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51"/>
  </p:notesMasterIdLst>
  <p:sldIdLst>
    <p:sldId id="256" r:id="rId5"/>
    <p:sldId id="443" r:id="rId6"/>
    <p:sldId id="331" r:id="rId7"/>
    <p:sldId id="312" r:id="rId8"/>
    <p:sldId id="327" r:id="rId9"/>
    <p:sldId id="384" r:id="rId10"/>
    <p:sldId id="433" r:id="rId11"/>
    <p:sldId id="440" r:id="rId12"/>
    <p:sldId id="446" r:id="rId13"/>
    <p:sldId id="442" r:id="rId14"/>
    <p:sldId id="424" r:id="rId15"/>
    <p:sldId id="426" r:id="rId16"/>
    <p:sldId id="441" r:id="rId17"/>
    <p:sldId id="447" r:id="rId18"/>
    <p:sldId id="448" r:id="rId19"/>
    <p:sldId id="403" r:id="rId20"/>
    <p:sldId id="404" r:id="rId21"/>
    <p:sldId id="437" r:id="rId22"/>
    <p:sldId id="406" r:id="rId23"/>
    <p:sldId id="374" r:id="rId24"/>
    <p:sldId id="392" r:id="rId25"/>
    <p:sldId id="391" r:id="rId26"/>
    <p:sldId id="390" r:id="rId27"/>
    <p:sldId id="430" r:id="rId28"/>
    <p:sldId id="420" r:id="rId29"/>
    <p:sldId id="419" r:id="rId30"/>
    <p:sldId id="429" r:id="rId31"/>
    <p:sldId id="373" r:id="rId32"/>
    <p:sldId id="445" r:id="rId33"/>
    <p:sldId id="372" r:id="rId34"/>
    <p:sldId id="361" r:id="rId35"/>
    <p:sldId id="410" r:id="rId36"/>
    <p:sldId id="378" r:id="rId37"/>
    <p:sldId id="328" r:id="rId38"/>
    <p:sldId id="262" r:id="rId39"/>
    <p:sldId id="339" r:id="rId40"/>
    <p:sldId id="333" r:id="rId41"/>
    <p:sldId id="334" r:id="rId42"/>
    <p:sldId id="335" r:id="rId43"/>
    <p:sldId id="340" r:id="rId44"/>
    <p:sldId id="324" r:id="rId45"/>
    <p:sldId id="313" r:id="rId46"/>
    <p:sldId id="314" r:id="rId47"/>
    <p:sldId id="315" r:id="rId48"/>
    <p:sldId id="289" r:id="rId49"/>
    <p:sldId id="323" r:id="rId50"/>
  </p:sldIdLst>
  <p:sldSz cx="9144000" cy="6858000" type="screen4x3"/>
  <p:notesSz cx="7099300" cy="9385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DePinto" initials="CD" lastIdx="18" clrIdx="0">
    <p:extLst>
      <p:ext uri="{19B8F6BF-5375-455C-9EA6-DF929625EA0E}">
        <p15:presenceInfo xmlns:p15="http://schemas.microsoft.com/office/powerpoint/2012/main" userId="S::cdepinto@health.maryland.gov::fb936961-467f-470c-8d23-2eb772d3af96" providerId="AD"/>
      </p:ext>
    </p:extLst>
  </p:cmAuthor>
  <p:cmAuthor id="5" name="Howard M. Haft" initials="HMH" lastIdx="18" clrIdx="1">
    <p:extLst>
      <p:ext uri="{19B8F6BF-5375-455C-9EA6-DF929625EA0E}">
        <p15:presenceInfo xmlns:p15="http://schemas.microsoft.com/office/powerpoint/2012/main" userId="S-1-5-21-3319432526-1753839183-2002525808-927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E3E"/>
    <a:srgbClr val="980000"/>
    <a:srgbClr val="8F46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74"/>
  </p:normalViewPr>
  <p:slideViewPr>
    <p:cSldViewPr snapToGrid="0" snapToObjects="1">
      <p:cViewPr varScale="1">
        <p:scale>
          <a:sx n="86" d="100"/>
          <a:sy n="86" d="100"/>
        </p:scale>
        <p:origin x="1392" y="53"/>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https://charlescountymdgov.sharepoint.com/sites/COVIDStats/Shared%20Documents/Daily%20Positive%20Cases.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charlescountymdgov.sharepoint.com/sites/COVIDStats/Shared%20Documents/Daily%20Positive%20Case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charlescountymdgov.sharepoint.com/sites/COVIDStats/Shared%20Documents/Daily%20Positive%20Cases.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https://charlescountymdgov.sharepoint.com/sites/COVIDStats/Shared%20Documents/Daily%20Positive%20Cas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'Weekly COVID+'!$C$2</c:f>
              <c:strCache>
                <c:ptCount val="1"/>
                <c:pt idx="0">
                  <c:v>Deaths</c:v>
                </c:pt>
              </c:strCache>
            </c:strRef>
          </c:tx>
          <c:spPr>
            <a:ln>
              <a:solidFill>
                <a:srgbClr val="FF0000"/>
              </a:solidFill>
            </a:ln>
          </c:spPr>
          <c:marker>
            <c:symbol val="none"/>
          </c:marker>
          <c:cat>
            <c:numRef>
              <c:f>'Weekly COVID+'!$B$3:$B$28</c:f>
              <c:numCache>
                <c:formatCode>d\-mmm</c:formatCode>
                <c:ptCount val="26"/>
                <c:pt idx="0">
                  <c:v>43906</c:v>
                </c:pt>
                <c:pt idx="1">
                  <c:v>43913</c:v>
                </c:pt>
                <c:pt idx="2">
                  <c:v>43920</c:v>
                </c:pt>
                <c:pt idx="3">
                  <c:v>43927</c:v>
                </c:pt>
                <c:pt idx="4">
                  <c:v>43934</c:v>
                </c:pt>
                <c:pt idx="5">
                  <c:v>43941</c:v>
                </c:pt>
                <c:pt idx="6">
                  <c:v>43948</c:v>
                </c:pt>
                <c:pt idx="7">
                  <c:v>43955</c:v>
                </c:pt>
                <c:pt idx="8">
                  <c:v>43962</c:v>
                </c:pt>
                <c:pt idx="9">
                  <c:v>43969</c:v>
                </c:pt>
                <c:pt idx="10">
                  <c:v>43976</c:v>
                </c:pt>
                <c:pt idx="11">
                  <c:v>43983</c:v>
                </c:pt>
                <c:pt idx="12">
                  <c:v>43990</c:v>
                </c:pt>
                <c:pt idx="13">
                  <c:v>43997</c:v>
                </c:pt>
                <c:pt idx="14">
                  <c:v>44004</c:v>
                </c:pt>
                <c:pt idx="15">
                  <c:v>44011</c:v>
                </c:pt>
                <c:pt idx="16">
                  <c:v>44018</c:v>
                </c:pt>
                <c:pt idx="17">
                  <c:v>44025</c:v>
                </c:pt>
                <c:pt idx="18">
                  <c:v>44032</c:v>
                </c:pt>
                <c:pt idx="19">
                  <c:v>44039</c:v>
                </c:pt>
                <c:pt idx="20">
                  <c:v>44046</c:v>
                </c:pt>
                <c:pt idx="21">
                  <c:v>44053</c:v>
                </c:pt>
                <c:pt idx="22">
                  <c:v>44060</c:v>
                </c:pt>
                <c:pt idx="23">
                  <c:v>44067</c:v>
                </c:pt>
                <c:pt idx="24">
                  <c:v>44074</c:v>
                </c:pt>
                <c:pt idx="25">
                  <c:v>44081</c:v>
                </c:pt>
              </c:numCache>
            </c:numRef>
          </c:cat>
          <c:val>
            <c:numRef>
              <c:f>'Weekly COVID+'!$C$3:$C$20</c:f>
              <c:numCache>
                <c:formatCode>General</c:formatCode>
                <c:ptCount val="18"/>
                <c:pt idx="0">
                  <c:v>0</c:v>
                </c:pt>
                <c:pt idx="1">
                  <c:v>0</c:v>
                </c:pt>
                <c:pt idx="2">
                  <c:v>2</c:v>
                </c:pt>
                <c:pt idx="3">
                  <c:v>0</c:v>
                </c:pt>
                <c:pt idx="4">
                  <c:v>17</c:v>
                </c:pt>
                <c:pt idx="5">
                  <c:v>19</c:v>
                </c:pt>
                <c:pt idx="6">
                  <c:v>6</c:v>
                </c:pt>
                <c:pt idx="7">
                  <c:v>7</c:v>
                </c:pt>
                <c:pt idx="8">
                  <c:v>8</c:v>
                </c:pt>
                <c:pt idx="9">
                  <c:v>6</c:v>
                </c:pt>
                <c:pt idx="10">
                  <c:v>7</c:v>
                </c:pt>
                <c:pt idx="11">
                  <c:v>5</c:v>
                </c:pt>
                <c:pt idx="12">
                  <c:v>3</c:v>
                </c:pt>
                <c:pt idx="13">
                  <c:v>4</c:v>
                </c:pt>
                <c:pt idx="14">
                  <c:v>0</c:v>
                </c:pt>
                <c:pt idx="15">
                  <c:v>0</c:v>
                </c:pt>
                <c:pt idx="16">
                  <c:v>3</c:v>
                </c:pt>
                <c:pt idx="17">
                  <c:v>1</c:v>
                </c:pt>
              </c:numCache>
            </c:numRef>
          </c:val>
          <c:smooth val="0"/>
          <c:extLst>
            <c:ext xmlns:c16="http://schemas.microsoft.com/office/drawing/2014/chart" uri="{C3380CC4-5D6E-409C-BE32-E72D297353CC}">
              <c16:uniqueId val="{00000000-A652-4FE3-AAF9-58FF4D24D6DD}"/>
            </c:ext>
          </c:extLst>
        </c:ser>
        <c:ser>
          <c:idx val="5"/>
          <c:order val="1"/>
          <c:tx>
            <c:strRef>
              <c:f>'Weekly COVID+'!$D$2</c:f>
              <c:strCache>
                <c:ptCount val="1"/>
                <c:pt idx="0">
                  <c:v>Positives</c:v>
                </c:pt>
              </c:strCache>
            </c:strRef>
          </c:tx>
          <c:marker>
            <c:symbol val="none"/>
          </c:marker>
          <c:cat>
            <c:numRef>
              <c:f>'Weekly COVID+'!$B$3:$B$28</c:f>
              <c:numCache>
                <c:formatCode>d\-mmm</c:formatCode>
                <c:ptCount val="26"/>
                <c:pt idx="0">
                  <c:v>43906</c:v>
                </c:pt>
                <c:pt idx="1">
                  <c:v>43913</c:v>
                </c:pt>
                <c:pt idx="2">
                  <c:v>43920</c:v>
                </c:pt>
                <c:pt idx="3">
                  <c:v>43927</c:v>
                </c:pt>
                <c:pt idx="4">
                  <c:v>43934</c:v>
                </c:pt>
                <c:pt idx="5">
                  <c:v>43941</c:v>
                </c:pt>
                <c:pt idx="6">
                  <c:v>43948</c:v>
                </c:pt>
                <c:pt idx="7">
                  <c:v>43955</c:v>
                </c:pt>
                <c:pt idx="8">
                  <c:v>43962</c:v>
                </c:pt>
                <c:pt idx="9">
                  <c:v>43969</c:v>
                </c:pt>
                <c:pt idx="10">
                  <c:v>43976</c:v>
                </c:pt>
                <c:pt idx="11">
                  <c:v>43983</c:v>
                </c:pt>
                <c:pt idx="12">
                  <c:v>43990</c:v>
                </c:pt>
                <c:pt idx="13">
                  <c:v>43997</c:v>
                </c:pt>
                <c:pt idx="14">
                  <c:v>44004</c:v>
                </c:pt>
                <c:pt idx="15">
                  <c:v>44011</c:v>
                </c:pt>
                <c:pt idx="16">
                  <c:v>44018</c:v>
                </c:pt>
                <c:pt idx="17">
                  <c:v>44025</c:v>
                </c:pt>
                <c:pt idx="18">
                  <c:v>44032</c:v>
                </c:pt>
                <c:pt idx="19">
                  <c:v>44039</c:v>
                </c:pt>
                <c:pt idx="20">
                  <c:v>44046</c:v>
                </c:pt>
                <c:pt idx="21">
                  <c:v>44053</c:v>
                </c:pt>
                <c:pt idx="22">
                  <c:v>44060</c:v>
                </c:pt>
                <c:pt idx="23">
                  <c:v>44067</c:v>
                </c:pt>
                <c:pt idx="24">
                  <c:v>44074</c:v>
                </c:pt>
                <c:pt idx="25">
                  <c:v>44081</c:v>
                </c:pt>
              </c:numCache>
            </c:numRef>
          </c:cat>
          <c:val>
            <c:numRef>
              <c:f>'Weekly COVID+'!$D$3:$D$20</c:f>
              <c:numCache>
                <c:formatCode>General</c:formatCode>
                <c:ptCount val="18"/>
                <c:pt idx="0">
                  <c:v>5</c:v>
                </c:pt>
                <c:pt idx="1">
                  <c:v>24</c:v>
                </c:pt>
                <c:pt idx="2">
                  <c:v>78</c:v>
                </c:pt>
                <c:pt idx="3">
                  <c:v>107</c:v>
                </c:pt>
                <c:pt idx="4">
                  <c:v>140</c:v>
                </c:pt>
                <c:pt idx="5">
                  <c:v>126</c:v>
                </c:pt>
                <c:pt idx="6">
                  <c:v>135</c:v>
                </c:pt>
                <c:pt idx="7">
                  <c:v>104</c:v>
                </c:pt>
                <c:pt idx="8">
                  <c:v>113</c:v>
                </c:pt>
                <c:pt idx="9">
                  <c:v>127</c:v>
                </c:pt>
                <c:pt idx="10">
                  <c:v>102</c:v>
                </c:pt>
                <c:pt idx="11">
                  <c:v>129</c:v>
                </c:pt>
                <c:pt idx="12">
                  <c:v>64</c:v>
                </c:pt>
                <c:pt idx="13">
                  <c:v>45</c:v>
                </c:pt>
                <c:pt idx="14">
                  <c:v>58</c:v>
                </c:pt>
                <c:pt idx="15">
                  <c:v>59</c:v>
                </c:pt>
                <c:pt idx="16">
                  <c:v>85</c:v>
                </c:pt>
                <c:pt idx="17">
                  <c:v>76</c:v>
                </c:pt>
              </c:numCache>
            </c:numRef>
          </c:val>
          <c:smooth val="0"/>
          <c:extLst>
            <c:ext xmlns:c16="http://schemas.microsoft.com/office/drawing/2014/chart" uri="{C3380CC4-5D6E-409C-BE32-E72D297353CC}">
              <c16:uniqueId val="{00000001-A652-4FE3-AAF9-58FF4D24D6DD}"/>
            </c:ext>
          </c:extLst>
        </c:ser>
        <c:ser>
          <c:idx val="6"/>
          <c:order val="2"/>
          <c:tx>
            <c:strRef>
              <c:f>'Weekly COVID+'!$C$2</c:f>
              <c:strCache>
                <c:ptCount val="1"/>
                <c:pt idx="0">
                  <c:v>Deaths</c:v>
                </c:pt>
              </c:strCache>
            </c:strRef>
          </c:tx>
          <c:spPr>
            <a:ln w="28575" cap="rnd">
              <a:solidFill>
                <a:srgbClr val="FF0000"/>
              </a:solidFill>
              <a:round/>
            </a:ln>
            <a:effectLst/>
          </c:spPr>
          <c:marker>
            <c:symbol val="none"/>
          </c:marker>
          <c:cat>
            <c:numRef>
              <c:f>'Weekly COVID+'!$B$3:$B$28</c:f>
              <c:numCache>
                <c:formatCode>d\-mmm</c:formatCode>
                <c:ptCount val="26"/>
                <c:pt idx="0">
                  <c:v>43906</c:v>
                </c:pt>
                <c:pt idx="1">
                  <c:v>43913</c:v>
                </c:pt>
                <c:pt idx="2">
                  <c:v>43920</c:v>
                </c:pt>
                <c:pt idx="3">
                  <c:v>43927</c:v>
                </c:pt>
                <c:pt idx="4">
                  <c:v>43934</c:v>
                </c:pt>
                <c:pt idx="5">
                  <c:v>43941</c:v>
                </c:pt>
                <c:pt idx="6">
                  <c:v>43948</c:v>
                </c:pt>
                <c:pt idx="7">
                  <c:v>43955</c:v>
                </c:pt>
                <c:pt idx="8">
                  <c:v>43962</c:v>
                </c:pt>
                <c:pt idx="9">
                  <c:v>43969</c:v>
                </c:pt>
                <c:pt idx="10">
                  <c:v>43976</c:v>
                </c:pt>
                <c:pt idx="11">
                  <c:v>43983</c:v>
                </c:pt>
                <c:pt idx="12">
                  <c:v>43990</c:v>
                </c:pt>
                <c:pt idx="13">
                  <c:v>43997</c:v>
                </c:pt>
                <c:pt idx="14">
                  <c:v>44004</c:v>
                </c:pt>
                <c:pt idx="15">
                  <c:v>44011</c:v>
                </c:pt>
                <c:pt idx="16">
                  <c:v>44018</c:v>
                </c:pt>
                <c:pt idx="17">
                  <c:v>44025</c:v>
                </c:pt>
                <c:pt idx="18">
                  <c:v>44032</c:v>
                </c:pt>
                <c:pt idx="19">
                  <c:v>44039</c:v>
                </c:pt>
                <c:pt idx="20">
                  <c:v>44046</c:v>
                </c:pt>
                <c:pt idx="21">
                  <c:v>44053</c:v>
                </c:pt>
                <c:pt idx="22">
                  <c:v>44060</c:v>
                </c:pt>
                <c:pt idx="23">
                  <c:v>44067</c:v>
                </c:pt>
                <c:pt idx="24">
                  <c:v>44074</c:v>
                </c:pt>
                <c:pt idx="25">
                  <c:v>44081</c:v>
                </c:pt>
              </c:numCache>
            </c:numRef>
          </c:cat>
          <c:val>
            <c:numRef>
              <c:f>'Weekly COVID+'!$C$3:$C$22</c:f>
              <c:numCache>
                <c:formatCode>General</c:formatCode>
                <c:ptCount val="20"/>
                <c:pt idx="0">
                  <c:v>0</c:v>
                </c:pt>
                <c:pt idx="1">
                  <c:v>0</c:v>
                </c:pt>
                <c:pt idx="2">
                  <c:v>2</c:v>
                </c:pt>
                <c:pt idx="3">
                  <c:v>0</c:v>
                </c:pt>
                <c:pt idx="4">
                  <c:v>17</c:v>
                </c:pt>
                <c:pt idx="5">
                  <c:v>19</c:v>
                </c:pt>
                <c:pt idx="6">
                  <c:v>6</c:v>
                </c:pt>
                <c:pt idx="7">
                  <c:v>7</c:v>
                </c:pt>
                <c:pt idx="8">
                  <c:v>8</c:v>
                </c:pt>
                <c:pt idx="9">
                  <c:v>6</c:v>
                </c:pt>
                <c:pt idx="10">
                  <c:v>7</c:v>
                </c:pt>
                <c:pt idx="11">
                  <c:v>5</c:v>
                </c:pt>
                <c:pt idx="12">
                  <c:v>3</c:v>
                </c:pt>
                <c:pt idx="13">
                  <c:v>4</c:v>
                </c:pt>
                <c:pt idx="14">
                  <c:v>0</c:v>
                </c:pt>
                <c:pt idx="15">
                  <c:v>0</c:v>
                </c:pt>
                <c:pt idx="16">
                  <c:v>3</c:v>
                </c:pt>
                <c:pt idx="17">
                  <c:v>1</c:v>
                </c:pt>
                <c:pt idx="18">
                  <c:v>0</c:v>
                </c:pt>
                <c:pt idx="19">
                  <c:v>1</c:v>
                </c:pt>
              </c:numCache>
            </c:numRef>
          </c:val>
          <c:smooth val="0"/>
          <c:extLst>
            <c:ext xmlns:c16="http://schemas.microsoft.com/office/drawing/2014/chart" uri="{C3380CC4-5D6E-409C-BE32-E72D297353CC}">
              <c16:uniqueId val="{00000002-A652-4FE3-AAF9-58FF4D24D6DD}"/>
            </c:ext>
          </c:extLst>
        </c:ser>
        <c:ser>
          <c:idx val="7"/>
          <c:order val="3"/>
          <c:tx>
            <c:strRef>
              <c:f>'Weekly COVID+'!$D$2</c:f>
              <c:strCache>
                <c:ptCount val="1"/>
                <c:pt idx="0">
                  <c:v>Positives</c:v>
                </c:pt>
              </c:strCache>
            </c:strRef>
          </c:tx>
          <c:spPr>
            <a:ln w="28575" cap="rnd">
              <a:solidFill>
                <a:srgbClr val="FFC000"/>
              </a:solidFill>
              <a:round/>
            </a:ln>
            <a:effectLst/>
          </c:spPr>
          <c:marker>
            <c:symbol val="none"/>
          </c:marker>
          <c:dLbls>
            <c:dLbl>
              <c:idx val="19"/>
              <c:layout>
                <c:manualLayout>
                  <c:x val="-4.2420714043620751E-2"/>
                  <c:y val="-6.214562936225267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679328817625536E-2"/>
                      <c:h val="0.10159464566929134"/>
                    </c:manualLayout>
                  </c15:layout>
                </c:ext>
                <c:ext xmlns:c16="http://schemas.microsoft.com/office/drawing/2014/chart" uri="{C3380CC4-5D6E-409C-BE32-E72D297353CC}">
                  <c16:uniqueId val="{00000003-A652-4FE3-AAF9-58FF4D24D6D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numRef>
              <c:f>'Weekly COVID+'!$B$3:$B$28</c:f>
              <c:numCache>
                <c:formatCode>d\-mmm</c:formatCode>
                <c:ptCount val="26"/>
                <c:pt idx="0">
                  <c:v>43906</c:v>
                </c:pt>
                <c:pt idx="1">
                  <c:v>43913</c:v>
                </c:pt>
                <c:pt idx="2">
                  <c:v>43920</c:v>
                </c:pt>
                <c:pt idx="3">
                  <c:v>43927</c:v>
                </c:pt>
                <c:pt idx="4">
                  <c:v>43934</c:v>
                </c:pt>
                <c:pt idx="5">
                  <c:v>43941</c:v>
                </c:pt>
                <c:pt idx="6">
                  <c:v>43948</c:v>
                </c:pt>
                <c:pt idx="7">
                  <c:v>43955</c:v>
                </c:pt>
                <c:pt idx="8">
                  <c:v>43962</c:v>
                </c:pt>
                <c:pt idx="9">
                  <c:v>43969</c:v>
                </c:pt>
                <c:pt idx="10">
                  <c:v>43976</c:v>
                </c:pt>
                <c:pt idx="11">
                  <c:v>43983</c:v>
                </c:pt>
                <c:pt idx="12">
                  <c:v>43990</c:v>
                </c:pt>
                <c:pt idx="13">
                  <c:v>43997</c:v>
                </c:pt>
                <c:pt idx="14">
                  <c:v>44004</c:v>
                </c:pt>
                <c:pt idx="15">
                  <c:v>44011</c:v>
                </c:pt>
                <c:pt idx="16">
                  <c:v>44018</c:v>
                </c:pt>
                <c:pt idx="17">
                  <c:v>44025</c:v>
                </c:pt>
                <c:pt idx="18">
                  <c:v>44032</c:v>
                </c:pt>
                <c:pt idx="19">
                  <c:v>44039</c:v>
                </c:pt>
                <c:pt idx="20">
                  <c:v>44046</c:v>
                </c:pt>
                <c:pt idx="21">
                  <c:v>44053</c:v>
                </c:pt>
                <c:pt idx="22">
                  <c:v>44060</c:v>
                </c:pt>
                <c:pt idx="23">
                  <c:v>44067</c:v>
                </c:pt>
                <c:pt idx="24">
                  <c:v>44074</c:v>
                </c:pt>
                <c:pt idx="25">
                  <c:v>44081</c:v>
                </c:pt>
              </c:numCache>
            </c:numRef>
          </c:cat>
          <c:val>
            <c:numRef>
              <c:f>'Weekly COVID+'!$D$3:$D$22</c:f>
              <c:numCache>
                <c:formatCode>General</c:formatCode>
                <c:ptCount val="20"/>
                <c:pt idx="0">
                  <c:v>5</c:v>
                </c:pt>
                <c:pt idx="1">
                  <c:v>24</c:v>
                </c:pt>
                <c:pt idx="2">
                  <c:v>78</c:v>
                </c:pt>
                <c:pt idx="3">
                  <c:v>107</c:v>
                </c:pt>
                <c:pt idx="4">
                  <c:v>140</c:v>
                </c:pt>
                <c:pt idx="5">
                  <c:v>126</c:v>
                </c:pt>
                <c:pt idx="6">
                  <c:v>135</c:v>
                </c:pt>
                <c:pt idx="7">
                  <c:v>104</c:v>
                </c:pt>
                <c:pt idx="8">
                  <c:v>113</c:v>
                </c:pt>
                <c:pt idx="9">
                  <c:v>127</c:v>
                </c:pt>
                <c:pt idx="10">
                  <c:v>102</c:v>
                </c:pt>
                <c:pt idx="11">
                  <c:v>129</c:v>
                </c:pt>
                <c:pt idx="12">
                  <c:v>64</c:v>
                </c:pt>
                <c:pt idx="13">
                  <c:v>45</c:v>
                </c:pt>
                <c:pt idx="14">
                  <c:v>58</c:v>
                </c:pt>
                <c:pt idx="15">
                  <c:v>59</c:v>
                </c:pt>
                <c:pt idx="16">
                  <c:v>85</c:v>
                </c:pt>
                <c:pt idx="17">
                  <c:v>76</c:v>
                </c:pt>
                <c:pt idx="18">
                  <c:v>123</c:v>
                </c:pt>
                <c:pt idx="19">
                  <c:v>136</c:v>
                </c:pt>
              </c:numCache>
            </c:numRef>
          </c:val>
          <c:smooth val="0"/>
          <c:extLst>
            <c:ext xmlns:c16="http://schemas.microsoft.com/office/drawing/2014/chart" uri="{C3380CC4-5D6E-409C-BE32-E72D297353CC}">
              <c16:uniqueId val="{00000004-A652-4FE3-AAF9-58FF4D24D6DD}"/>
            </c:ext>
          </c:extLst>
        </c:ser>
        <c:ser>
          <c:idx val="2"/>
          <c:order val="4"/>
          <c:tx>
            <c:strRef>
              <c:f>'Weekly COVID+'!$C$2</c:f>
              <c:strCache>
                <c:ptCount val="1"/>
                <c:pt idx="0">
                  <c:v>Deaths</c:v>
                </c:pt>
              </c:strCache>
            </c:strRef>
          </c:tx>
          <c:spPr>
            <a:ln>
              <a:solidFill>
                <a:srgbClr val="FF0000"/>
              </a:solidFill>
            </a:ln>
          </c:spPr>
          <c:marker>
            <c:symbol val="none"/>
          </c:marker>
          <c:cat>
            <c:numRef>
              <c:f>'Weekly COVID+'!$B$3:$B$28</c:f>
              <c:numCache>
                <c:formatCode>d\-mmm</c:formatCode>
                <c:ptCount val="26"/>
                <c:pt idx="0">
                  <c:v>43906</c:v>
                </c:pt>
                <c:pt idx="1">
                  <c:v>43913</c:v>
                </c:pt>
                <c:pt idx="2">
                  <c:v>43920</c:v>
                </c:pt>
                <c:pt idx="3">
                  <c:v>43927</c:v>
                </c:pt>
                <c:pt idx="4">
                  <c:v>43934</c:v>
                </c:pt>
                <c:pt idx="5">
                  <c:v>43941</c:v>
                </c:pt>
                <c:pt idx="6">
                  <c:v>43948</c:v>
                </c:pt>
                <c:pt idx="7">
                  <c:v>43955</c:v>
                </c:pt>
                <c:pt idx="8">
                  <c:v>43962</c:v>
                </c:pt>
                <c:pt idx="9">
                  <c:v>43969</c:v>
                </c:pt>
                <c:pt idx="10">
                  <c:v>43976</c:v>
                </c:pt>
                <c:pt idx="11">
                  <c:v>43983</c:v>
                </c:pt>
                <c:pt idx="12">
                  <c:v>43990</c:v>
                </c:pt>
                <c:pt idx="13">
                  <c:v>43997</c:v>
                </c:pt>
                <c:pt idx="14">
                  <c:v>44004</c:v>
                </c:pt>
                <c:pt idx="15">
                  <c:v>44011</c:v>
                </c:pt>
                <c:pt idx="16">
                  <c:v>44018</c:v>
                </c:pt>
                <c:pt idx="17">
                  <c:v>44025</c:v>
                </c:pt>
                <c:pt idx="18">
                  <c:v>44032</c:v>
                </c:pt>
                <c:pt idx="19">
                  <c:v>44039</c:v>
                </c:pt>
                <c:pt idx="20">
                  <c:v>44046</c:v>
                </c:pt>
                <c:pt idx="21">
                  <c:v>44053</c:v>
                </c:pt>
                <c:pt idx="22">
                  <c:v>44060</c:v>
                </c:pt>
                <c:pt idx="23">
                  <c:v>44067</c:v>
                </c:pt>
                <c:pt idx="24">
                  <c:v>44074</c:v>
                </c:pt>
                <c:pt idx="25">
                  <c:v>44081</c:v>
                </c:pt>
              </c:numCache>
            </c:numRef>
          </c:cat>
          <c:val>
            <c:numRef>
              <c:f>'Weekly COVID+'!$C$3:$C$21</c:f>
              <c:numCache>
                <c:formatCode>General</c:formatCode>
                <c:ptCount val="19"/>
                <c:pt idx="0">
                  <c:v>0</c:v>
                </c:pt>
                <c:pt idx="1">
                  <c:v>0</c:v>
                </c:pt>
                <c:pt idx="2">
                  <c:v>2</c:v>
                </c:pt>
                <c:pt idx="3">
                  <c:v>0</c:v>
                </c:pt>
                <c:pt idx="4">
                  <c:v>17</c:v>
                </c:pt>
                <c:pt idx="5">
                  <c:v>19</c:v>
                </c:pt>
                <c:pt idx="6">
                  <c:v>6</c:v>
                </c:pt>
                <c:pt idx="7">
                  <c:v>7</c:v>
                </c:pt>
                <c:pt idx="8">
                  <c:v>8</c:v>
                </c:pt>
                <c:pt idx="9">
                  <c:v>6</c:v>
                </c:pt>
                <c:pt idx="10">
                  <c:v>7</c:v>
                </c:pt>
                <c:pt idx="11">
                  <c:v>5</c:v>
                </c:pt>
                <c:pt idx="12">
                  <c:v>3</c:v>
                </c:pt>
                <c:pt idx="13">
                  <c:v>4</c:v>
                </c:pt>
                <c:pt idx="14">
                  <c:v>0</c:v>
                </c:pt>
                <c:pt idx="15">
                  <c:v>0</c:v>
                </c:pt>
                <c:pt idx="16">
                  <c:v>3</c:v>
                </c:pt>
                <c:pt idx="17">
                  <c:v>1</c:v>
                </c:pt>
                <c:pt idx="18">
                  <c:v>0</c:v>
                </c:pt>
              </c:numCache>
            </c:numRef>
          </c:val>
          <c:smooth val="0"/>
          <c:extLst>
            <c:ext xmlns:c16="http://schemas.microsoft.com/office/drawing/2014/chart" uri="{C3380CC4-5D6E-409C-BE32-E72D297353CC}">
              <c16:uniqueId val="{00000005-A652-4FE3-AAF9-58FF4D24D6DD}"/>
            </c:ext>
          </c:extLst>
        </c:ser>
        <c:ser>
          <c:idx val="3"/>
          <c:order val="5"/>
          <c:tx>
            <c:strRef>
              <c:f>'Weekly COVID+'!$D$2</c:f>
              <c:strCache>
                <c:ptCount val="1"/>
                <c:pt idx="0">
                  <c:v>Positives</c:v>
                </c:pt>
              </c:strCache>
            </c:strRef>
          </c:tx>
          <c:marker>
            <c:symbol val="none"/>
          </c:marker>
          <c:cat>
            <c:numRef>
              <c:f>'Weekly COVID+'!$B$3:$B$28</c:f>
              <c:numCache>
                <c:formatCode>d\-mmm</c:formatCode>
                <c:ptCount val="26"/>
                <c:pt idx="0">
                  <c:v>43906</c:v>
                </c:pt>
                <c:pt idx="1">
                  <c:v>43913</c:v>
                </c:pt>
                <c:pt idx="2">
                  <c:v>43920</c:v>
                </c:pt>
                <c:pt idx="3">
                  <c:v>43927</c:v>
                </c:pt>
                <c:pt idx="4">
                  <c:v>43934</c:v>
                </c:pt>
                <c:pt idx="5">
                  <c:v>43941</c:v>
                </c:pt>
                <c:pt idx="6">
                  <c:v>43948</c:v>
                </c:pt>
                <c:pt idx="7">
                  <c:v>43955</c:v>
                </c:pt>
                <c:pt idx="8">
                  <c:v>43962</c:v>
                </c:pt>
                <c:pt idx="9">
                  <c:v>43969</c:v>
                </c:pt>
                <c:pt idx="10">
                  <c:v>43976</c:v>
                </c:pt>
                <c:pt idx="11">
                  <c:v>43983</c:v>
                </c:pt>
                <c:pt idx="12">
                  <c:v>43990</c:v>
                </c:pt>
                <c:pt idx="13">
                  <c:v>43997</c:v>
                </c:pt>
                <c:pt idx="14">
                  <c:v>44004</c:v>
                </c:pt>
                <c:pt idx="15">
                  <c:v>44011</c:v>
                </c:pt>
                <c:pt idx="16">
                  <c:v>44018</c:v>
                </c:pt>
                <c:pt idx="17">
                  <c:v>44025</c:v>
                </c:pt>
                <c:pt idx="18">
                  <c:v>44032</c:v>
                </c:pt>
                <c:pt idx="19">
                  <c:v>44039</c:v>
                </c:pt>
                <c:pt idx="20">
                  <c:v>44046</c:v>
                </c:pt>
                <c:pt idx="21">
                  <c:v>44053</c:v>
                </c:pt>
                <c:pt idx="22">
                  <c:v>44060</c:v>
                </c:pt>
                <c:pt idx="23">
                  <c:v>44067</c:v>
                </c:pt>
                <c:pt idx="24">
                  <c:v>44074</c:v>
                </c:pt>
                <c:pt idx="25">
                  <c:v>44081</c:v>
                </c:pt>
              </c:numCache>
            </c:numRef>
          </c:cat>
          <c:val>
            <c:numRef>
              <c:f>'Weekly COVID+'!$D$3:$D$23</c:f>
              <c:numCache>
                <c:formatCode>General</c:formatCode>
                <c:ptCount val="21"/>
                <c:pt idx="0">
                  <c:v>5</c:v>
                </c:pt>
                <c:pt idx="1">
                  <c:v>24</c:v>
                </c:pt>
                <c:pt idx="2">
                  <c:v>78</c:v>
                </c:pt>
                <c:pt idx="3">
                  <c:v>107</c:v>
                </c:pt>
                <c:pt idx="4">
                  <c:v>140</c:v>
                </c:pt>
                <c:pt idx="5">
                  <c:v>126</c:v>
                </c:pt>
                <c:pt idx="6">
                  <c:v>135</c:v>
                </c:pt>
                <c:pt idx="7">
                  <c:v>104</c:v>
                </c:pt>
                <c:pt idx="8">
                  <c:v>113</c:v>
                </c:pt>
                <c:pt idx="9">
                  <c:v>127</c:v>
                </c:pt>
                <c:pt idx="10">
                  <c:v>102</c:v>
                </c:pt>
                <c:pt idx="11">
                  <c:v>129</c:v>
                </c:pt>
                <c:pt idx="12">
                  <c:v>64</c:v>
                </c:pt>
                <c:pt idx="13">
                  <c:v>45</c:v>
                </c:pt>
                <c:pt idx="14">
                  <c:v>58</c:v>
                </c:pt>
                <c:pt idx="15">
                  <c:v>59</c:v>
                </c:pt>
                <c:pt idx="16">
                  <c:v>85</c:v>
                </c:pt>
                <c:pt idx="17">
                  <c:v>76</c:v>
                </c:pt>
                <c:pt idx="18">
                  <c:v>123</c:v>
                </c:pt>
                <c:pt idx="19">
                  <c:v>136</c:v>
                </c:pt>
                <c:pt idx="20">
                  <c:v>153</c:v>
                </c:pt>
              </c:numCache>
            </c:numRef>
          </c:val>
          <c:smooth val="0"/>
          <c:extLst>
            <c:ext xmlns:c16="http://schemas.microsoft.com/office/drawing/2014/chart" uri="{C3380CC4-5D6E-409C-BE32-E72D297353CC}">
              <c16:uniqueId val="{00000006-A652-4FE3-AAF9-58FF4D24D6DD}"/>
            </c:ext>
          </c:extLst>
        </c:ser>
        <c:ser>
          <c:idx val="0"/>
          <c:order val="6"/>
          <c:tx>
            <c:strRef>
              <c:f>'Weekly COVID+'!$C$2</c:f>
              <c:strCache>
                <c:ptCount val="1"/>
                <c:pt idx="0">
                  <c:v>Deaths</c:v>
                </c:pt>
              </c:strCache>
            </c:strRef>
          </c:tx>
          <c:spPr>
            <a:ln w="28575" cap="rnd">
              <a:solidFill>
                <a:srgbClr val="FF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'Weekly COVID+'!$B$3:$B$28</c:f>
              <c:numCache>
                <c:formatCode>d\-mmm</c:formatCode>
                <c:ptCount val="26"/>
                <c:pt idx="0">
                  <c:v>43906</c:v>
                </c:pt>
                <c:pt idx="1">
                  <c:v>43913</c:v>
                </c:pt>
                <c:pt idx="2">
                  <c:v>43920</c:v>
                </c:pt>
                <c:pt idx="3">
                  <c:v>43927</c:v>
                </c:pt>
                <c:pt idx="4">
                  <c:v>43934</c:v>
                </c:pt>
                <c:pt idx="5">
                  <c:v>43941</c:v>
                </c:pt>
                <c:pt idx="6">
                  <c:v>43948</c:v>
                </c:pt>
                <c:pt idx="7">
                  <c:v>43955</c:v>
                </c:pt>
                <c:pt idx="8">
                  <c:v>43962</c:v>
                </c:pt>
                <c:pt idx="9">
                  <c:v>43969</c:v>
                </c:pt>
                <c:pt idx="10">
                  <c:v>43976</c:v>
                </c:pt>
                <c:pt idx="11">
                  <c:v>43983</c:v>
                </c:pt>
                <c:pt idx="12">
                  <c:v>43990</c:v>
                </c:pt>
                <c:pt idx="13">
                  <c:v>43997</c:v>
                </c:pt>
                <c:pt idx="14">
                  <c:v>44004</c:v>
                </c:pt>
                <c:pt idx="15">
                  <c:v>44011</c:v>
                </c:pt>
                <c:pt idx="16">
                  <c:v>44018</c:v>
                </c:pt>
                <c:pt idx="17">
                  <c:v>44025</c:v>
                </c:pt>
                <c:pt idx="18">
                  <c:v>44032</c:v>
                </c:pt>
                <c:pt idx="19">
                  <c:v>44039</c:v>
                </c:pt>
                <c:pt idx="20">
                  <c:v>44046</c:v>
                </c:pt>
                <c:pt idx="21">
                  <c:v>44053</c:v>
                </c:pt>
                <c:pt idx="22">
                  <c:v>44060</c:v>
                </c:pt>
                <c:pt idx="23">
                  <c:v>44067</c:v>
                </c:pt>
                <c:pt idx="24">
                  <c:v>44074</c:v>
                </c:pt>
                <c:pt idx="25">
                  <c:v>44081</c:v>
                </c:pt>
              </c:numCache>
            </c:numRef>
          </c:cat>
          <c:val>
            <c:numRef>
              <c:f>'Weekly COVID+'!$C$3:$C$28</c:f>
              <c:numCache>
                <c:formatCode>General</c:formatCode>
                <c:ptCount val="26"/>
                <c:pt idx="0">
                  <c:v>0</c:v>
                </c:pt>
                <c:pt idx="1">
                  <c:v>0</c:v>
                </c:pt>
                <c:pt idx="2">
                  <c:v>2</c:v>
                </c:pt>
                <c:pt idx="3">
                  <c:v>0</c:v>
                </c:pt>
                <c:pt idx="4">
                  <c:v>17</c:v>
                </c:pt>
                <c:pt idx="5">
                  <c:v>19</c:v>
                </c:pt>
                <c:pt idx="6">
                  <c:v>6</c:v>
                </c:pt>
                <c:pt idx="7">
                  <c:v>7</c:v>
                </c:pt>
                <c:pt idx="8">
                  <c:v>8</c:v>
                </c:pt>
                <c:pt idx="9">
                  <c:v>6</c:v>
                </c:pt>
                <c:pt idx="10">
                  <c:v>7</c:v>
                </c:pt>
                <c:pt idx="11">
                  <c:v>5</c:v>
                </c:pt>
                <c:pt idx="12">
                  <c:v>3</c:v>
                </c:pt>
                <c:pt idx="13">
                  <c:v>4</c:v>
                </c:pt>
                <c:pt idx="14">
                  <c:v>0</c:v>
                </c:pt>
                <c:pt idx="15">
                  <c:v>0</c:v>
                </c:pt>
                <c:pt idx="16">
                  <c:v>3</c:v>
                </c:pt>
                <c:pt idx="17">
                  <c:v>1</c:v>
                </c:pt>
                <c:pt idx="18">
                  <c:v>0</c:v>
                </c:pt>
                <c:pt idx="19">
                  <c:v>1</c:v>
                </c:pt>
                <c:pt idx="20">
                  <c:v>0</c:v>
                </c:pt>
                <c:pt idx="21">
                  <c:v>1</c:v>
                </c:pt>
                <c:pt idx="22">
                  <c:v>1</c:v>
                </c:pt>
                <c:pt idx="23">
                  <c:v>0</c:v>
                </c:pt>
                <c:pt idx="24">
                  <c:v>2</c:v>
                </c:pt>
                <c:pt idx="25">
                  <c:v>0</c:v>
                </c:pt>
              </c:numCache>
            </c:numRef>
          </c:val>
          <c:smooth val="0"/>
          <c:extLst>
            <c:ext xmlns:c16="http://schemas.microsoft.com/office/drawing/2014/chart" uri="{C3380CC4-5D6E-409C-BE32-E72D297353CC}">
              <c16:uniqueId val="{00000007-A652-4FE3-AAF9-58FF4D24D6DD}"/>
            </c:ext>
          </c:extLst>
        </c:ser>
        <c:ser>
          <c:idx val="1"/>
          <c:order val="7"/>
          <c:tx>
            <c:strRef>
              <c:f>'Weekly COVID+'!$D$2</c:f>
              <c:strCache>
                <c:ptCount val="1"/>
                <c:pt idx="0">
                  <c:v>Positives</c:v>
                </c:pt>
              </c:strCache>
            </c:strRef>
          </c:tx>
          <c:spPr>
            <a:ln w="28575" cap="rnd">
              <a:solidFill>
                <a:srgbClr val="FFC000"/>
              </a:solidFill>
              <a:round/>
            </a:ln>
            <a:effectLst/>
          </c:spPr>
          <c:marker>
            <c:symbol val="none"/>
          </c:marker>
          <c:dLbls>
            <c:dLbl>
              <c:idx val="19"/>
              <c:delete val="1"/>
              <c:extLst>
                <c:ext xmlns:c15="http://schemas.microsoft.com/office/drawing/2012/chart" uri="{CE6537A1-D6FC-4f65-9D91-7224C49458BB}"/>
                <c:ext xmlns:c16="http://schemas.microsoft.com/office/drawing/2014/chart" uri="{C3380CC4-5D6E-409C-BE32-E72D297353CC}">
                  <c16:uniqueId val="{00000008-A652-4FE3-AAF9-58FF4D24D6DD}"/>
                </c:ext>
              </c:extLst>
            </c:dLbl>
            <c:dLbl>
              <c:idx val="20"/>
              <c:layout>
                <c:manualLayout>
                  <c:x val="-3.2210703348644835E-2"/>
                  <c:y val="-5.11965877331484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52-4FE3-AAF9-58FF4D24D6DD}"/>
                </c:ext>
              </c:extLst>
            </c:dLbl>
            <c:dLbl>
              <c:idx val="21"/>
              <c:layout>
                <c:manualLayout>
                  <c:x val="-2.8295182828453509E-2"/>
                  <c:y val="-5.292257630270249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617462589903535E-2"/>
                      <c:h val="6.8904825030745381E-2"/>
                    </c:manualLayout>
                  </c15:layout>
                </c:ext>
                <c:ext xmlns:c16="http://schemas.microsoft.com/office/drawing/2014/chart" uri="{C3380CC4-5D6E-409C-BE32-E72D297353CC}">
                  <c16:uniqueId val="{0000000A-A652-4FE3-AAF9-58FF4D24D6DD}"/>
                </c:ext>
              </c:extLst>
            </c:dLbl>
            <c:dLbl>
              <c:idx val="22"/>
              <c:layout>
                <c:manualLayout>
                  <c:x val="-2.381776312373951E-2"/>
                  <c:y val="-3.7820056525900744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1819554719903536E-2"/>
                      <c:h val="8.9188896905602388E-2"/>
                    </c:manualLayout>
                  </c15:layout>
                </c:ext>
                <c:ext xmlns:c16="http://schemas.microsoft.com/office/drawing/2014/chart" uri="{C3380CC4-5D6E-409C-BE32-E72D297353CC}">
                  <c16:uniqueId val="{0000000B-A652-4FE3-AAF9-58FF4D24D6DD}"/>
                </c:ext>
              </c:extLst>
            </c:dLbl>
            <c:dLbl>
              <c:idx val="23"/>
              <c:layout>
                <c:manualLayout>
                  <c:x val="-4.7874186465101796E-2"/>
                  <c:y val="5.12144784785396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52-4FE3-AAF9-58FF4D24D6DD}"/>
                </c:ext>
              </c:extLst>
            </c:dLbl>
            <c:dLbl>
              <c:idx val="24"/>
              <c:layout>
                <c:manualLayout>
                  <c:x val="-2.8790096119841013E-2"/>
                  <c:y val="-4.72622654557541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652-4FE3-AAF9-58FF4D24D6DD}"/>
                </c:ext>
              </c:extLst>
            </c:dLbl>
            <c:dLbl>
              <c:idx val="25"/>
              <c:layout>
                <c:manualLayout>
                  <c:x val="-3.5274622461744726E-3"/>
                  <c:y val="-4.24274668775702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52-4FE3-AAF9-58FF4D24D6D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'Weekly COVID+'!$B$3:$B$28</c:f>
              <c:numCache>
                <c:formatCode>d\-mmm</c:formatCode>
                <c:ptCount val="26"/>
                <c:pt idx="0">
                  <c:v>43906</c:v>
                </c:pt>
                <c:pt idx="1">
                  <c:v>43913</c:v>
                </c:pt>
                <c:pt idx="2">
                  <c:v>43920</c:v>
                </c:pt>
                <c:pt idx="3">
                  <c:v>43927</c:v>
                </c:pt>
                <c:pt idx="4">
                  <c:v>43934</c:v>
                </c:pt>
                <c:pt idx="5">
                  <c:v>43941</c:v>
                </c:pt>
                <c:pt idx="6">
                  <c:v>43948</c:v>
                </c:pt>
                <c:pt idx="7">
                  <c:v>43955</c:v>
                </c:pt>
                <c:pt idx="8">
                  <c:v>43962</c:v>
                </c:pt>
                <c:pt idx="9">
                  <c:v>43969</c:v>
                </c:pt>
                <c:pt idx="10">
                  <c:v>43976</c:v>
                </c:pt>
                <c:pt idx="11">
                  <c:v>43983</c:v>
                </c:pt>
                <c:pt idx="12">
                  <c:v>43990</c:v>
                </c:pt>
                <c:pt idx="13">
                  <c:v>43997</c:v>
                </c:pt>
                <c:pt idx="14">
                  <c:v>44004</c:v>
                </c:pt>
                <c:pt idx="15">
                  <c:v>44011</c:v>
                </c:pt>
                <c:pt idx="16">
                  <c:v>44018</c:v>
                </c:pt>
                <c:pt idx="17">
                  <c:v>44025</c:v>
                </c:pt>
                <c:pt idx="18">
                  <c:v>44032</c:v>
                </c:pt>
                <c:pt idx="19">
                  <c:v>44039</c:v>
                </c:pt>
                <c:pt idx="20">
                  <c:v>44046</c:v>
                </c:pt>
                <c:pt idx="21">
                  <c:v>44053</c:v>
                </c:pt>
                <c:pt idx="22">
                  <c:v>44060</c:v>
                </c:pt>
                <c:pt idx="23">
                  <c:v>44067</c:v>
                </c:pt>
                <c:pt idx="24">
                  <c:v>44074</c:v>
                </c:pt>
                <c:pt idx="25">
                  <c:v>44081</c:v>
                </c:pt>
              </c:numCache>
            </c:numRef>
          </c:cat>
          <c:val>
            <c:numRef>
              <c:f>'Weekly COVID+'!$D$3:$D$28</c:f>
              <c:numCache>
                <c:formatCode>General</c:formatCode>
                <c:ptCount val="26"/>
                <c:pt idx="0">
                  <c:v>5</c:v>
                </c:pt>
                <c:pt idx="1">
                  <c:v>24</c:v>
                </c:pt>
                <c:pt idx="2">
                  <c:v>78</c:v>
                </c:pt>
                <c:pt idx="3">
                  <c:v>107</c:v>
                </c:pt>
                <c:pt idx="4">
                  <c:v>140</c:v>
                </c:pt>
                <c:pt idx="5">
                  <c:v>126</c:v>
                </c:pt>
                <c:pt idx="6">
                  <c:v>135</c:v>
                </c:pt>
                <c:pt idx="7">
                  <c:v>104</c:v>
                </c:pt>
                <c:pt idx="8">
                  <c:v>113</c:v>
                </c:pt>
                <c:pt idx="9">
                  <c:v>127</c:v>
                </c:pt>
                <c:pt idx="10">
                  <c:v>102</c:v>
                </c:pt>
                <c:pt idx="11">
                  <c:v>129</c:v>
                </c:pt>
                <c:pt idx="12">
                  <c:v>64</c:v>
                </c:pt>
                <c:pt idx="13">
                  <c:v>45</c:v>
                </c:pt>
                <c:pt idx="14">
                  <c:v>58</c:v>
                </c:pt>
                <c:pt idx="15">
                  <c:v>59</c:v>
                </c:pt>
                <c:pt idx="16">
                  <c:v>85</c:v>
                </c:pt>
                <c:pt idx="17">
                  <c:v>76</c:v>
                </c:pt>
                <c:pt idx="18">
                  <c:v>123</c:v>
                </c:pt>
                <c:pt idx="19">
                  <c:v>136</c:v>
                </c:pt>
                <c:pt idx="20">
                  <c:v>153</c:v>
                </c:pt>
                <c:pt idx="21">
                  <c:v>135</c:v>
                </c:pt>
                <c:pt idx="22">
                  <c:v>115</c:v>
                </c:pt>
                <c:pt idx="23">
                  <c:v>107</c:v>
                </c:pt>
                <c:pt idx="24">
                  <c:v>93</c:v>
                </c:pt>
                <c:pt idx="25">
                  <c:v>97</c:v>
                </c:pt>
              </c:numCache>
            </c:numRef>
          </c:val>
          <c:smooth val="0"/>
          <c:extLst>
            <c:ext xmlns:c16="http://schemas.microsoft.com/office/drawing/2014/chart" uri="{C3380CC4-5D6E-409C-BE32-E72D297353CC}">
              <c16:uniqueId val="{0000000F-A652-4FE3-AAF9-58FF4D24D6DD}"/>
            </c:ext>
          </c:extLst>
        </c:ser>
        <c:dLbls>
          <c:showLegendKey val="0"/>
          <c:showVal val="0"/>
          <c:showCatName val="0"/>
          <c:showSerName val="0"/>
          <c:showPercent val="0"/>
          <c:showBubbleSize val="0"/>
        </c:dLbls>
        <c:smooth val="0"/>
        <c:axId val="510896608"/>
        <c:axId val="510896936"/>
      </c:lineChart>
      <c:dateAx>
        <c:axId val="51089660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896936"/>
        <c:crosses val="autoZero"/>
        <c:auto val="1"/>
        <c:lblOffset val="100"/>
        <c:baseTimeUnit val="days"/>
      </c:dateAx>
      <c:valAx>
        <c:axId val="510896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0896608"/>
        <c:crosses val="autoZero"/>
        <c:crossBetween val="between"/>
      </c:valAx>
    </c:plotArea>
    <c:legend>
      <c:legendPos val="b"/>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ayout>
        <c:manualLayout>
          <c:xMode val="edge"/>
          <c:yMode val="edge"/>
          <c:x val="0.33130308779147877"/>
          <c:y val="0.91105093246134772"/>
          <c:w val="0.32167616690378037"/>
          <c:h val="6.861796187549487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chart>
  <c:spPr>
    <a:solidFill>
      <a:schemeClr val="bg1"/>
    </a:solidFill>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65184070506494E-2"/>
          <c:y val="0.14059616465289543"/>
          <c:w val="0.8910531728974308"/>
          <c:h val="0.72905394863468109"/>
        </c:manualLayout>
      </c:layout>
      <c:lineChart>
        <c:grouping val="standard"/>
        <c:varyColors val="0"/>
        <c:ser>
          <c:idx val="0"/>
          <c:order val="0"/>
          <c:spPr>
            <a:ln w="28575" cap="rnd">
              <a:solidFill>
                <a:schemeClr val="accent1"/>
              </a:solidFill>
              <a:round/>
            </a:ln>
            <a:effectLst/>
          </c:spPr>
          <c:marker>
            <c:symbol val="none"/>
          </c:marker>
          <c:dLbls>
            <c:dLbl>
              <c:idx val="10"/>
              <c:layout>
                <c:manualLayout>
                  <c:x val="-1.9208448530976724E-2"/>
                  <c:y val="-5.33122817266399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25-4742-B4DA-BB27B10F6CCF}"/>
                </c:ext>
              </c:extLst>
            </c:dLbl>
            <c:dLbl>
              <c:idx val="11"/>
              <c:layout>
                <c:manualLayout>
                  <c:x val="-3.8814316868689865E-2"/>
                  <c:y val="4.14275352089205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25-4742-B4DA-BB27B10F6CCF}"/>
                </c:ext>
              </c:extLst>
            </c:dLbl>
            <c:dLbl>
              <c:idx val="12"/>
              <c:layout>
                <c:manualLayout>
                  <c:x val="-7.7145764285662902E-2"/>
                  <c:y val="-4.2988793460598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25-4742-B4DA-BB27B10F6CCF}"/>
                </c:ext>
              </c:extLst>
            </c:dLbl>
            <c:dLbl>
              <c:idx val="13"/>
              <c:layout>
                <c:manualLayout>
                  <c:x val="-4.682833348425329E-2"/>
                  <c:y val="-7.45892030933515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25-4742-B4DA-BB27B10F6CCF}"/>
                </c:ext>
              </c:extLst>
            </c:dLbl>
            <c:dLbl>
              <c:idx val="14"/>
              <c:layout>
                <c:manualLayout>
                  <c:x val="-3.8846750101336473E-2"/>
                  <c:y val="-5.2323810549482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25-4742-B4DA-BB27B10F6CCF}"/>
                </c:ext>
              </c:extLst>
            </c:dLbl>
            <c:dLbl>
              <c:idx val="15"/>
              <c:layout>
                <c:manualLayout>
                  <c:x val="-5.7747468721653358E-2"/>
                  <c:y val="-4.12060259877972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25-4742-B4DA-BB27B10F6CCF}"/>
                </c:ext>
              </c:extLst>
            </c:dLbl>
            <c:dLbl>
              <c:idx val="16"/>
              <c:layout>
                <c:manualLayout>
                  <c:x val="-4.6819194770465172E-2"/>
                  <c:y val="-5.9493224536202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25-4742-B4DA-BB27B10F6CCF}"/>
                </c:ext>
              </c:extLst>
            </c:dLbl>
            <c:dLbl>
              <c:idx val="17"/>
              <c:layout>
                <c:manualLayout>
                  <c:x val="-3.2021813033637166E-2"/>
                  <c:y val="-2.9626481357586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25-4742-B4DA-BB27B10F6CCF}"/>
                </c:ext>
              </c:extLst>
            </c:dLbl>
            <c:dLbl>
              <c:idx val="18"/>
              <c:layout>
                <c:manualLayout>
                  <c:x val="-3.7220251109661186E-2"/>
                  <c:y val="-4.50215181055288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825-4742-B4DA-BB27B10F6CCF}"/>
                </c:ext>
              </c:extLst>
            </c:dLbl>
            <c:dLbl>
              <c:idx val="19"/>
              <c:layout>
                <c:manualLayout>
                  <c:x val="-4.3609322819459291E-2"/>
                  <c:y val="3.2716787157038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825-4742-B4DA-BB27B10F6CCF}"/>
                </c:ext>
              </c:extLst>
            </c:dLbl>
            <c:dLbl>
              <c:idx val="20"/>
              <c:layout>
                <c:manualLayout>
                  <c:x val="-1.1054060849622134E-3"/>
                  <c:y val="-3.95476307052514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825-4742-B4DA-BB27B10F6CCF}"/>
                </c:ext>
              </c:extLst>
            </c:dLbl>
            <c:dLbl>
              <c:idx val="21"/>
              <c:layout>
                <c:manualLayout>
                  <c:x val="-3.1844468311078115E-3"/>
                  <c:y val="3.27167871570386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825-4742-B4DA-BB27B10F6CC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'Weekly COVID+'!$B$7:$B$28</c:f>
              <c:numCache>
                <c:formatCode>d\-mmm</c:formatCode>
                <c:ptCount val="22"/>
                <c:pt idx="0">
                  <c:v>43934</c:v>
                </c:pt>
                <c:pt idx="1">
                  <c:v>43941</c:v>
                </c:pt>
                <c:pt idx="2">
                  <c:v>43948</c:v>
                </c:pt>
                <c:pt idx="3">
                  <c:v>43955</c:v>
                </c:pt>
                <c:pt idx="4">
                  <c:v>43962</c:v>
                </c:pt>
                <c:pt idx="5">
                  <c:v>43969</c:v>
                </c:pt>
                <c:pt idx="6">
                  <c:v>43976</c:v>
                </c:pt>
                <c:pt idx="7">
                  <c:v>43983</c:v>
                </c:pt>
                <c:pt idx="8">
                  <c:v>43990</c:v>
                </c:pt>
                <c:pt idx="9">
                  <c:v>43997</c:v>
                </c:pt>
                <c:pt idx="10">
                  <c:v>44004</c:v>
                </c:pt>
                <c:pt idx="11">
                  <c:v>44011</c:v>
                </c:pt>
                <c:pt idx="12">
                  <c:v>44018</c:v>
                </c:pt>
                <c:pt idx="13">
                  <c:v>44025</c:v>
                </c:pt>
                <c:pt idx="14">
                  <c:v>44032</c:v>
                </c:pt>
                <c:pt idx="15">
                  <c:v>44039</c:v>
                </c:pt>
                <c:pt idx="16">
                  <c:v>44046</c:v>
                </c:pt>
                <c:pt idx="17">
                  <c:v>44053</c:v>
                </c:pt>
                <c:pt idx="18">
                  <c:v>44060</c:v>
                </c:pt>
                <c:pt idx="19">
                  <c:v>44067</c:v>
                </c:pt>
                <c:pt idx="20">
                  <c:v>44074</c:v>
                </c:pt>
                <c:pt idx="21">
                  <c:v>44081</c:v>
                </c:pt>
              </c:numCache>
            </c:numRef>
          </c:cat>
          <c:val>
            <c:numRef>
              <c:f>'Weekly COVID+'!$E$7:$E$28</c:f>
              <c:numCache>
                <c:formatCode>General</c:formatCode>
                <c:ptCount val="22"/>
                <c:pt idx="0">
                  <c:v>154</c:v>
                </c:pt>
                <c:pt idx="1">
                  <c:v>357</c:v>
                </c:pt>
                <c:pt idx="2">
                  <c:v>631</c:v>
                </c:pt>
                <c:pt idx="3">
                  <c:v>761</c:v>
                </c:pt>
                <c:pt idx="4">
                  <c:v>756</c:v>
                </c:pt>
                <c:pt idx="5">
                  <c:v>952</c:v>
                </c:pt>
                <c:pt idx="6">
                  <c:v>964</c:v>
                </c:pt>
                <c:pt idx="7">
                  <c:v>1204</c:v>
                </c:pt>
                <c:pt idx="8">
                  <c:v>938</c:v>
                </c:pt>
                <c:pt idx="9">
                  <c:v>1284</c:v>
                </c:pt>
                <c:pt idx="10">
                  <c:v>1029</c:v>
                </c:pt>
                <c:pt idx="11">
                  <c:v>711</c:v>
                </c:pt>
                <c:pt idx="12">
                  <c:v>1707</c:v>
                </c:pt>
                <c:pt idx="13">
                  <c:v>1800</c:v>
                </c:pt>
                <c:pt idx="14">
                  <c:v>2517</c:v>
                </c:pt>
                <c:pt idx="15">
                  <c:v>3103</c:v>
                </c:pt>
                <c:pt idx="16">
                  <c:v>3053</c:v>
                </c:pt>
                <c:pt idx="17">
                  <c:v>3652</c:v>
                </c:pt>
                <c:pt idx="18">
                  <c:v>3401</c:v>
                </c:pt>
                <c:pt idx="19">
                  <c:v>2310</c:v>
                </c:pt>
                <c:pt idx="20">
                  <c:v>2542</c:v>
                </c:pt>
                <c:pt idx="21">
                  <c:v>1923</c:v>
                </c:pt>
              </c:numCache>
            </c:numRef>
          </c:val>
          <c:smooth val="0"/>
          <c:extLst>
            <c:ext xmlns:c16="http://schemas.microsoft.com/office/drawing/2014/chart" uri="{C3380CC4-5D6E-409C-BE32-E72D297353CC}">
              <c16:uniqueId val="{0000000C-C825-4742-B4DA-BB27B10F6CCF}"/>
            </c:ext>
          </c:extLst>
        </c:ser>
        <c:dLbls>
          <c:showLegendKey val="0"/>
          <c:showVal val="0"/>
          <c:showCatName val="0"/>
          <c:showSerName val="0"/>
          <c:showPercent val="0"/>
          <c:showBubbleSize val="0"/>
        </c:dLbls>
        <c:smooth val="0"/>
        <c:axId val="422800632"/>
        <c:axId val="422800960"/>
      </c:lineChart>
      <c:dateAx>
        <c:axId val="42280063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00960"/>
        <c:crosses val="autoZero"/>
        <c:auto val="1"/>
        <c:lblOffset val="100"/>
        <c:baseTimeUnit val="days"/>
      </c:dateAx>
      <c:valAx>
        <c:axId val="422800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2800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a:t>Weekly COVID+ Percentage </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strRef>
              <c:f>'Weekly COVID+'!$H$2</c:f>
              <c:strCache>
                <c:ptCount val="1"/>
                <c:pt idx="0">
                  <c:v>Positivity Rate</c:v>
                </c:pt>
              </c:strCache>
            </c:strRef>
          </c:tx>
          <c:spPr>
            <a:ln w="22225" cap="rnd" cmpd="sng" algn="ctr">
              <a:solidFill>
                <a:schemeClr val="accent1"/>
              </a:solidFill>
              <a:round/>
            </a:ln>
            <a:effectLst/>
          </c:spPr>
          <c:marker>
            <c:symbol val="none"/>
          </c:marker>
          <c:dLbls>
            <c:dLbl>
              <c:idx val="1"/>
              <c:layout>
                <c:manualLayout>
                  <c:x val="-6.6514331096117332E-2"/>
                  <c:y val="-4.065742651350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5D0-45CA-B2B7-D33A9DBA079E}"/>
                </c:ext>
              </c:extLst>
            </c:dLbl>
            <c:dLbl>
              <c:idx val="2"/>
              <c:layout>
                <c:manualLayout>
                  <c:x val="-6.8749728276031777E-2"/>
                  <c:y val="-4.0657426513505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D0-45CA-B2B7-D33A9DBA079E}"/>
                </c:ext>
              </c:extLst>
            </c:dLbl>
            <c:dLbl>
              <c:idx val="4"/>
              <c:layout>
                <c:manualLayout>
                  <c:x val="-3.7454167757229533E-2"/>
                  <c:y val="-8.32812866608675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D0-45CA-B2B7-D33A9DBA079E}"/>
                </c:ext>
              </c:extLst>
            </c:dLbl>
            <c:dLbl>
              <c:idx val="5"/>
              <c:layout>
                <c:manualLayout>
                  <c:x val="-2.4041784677742855E-2"/>
                  <c:y val="-3.2907633759439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D0-45CA-B2B7-D33A9DBA079E}"/>
                </c:ext>
              </c:extLst>
            </c:dLbl>
            <c:dLbl>
              <c:idx val="6"/>
              <c:layout>
                <c:manualLayout>
                  <c:x val="-6.8749728276031777E-2"/>
                  <c:y val="3.29656046501197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D0-45CA-B2B7-D33A9DBA079E}"/>
                </c:ext>
              </c:extLst>
            </c:dLbl>
            <c:dLbl>
              <c:idx val="7"/>
              <c:layout>
                <c:manualLayout>
                  <c:x val="-5.3101948016630651E-2"/>
                  <c:y val="-4.45323228905384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5D0-45CA-B2B7-D33A9DBA079E}"/>
                </c:ext>
              </c:extLst>
            </c:dLbl>
            <c:dLbl>
              <c:idx val="13"/>
              <c:layout>
                <c:manualLayout>
                  <c:x val="-2.2510998463709343E-2"/>
                  <c:y val="5.04716555478307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5D0-45CA-B2B7-D33A9DBA079E}"/>
                </c:ext>
              </c:extLst>
            </c:dLbl>
            <c:dLbl>
              <c:idx val="15"/>
              <c:layout>
                <c:manualLayout>
                  <c:x val="-3.110705148781941E-2"/>
                  <c:y val="5.4506973155923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D0-45CA-B2B7-D33A9DBA079E}"/>
                </c:ext>
              </c:extLst>
            </c:dLbl>
            <c:dLbl>
              <c:idx val="17"/>
              <c:layout>
                <c:manualLayout>
                  <c:x val="-3.5405077999874524E-2"/>
                  <c:y val="6.2577608372108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5D0-45CA-B2B7-D33A9DBA079E}"/>
                </c:ext>
              </c:extLst>
            </c:dLbl>
            <c:dLbl>
              <c:idx val="19"/>
              <c:layout>
                <c:manualLayout>
                  <c:x val="-3.540507799987444E-2"/>
                  <c:y val="5.8542290764015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5D0-45CA-B2B7-D33A9DBA079E}"/>
                </c:ext>
              </c:extLst>
            </c:dLbl>
            <c:dLbl>
              <c:idx val="21"/>
              <c:layout>
                <c:manualLayout>
                  <c:x val="-3.3256064743846923E-2"/>
                  <c:y val="5.45069731559233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5D0-45CA-B2B7-D33A9DBA079E}"/>
                </c:ext>
              </c:extLst>
            </c:dLbl>
            <c:dLbl>
              <c:idx val="23"/>
              <c:layout>
                <c:manualLayout>
                  <c:x val="-3.9703104511929474E-2"/>
                  <c:y val="6.2577608372108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5D0-45CA-B2B7-D33A9DBA07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'Weekly COVID+'!$B$4:$B$28</c:f>
              <c:numCache>
                <c:formatCode>d\-mmm</c:formatCode>
                <c:ptCount val="25"/>
                <c:pt idx="0">
                  <c:v>43913</c:v>
                </c:pt>
                <c:pt idx="1">
                  <c:v>43920</c:v>
                </c:pt>
                <c:pt idx="2">
                  <c:v>43927</c:v>
                </c:pt>
                <c:pt idx="3">
                  <c:v>43934</c:v>
                </c:pt>
                <c:pt idx="4">
                  <c:v>43941</c:v>
                </c:pt>
                <c:pt idx="5">
                  <c:v>43948</c:v>
                </c:pt>
                <c:pt idx="6">
                  <c:v>43955</c:v>
                </c:pt>
                <c:pt idx="7">
                  <c:v>43962</c:v>
                </c:pt>
                <c:pt idx="8">
                  <c:v>43969</c:v>
                </c:pt>
                <c:pt idx="9">
                  <c:v>43976</c:v>
                </c:pt>
                <c:pt idx="10">
                  <c:v>43983</c:v>
                </c:pt>
                <c:pt idx="11">
                  <c:v>43990</c:v>
                </c:pt>
                <c:pt idx="12">
                  <c:v>43997</c:v>
                </c:pt>
                <c:pt idx="13">
                  <c:v>44004</c:v>
                </c:pt>
                <c:pt idx="14">
                  <c:v>44011</c:v>
                </c:pt>
                <c:pt idx="15">
                  <c:v>44018</c:v>
                </c:pt>
                <c:pt idx="16">
                  <c:v>44025</c:v>
                </c:pt>
                <c:pt idx="17">
                  <c:v>44032</c:v>
                </c:pt>
                <c:pt idx="18">
                  <c:v>44039</c:v>
                </c:pt>
                <c:pt idx="19">
                  <c:v>44046</c:v>
                </c:pt>
                <c:pt idx="20">
                  <c:v>44053</c:v>
                </c:pt>
                <c:pt idx="21">
                  <c:v>44060</c:v>
                </c:pt>
                <c:pt idx="22">
                  <c:v>44067</c:v>
                </c:pt>
                <c:pt idx="23">
                  <c:v>44074</c:v>
                </c:pt>
                <c:pt idx="24">
                  <c:v>44081</c:v>
                </c:pt>
              </c:numCache>
            </c:numRef>
          </c:cat>
          <c:val>
            <c:numRef>
              <c:f>'Weekly COVID+'!$H$4:$H$28</c:f>
              <c:numCache>
                <c:formatCode>0.00</c:formatCode>
                <c:ptCount val="25"/>
                <c:pt idx="0">
                  <c:v>10.7</c:v>
                </c:pt>
                <c:pt idx="1">
                  <c:v>17.420000000000002</c:v>
                </c:pt>
                <c:pt idx="2">
                  <c:v>20.63</c:v>
                </c:pt>
                <c:pt idx="3">
                  <c:v>21.28</c:v>
                </c:pt>
                <c:pt idx="4">
                  <c:v>15.94</c:v>
                </c:pt>
                <c:pt idx="5">
                  <c:v>18.170000000000002</c:v>
                </c:pt>
                <c:pt idx="6">
                  <c:v>11.02</c:v>
                </c:pt>
                <c:pt idx="7">
                  <c:v>11.76</c:v>
                </c:pt>
                <c:pt idx="8">
                  <c:v>9.81</c:v>
                </c:pt>
                <c:pt idx="9">
                  <c:v>9.85</c:v>
                </c:pt>
                <c:pt idx="10">
                  <c:v>8.35</c:v>
                </c:pt>
                <c:pt idx="11">
                  <c:v>5.86</c:v>
                </c:pt>
                <c:pt idx="12">
                  <c:v>4</c:v>
                </c:pt>
                <c:pt idx="13">
                  <c:v>4.26</c:v>
                </c:pt>
                <c:pt idx="14">
                  <c:v>5.57</c:v>
                </c:pt>
                <c:pt idx="15">
                  <c:v>5.37</c:v>
                </c:pt>
                <c:pt idx="16">
                  <c:v>5.56</c:v>
                </c:pt>
                <c:pt idx="17">
                  <c:v>5.39</c:v>
                </c:pt>
                <c:pt idx="18">
                  <c:v>4.87</c:v>
                </c:pt>
                <c:pt idx="19">
                  <c:v>4.83</c:v>
                </c:pt>
                <c:pt idx="20">
                  <c:v>4.3899999999999997</c:v>
                </c:pt>
                <c:pt idx="21">
                  <c:v>4.07</c:v>
                </c:pt>
                <c:pt idx="22">
                  <c:v>4.45</c:v>
                </c:pt>
                <c:pt idx="23">
                  <c:v>4.0525000000000002</c:v>
                </c:pt>
                <c:pt idx="24">
                  <c:v>4.585</c:v>
                </c:pt>
              </c:numCache>
            </c:numRef>
          </c:val>
          <c:smooth val="0"/>
          <c:extLst>
            <c:ext xmlns:c16="http://schemas.microsoft.com/office/drawing/2014/chart" uri="{C3380CC4-5D6E-409C-BE32-E72D297353CC}">
              <c16:uniqueId val="{0000000C-75D0-45CA-B2B7-D33A9DBA079E}"/>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425595360"/>
        <c:axId val="425595688"/>
      </c:lineChart>
      <c:dateAx>
        <c:axId val="425595360"/>
        <c:scaling>
          <c:orientation val="minMax"/>
        </c:scaling>
        <c:delete val="0"/>
        <c:axPos val="b"/>
        <c:numFmt formatCode="d\-mmm"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25595688"/>
        <c:crosses val="autoZero"/>
        <c:auto val="1"/>
        <c:lblOffset val="100"/>
        <c:baseTimeUnit val="days"/>
      </c:dateAx>
      <c:valAx>
        <c:axId val="425595688"/>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42559536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'Weekly COVID+'!$G$2</c:f>
              <c:strCache>
                <c:ptCount val="1"/>
                <c:pt idx="0">
                  <c:v>CRMC Admitted Average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'Weekly COVID+'!$B$5:$B$28</c:f>
              <c:numCache>
                <c:formatCode>d\-mmm</c:formatCode>
                <c:ptCount val="24"/>
                <c:pt idx="0">
                  <c:v>43920</c:v>
                </c:pt>
                <c:pt idx="1">
                  <c:v>43927</c:v>
                </c:pt>
                <c:pt idx="2">
                  <c:v>43934</c:v>
                </c:pt>
                <c:pt idx="3">
                  <c:v>43941</c:v>
                </c:pt>
                <c:pt idx="4">
                  <c:v>43948</c:v>
                </c:pt>
                <c:pt idx="5">
                  <c:v>43955</c:v>
                </c:pt>
                <c:pt idx="6">
                  <c:v>43962</c:v>
                </c:pt>
                <c:pt idx="7">
                  <c:v>43969</c:v>
                </c:pt>
                <c:pt idx="8">
                  <c:v>43976</c:v>
                </c:pt>
                <c:pt idx="9">
                  <c:v>43983</c:v>
                </c:pt>
                <c:pt idx="10">
                  <c:v>43990</c:v>
                </c:pt>
                <c:pt idx="11">
                  <c:v>43997</c:v>
                </c:pt>
                <c:pt idx="12">
                  <c:v>44004</c:v>
                </c:pt>
                <c:pt idx="13">
                  <c:v>44011</c:v>
                </c:pt>
                <c:pt idx="14">
                  <c:v>44018</c:v>
                </c:pt>
                <c:pt idx="15">
                  <c:v>44025</c:v>
                </c:pt>
                <c:pt idx="16">
                  <c:v>44032</c:v>
                </c:pt>
                <c:pt idx="17">
                  <c:v>44039</c:v>
                </c:pt>
                <c:pt idx="18">
                  <c:v>44046</c:v>
                </c:pt>
                <c:pt idx="19">
                  <c:v>44053</c:v>
                </c:pt>
                <c:pt idx="20">
                  <c:v>44060</c:v>
                </c:pt>
                <c:pt idx="21">
                  <c:v>44067</c:v>
                </c:pt>
                <c:pt idx="22">
                  <c:v>44074</c:v>
                </c:pt>
                <c:pt idx="23">
                  <c:v>44081</c:v>
                </c:pt>
              </c:numCache>
            </c:numRef>
          </c:cat>
          <c:val>
            <c:numRef>
              <c:f>'Weekly COVID+'!$G$5:$G$28</c:f>
              <c:numCache>
                <c:formatCode>0</c:formatCode>
                <c:ptCount val="24"/>
                <c:pt idx="1">
                  <c:v>17.8</c:v>
                </c:pt>
                <c:pt idx="2">
                  <c:v>22.8</c:v>
                </c:pt>
                <c:pt idx="3">
                  <c:v>27.4</c:v>
                </c:pt>
                <c:pt idx="4">
                  <c:v>24.4</c:v>
                </c:pt>
                <c:pt idx="5">
                  <c:v>23.2</c:v>
                </c:pt>
                <c:pt idx="6">
                  <c:v>17.2</c:v>
                </c:pt>
                <c:pt idx="7">
                  <c:v>10.199999999999999</c:v>
                </c:pt>
                <c:pt idx="8">
                  <c:v>11.4</c:v>
                </c:pt>
                <c:pt idx="9">
                  <c:v>15</c:v>
                </c:pt>
                <c:pt idx="10">
                  <c:v>6</c:v>
                </c:pt>
                <c:pt idx="11">
                  <c:v>5.333333333333333</c:v>
                </c:pt>
                <c:pt idx="12">
                  <c:v>3</c:v>
                </c:pt>
                <c:pt idx="13">
                  <c:v>5.333333333333333</c:v>
                </c:pt>
                <c:pt idx="14">
                  <c:v>3.3333333333333335</c:v>
                </c:pt>
                <c:pt idx="15">
                  <c:v>3</c:v>
                </c:pt>
                <c:pt idx="16">
                  <c:v>7</c:v>
                </c:pt>
                <c:pt idx="17">
                  <c:v>10.666666666666666</c:v>
                </c:pt>
                <c:pt idx="18">
                  <c:v>15.666666666666666</c:v>
                </c:pt>
                <c:pt idx="19">
                  <c:v>9.6666666666666661</c:v>
                </c:pt>
                <c:pt idx="20">
                  <c:v>7</c:v>
                </c:pt>
                <c:pt idx="21">
                  <c:v>4</c:v>
                </c:pt>
                <c:pt idx="22">
                  <c:v>3</c:v>
                </c:pt>
                <c:pt idx="23">
                  <c:v>4</c:v>
                </c:pt>
              </c:numCache>
            </c:numRef>
          </c:val>
          <c:smooth val="0"/>
          <c:extLst>
            <c:ext xmlns:c16="http://schemas.microsoft.com/office/drawing/2014/chart" uri="{C3380CC4-5D6E-409C-BE32-E72D297353CC}">
              <c16:uniqueId val="{00000000-E94D-4C5E-9EBF-0136A1C093CE}"/>
            </c:ext>
          </c:extLst>
        </c:ser>
        <c:dLbls>
          <c:showLegendKey val="0"/>
          <c:showVal val="0"/>
          <c:showCatName val="0"/>
          <c:showSerName val="0"/>
          <c:showPercent val="0"/>
          <c:showBubbleSize val="0"/>
        </c:dLbls>
        <c:smooth val="0"/>
        <c:axId val="425595360"/>
        <c:axId val="425595688"/>
      </c:lineChart>
      <c:dateAx>
        <c:axId val="425595360"/>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595688"/>
        <c:crosses val="autoZero"/>
        <c:auto val="1"/>
        <c:lblOffset val="100"/>
        <c:baseTimeUnit val="days"/>
      </c:dateAx>
      <c:valAx>
        <c:axId val="425595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5595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70895"/>
          </a:xfrm>
          <a:prstGeom prst="rect">
            <a:avLst/>
          </a:prstGeom>
        </p:spPr>
        <p:txBody>
          <a:bodyPr vert="horz" lIns="94192" tIns="47096" rIns="94192" bIns="47096" rtlCol="0"/>
          <a:lstStyle>
            <a:lvl1pPr algn="l">
              <a:defRPr sz="1200"/>
            </a:lvl1pPr>
          </a:lstStyle>
          <a:p>
            <a:endParaRPr lang="en-US"/>
          </a:p>
        </p:txBody>
      </p:sp>
      <p:sp>
        <p:nvSpPr>
          <p:cNvPr id="3" name="Date Placeholder 2"/>
          <p:cNvSpPr>
            <a:spLocks noGrp="1"/>
          </p:cNvSpPr>
          <p:nvPr>
            <p:ph type="dt" idx="1"/>
          </p:nvPr>
        </p:nvSpPr>
        <p:spPr>
          <a:xfrm>
            <a:off x="4021294" y="0"/>
            <a:ext cx="3076363" cy="470895"/>
          </a:xfrm>
          <a:prstGeom prst="rect">
            <a:avLst/>
          </a:prstGeom>
        </p:spPr>
        <p:txBody>
          <a:bodyPr vert="horz" lIns="94192" tIns="47096" rIns="94192" bIns="47096" rtlCol="0"/>
          <a:lstStyle>
            <a:lvl1pPr algn="r">
              <a:defRPr sz="1200"/>
            </a:lvl1pPr>
          </a:lstStyle>
          <a:p>
            <a:fld id="{689C923C-4FA7-9942-BB3F-0BFDE21D633B}" type="datetimeFigureOut">
              <a:rPr lang="en-US" smtClean="0"/>
              <a:pPr/>
              <a:t>9/17/2020</a:t>
            </a:fld>
            <a:endParaRPr lang="en-US"/>
          </a:p>
        </p:txBody>
      </p:sp>
      <p:sp>
        <p:nvSpPr>
          <p:cNvPr id="4" name="Slide Image Placeholder 3"/>
          <p:cNvSpPr>
            <a:spLocks noGrp="1" noRot="1" noChangeAspect="1"/>
          </p:cNvSpPr>
          <p:nvPr>
            <p:ph type="sldImg" idx="2"/>
          </p:nvPr>
        </p:nvSpPr>
        <p:spPr>
          <a:xfrm>
            <a:off x="1438275" y="1173163"/>
            <a:ext cx="4222750" cy="3167062"/>
          </a:xfrm>
          <a:prstGeom prst="rect">
            <a:avLst/>
          </a:prstGeom>
          <a:noFill/>
          <a:ln w="12700">
            <a:solidFill>
              <a:prstClr val="black"/>
            </a:solidFill>
          </a:ln>
        </p:spPr>
        <p:txBody>
          <a:bodyPr vert="horz" lIns="94192" tIns="47096" rIns="94192" bIns="47096" rtlCol="0" anchor="ctr"/>
          <a:lstStyle/>
          <a:p>
            <a:endParaRPr lang="en-US"/>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92" tIns="47096" rIns="94192" bIns="470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7"/>
            <a:ext cx="3076363" cy="470894"/>
          </a:xfrm>
          <a:prstGeom prst="rect">
            <a:avLst/>
          </a:prstGeom>
        </p:spPr>
        <p:txBody>
          <a:bodyPr vert="horz" lIns="94192" tIns="47096" rIns="94192" bIns="47096"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14407"/>
            <a:ext cx="3076363" cy="470894"/>
          </a:xfrm>
          <a:prstGeom prst="rect">
            <a:avLst/>
          </a:prstGeom>
        </p:spPr>
        <p:txBody>
          <a:bodyPr vert="horz" lIns="94192" tIns="47096" rIns="94192" bIns="47096" rtlCol="0" anchor="b"/>
          <a:lstStyle>
            <a:lvl1pPr algn="r">
              <a:defRPr sz="1200"/>
            </a:lvl1pPr>
          </a:lstStyle>
          <a:p>
            <a:fld id="{6732D189-9561-B349-9142-68706A7C32FC}" type="slidenum">
              <a:rPr lang="en-US" smtClean="0"/>
              <a:pPr/>
              <a:t>‹#›</a:t>
            </a:fld>
            <a:endParaRPr lang="en-US"/>
          </a:p>
        </p:txBody>
      </p:sp>
    </p:spTree>
    <p:extLst>
      <p:ext uri="{BB962C8B-B14F-4D97-AF65-F5344CB8AC3E}">
        <p14:creationId xmlns:p14="http://schemas.microsoft.com/office/powerpoint/2010/main" val="140828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3" name="Google Shape;273;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402970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11" name="Google Shape;311;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2954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291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2" name="Google Shape;292;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379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1" name="Google Shape;301;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0825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9: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next week - talk through what herd immunity is</a:t>
            </a:r>
            <a:endParaRPr/>
          </a:p>
        </p:txBody>
      </p:sp>
      <p:sp>
        <p:nvSpPr>
          <p:cNvPr id="386" name="Google Shape;386;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7975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9216b2f5ee_0_124: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next week - talk through what herd immunity is</a:t>
            </a:r>
            <a:endParaRPr/>
          </a:p>
        </p:txBody>
      </p:sp>
      <p:sp>
        <p:nvSpPr>
          <p:cNvPr id="394" name="Google Shape;394;g9216b2f5ee_0_12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21884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D7B5B0-53E8-6E49-B1E7-19813A48DE7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174" t="4196" r="1393" b="4196"/>
          <a:stretch/>
        </p:blipFill>
        <p:spPr>
          <a:xfrm>
            <a:off x="0" y="0"/>
            <a:ext cx="9144000" cy="6858000"/>
          </a:xfrm>
          <a:prstGeom prst="rect">
            <a:avLst/>
          </a:prstGeom>
        </p:spPr>
      </p:pic>
      <p:pic>
        <p:nvPicPr>
          <p:cNvPr id="5" name="Picture 4">
            <a:extLst>
              <a:ext uri="{FF2B5EF4-FFF2-40B4-BE49-F238E27FC236}">
                <a16:creationId xmlns:a16="http://schemas.microsoft.com/office/drawing/2014/main" id="{B5AD0743-1DF6-9C4B-8F46-87B1AAB9764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95496"/>
          <a:stretch/>
        </p:blipFill>
        <p:spPr>
          <a:xfrm>
            <a:off x="-612" y="1804519"/>
            <a:ext cx="9144611" cy="84183"/>
          </a:xfrm>
          <a:prstGeom prst="rect">
            <a:avLst/>
          </a:prstGeom>
        </p:spPr>
      </p:pic>
      <p:pic>
        <p:nvPicPr>
          <p:cNvPr id="8" name="Picture 7">
            <a:extLst>
              <a:ext uri="{FF2B5EF4-FFF2-40B4-BE49-F238E27FC236}">
                <a16:creationId xmlns:a16="http://schemas.microsoft.com/office/drawing/2014/main" id="{6582A782-CCF9-844B-8CC8-AAF2E39CAE3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96281"/>
          <a:stretch/>
        </p:blipFill>
        <p:spPr>
          <a:xfrm>
            <a:off x="-1224" y="5949267"/>
            <a:ext cx="9144000" cy="45719"/>
          </a:xfrm>
          <a:prstGeom prst="rect">
            <a:avLst/>
          </a:prstGeom>
        </p:spPr>
      </p:pic>
      <p:sp>
        <p:nvSpPr>
          <p:cNvPr id="7" name="Rectangle 6">
            <a:extLst>
              <a:ext uri="{FF2B5EF4-FFF2-40B4-BE49-F238E27FC236}">
                <a16:creationId xmlns:a16="http://schemas.microsoft.com/office/drawing/2014/main" id="{A83BB8B0-D841-B44E-8925-86233C95B20C}"/>
              </a:ext>
            </a:extLst>
          </p:cNvPr>
          <p:cNvSpPr/>
          <p:nvPr userDrawn="1"/>
        </p:nvSpPr>
        <p:spPr>
          <a:xfrm>
            <a:off x="-612" y="1888701"/>
            <a:ext cx="9143388" cy="4060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397457"/>
            <a:ext cx="7772400" cy="1526610"/>
          </a:xfrm>
        </p:spPr>
        <p:txBody>
          <a:bodyPr anchor="b">
            <a:normAutofit/>
          </a:bodyPr>
          <a:lstStyle>
            <a:lvl1pPr algn="ctr">
              <a:defRPr sz="3600">
                <a:solidFill>
                  <a:schemeClr val="tx1"/>
                </a:solidFill>
                <a:latin typeface="Calibri" panose="020F0502020204030204" pitchFamily="34" charset="0"/>
                <a:cs typeface="Calibri" panose="020F0502020204030204" pitchFamily="34" charset="0"/>
              </a:defRPr>
            </a:lvl1pPr>
          </a:lstStyle>
          <a:p>
            <a:r>
              <a:rPr lang="en-US" dirty="0"/>
              <a:t>Click to Add Title</a:t>
            </a:r>
          </a:p>
        </p:txBody>
      </p:sp>
      <p:sp>
        <p:nvSpPr>
          <p:cNvPr id="3" name="Subtitle 2"/>
          <p:cNvSpPr>
            <a:spLocks noGrp="1"/>
          </p:cNvSpPr>
          <p:nvPr>
            <p:ph type="subTitle" idx="1" hasCustomPrompt="1"/>
          </p:nvPr>
        </p:nvSpPr>
        <p:spPr>
          <a:xfrm>
            <a:off x="685800" y="4290413"/>
            <a:ext cx="7772400" cy="437322"/>
          </a:xfrm>
        </p:spPr>
        <p:txBody>
          <a:bodyPr>
            <a:normAutofit/>
          </a:bodyPr>
          <a:lstStyle>
            <a:lvl1pPr marL="0" indent="0" algn="ctr">
              <a:buNone/>
              <a:defRPr sz="2000" b="1">
                <a:solidFill>
                  <a:srgbClr val="C40E3E"/>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 title, office</a:t>
            </a:r>
          </a:p>
        </p:txBody>
      </p:sp>
      <p:sp>
        <p:nvSpPr>
          <p:cNvPr id="9" name="Text Placeholder 8">
            <a:extLst>
              <a:ext uri="{FF2B5EF4-FFF2-40B4-BE49-F238E27FC236}">
                <a16:creationId xmlns:a16="http://schemas.microsoft.com/office/drawing/2014/main" id="{58768825-E069-6F42-87A9-92529D06218A}"/>
              </a:ext>
            </a:extLst>
          </p:cNvPr>
          <p:cNvSpPr>
            <a:spLocks noGrp="1"/>
          </p:cNvSpPr>
          <p:nvPr>
            <p:ph type="body" sz="quarter" idx="13" hasCustomPrompt="1"/>
          </p:nvPr>
        </p:nvSpPr>
        <p:spPr>
          <a:xfrm>
            <a:off x="685801" y="4894141"/>
            <a:ext cx="7772399" cy="400094"/>
          </a:xfrm>
        </p:spPr>
        <p:txBody>
          <a:bodyPr>
            <a:noAutofit/>
          </a:bodyPr>
          <a:lstStyle>
            <a:lvl1pPr marL="0" indent="0" algn="ctr">
              <a:buNone/>
              <a:defRPr sz="1800">
                <a:solidFill>
                  <a:srgbClr val="C40E3E"/>
                </a:solidFill>
                <a:latin typeface="Calibri" panose="020F0502020204030204" pitchFamily="34" charset="0"/>
                <a:cs typeface="Calibri" panose="020F0502020204030204" pitchFamily="34" charset="0"/>
              </a:defRPr>
            </a:lvl1pPr>
          </a:lstStyle>
          <a:p>
            <a:pPr lvl="0"/>
            <a:r>
              <a:rPr lang="en-US" dirty="0"/>
              <a:t>Click to add date</a:t>
            </a:r>
          </a:p>
        </p:txBody>
      </p:sp>
      <p:pic>
        <p:nvPicPr>
          <p:cNvPr id="34" name="Picture 33">
            <a:extLst>
              <a:ext uri="{FF2B5EF4-FFF2-40B4-BE49-F238E27FC236}">
                <a16:creationId xmlns:a16="http://schemas.microsoft.com/office/drawing/2014/main" id="{80AC2AF7-589A-3E4A-9732-1874C91CAC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27469" y="494036"/>
            <a:ext cx="1487840" cy="1201501"/>
          </a:xfrm>
          <a:prstGeom prst="rect">
            <a:avLst/>
          </a:prstGeom>
        </p:spPr>
      </p:pic>
    </p:spTree>
    <p:extLst>
      <p:ext uri="{BB962C8B-B14F-4D97-AF65-F5344CB8AC3E}">
        <p14:creationId xmlns:p14="http://schemas.microsoft.com/office/powerpoint/2010/main" val="2951456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4BE1A8-99A0-BE4B-B404-CE990ED5FA0C}" type="slidenum">
              <a:rPr lang="en-US" smtClean="0"/>
              <a:pPr/>
              <a:t>‹#›</a:t>
            </a:fld>
            <a:endParaRPr lang="en-US"/>
          </a:p>
        </p:txBody>
      </p:sp>
      <p:cxnSp>
        <p:nvCxnSpPr>
          <p:cNvPr id="5" name="Shape 99">
            <a:extLst>
              <a:ext uri="{FF2B5EF4-FFF2-40B4-BE49-F238E27FC236}">
                <a16:creationId xmlns:a16="http://schemas.microsoft.com/office/drawing/2014/main" id="{B62FA918-A69A-734A-9793-F17E460D89DA}"/>
              </a:ext>
            </a:extLst>
          </p:cNvPr>
          <p:cNvCxnSpPr>
            <a:cxnSpLocks/>
          </p:cNvCxnSpPr>
          <p:nvPr userDrawn="1"/>
        </p:nvCxnSpPr>
        <p:spPr>
          <a:xfrm>
            <a:off x="628650" y="1431759"/>
            <a:ext cx="851535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3198220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543675" y="365125"/>
            <a:ext cx="1971675" cy="5811838"/>
          </a:xfrm>
        </p:spPr>
        <p:txBody>
          <a:bodyPr vert="eaVert"/>
          <a:lstStyle/>
          <a:p>
            <a:r>
              <a:rPr lang="en-US" dirty="0"/>
              <a:t>Click to Edit Master </a:t>
            </a:r>
            <a:br>
              <a:rPr lang="en-US" dirty="0"/>
            </a:br>
            <a:r>
              <a:rPr lang="en-US" dirty="0"/>
              <a:t>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B4BE1A8-99A0-BE4B-B404-CE990ED5FA0C}" type="slidenum">
              <a:rPr lang="en-US" smtClean="0"/>
              <a:pPr/>
              <a:t>‹#›</a:t>
            </a:fld>
            <a:endParaRPr lang="en-US"/>
          </a:p>
        </p:txBody>
      </p:sp>
      <p:cxnSp>
        <p:nvCxnSpPr>
          <p:cNvPr id="5" name="Shape 99">
            <a:extLst>
              <a:ext uri="{FF2B5EF4-FFF2-40B4-BE49-F238E27FC236}">
                <a16:creationId xmlns:a16="http://schemas.microsoft.com/office/drawing/2014/main" id="{70C5C8BD-B327-4742-A00A-D5C25EA0DFB2}"/>
              </a:ext>
            </a:extLst>
          </p:cNvPr>
          <p:cNvCxnSpPr>
            <a:cxnSpLocks/>
          </p:cNvCxnSpPr>
          <p:nvPr userDrawn="1"/>
        </p:nvCxnSpPr>
        <p:spPr>
          <a:xfrm>
            <a:off x="6851737" y="365125"/>
            <a:ext cx="0" cy="5284113"/>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42538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7CE60A-EA0F-4279-BEE1-6A202758C26D}"/>
              </a:ext>
            </a:extLst>
          </p:cNvPr>
          <p:cNvSpPr>
            <a:spLocks noGrp="1"/>
          </p:cNvSpPr>
          <p:nvPr>
            <p:ph type="dt" sz="half" idx="10"/>
          </p:nvPr>
        </p:nvSpPr>
        <p:spPr/>
        <p:txBody>
          <a:bodyPr/>
          <a:lstStyle/>
          <a:p>
            <a:fld id="{3850C0EF-2F2B-4B5E-BB77-5E5512C6E323}" type="datetimeFigureOut">
              <a:rPr lang="en-US" smtClean="0"/>
              <a:pPr/>
              <a:t>9/17/2020</a:t>
            </a:fld>
            <a:endParaRPr lang="en-US"/>
          </a:p>
        </p:txBody>
      </p:sp>
      <p:sp>
        <p:nvSpPr>
          <p:cNvPr id="3" name="Footer Placeholder 2">
            <a:extLst>
              <a:ext uri="{FF2B5EF4-FFF2-40B4-BE49-F238E27FC236}">
                <a16:creationId xmlns:a16="http://schemas.microsoft.com/office/drawing/2014/main" id="{97659DC7-69F4-4616-BEB1-FE23EE28C3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EC0F8A-AE73-41EA-AD23-07728BE39A84}"/>
              </a:ext>
            </a:extLst>
          </p:cNvPr>
          <p:cNvSpPr>
            <a:spLocks noGrp="1"/>
          </p:cNvSpPr>
          <p:nvPr>
            <p:ph type="sldNum" sz="quarter" idx="12"/>
          </p:nvPr>
        </p:nvSpPr>
        <p:spPr/>
        <p:txBody>
          <a:bodyPr/>
          <a:lstStyle/>
          <a:p>
            <a:fld id="{148FED18-8A91-4978-BED0-85AABA42DAAA}" type="slidenum">
              <a:rPr lang="en-US" smtClean="0"/>
              <a:pPr/>
              <a:t>‹#›</a:t>
            </a:fld>
            <a:endParaRPr lang="en-US"/>
          </a:p>
        </p:txBody>
      </p:sp>
    </p:spTree>
    <p:extLst>
      <p:ext uri="{BB962C8B-B14F-4D97-AF65-F5344CB8AC3E}">
        <p14:creationId xmlns:p14="http://schemas.microsoft.com/office/powerpoint/2010/main" val="3554611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BE23-698C-41A2-ADCC-1057F3DEBF3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1F30BC7-BBDB-4ADD-A00B-B798C41A2A8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8575122-F0B0-4639-B770-6FE2F0563093}"/>
              </a:ext>
            </a:extLst>
          </p:cNvPr>
          <p:cNvSpPr>
            <a:spLocks noGrp="1"/>
          </p:cNvSpPr>
          <p:nvPr>
            <p:ph type="dt" sz="half" idx="10"/>
          </p:nvPr>
        </p:nvSpPr>
        <p:spPr/>
        <p:txBody>
          <a:bodyPr/>
          <a:lstStyle/>
          <a:p>
            <a:fld id="{8F4AE199-B661-483C-8E75-39FCF46EDCD0}" type="datetimeFigureOut">
              <a:rPr lang="en-US" smtClean="0"/>
              <a:pPr/>
              <a:t>9/17/2020</a:t>
            </a:fld>
            <a:endParaRPr lang="en-US"/>
          </a:p>
        </p:txBody>
      </p:sp>
      <p:sp>
        <p:nvSpPr>
          <p:cNvPr id="5" name="Footer Placeholder 4">
            <a:extLst>
              <a:ext uri="{FF2B5EF4-FFF2-40B4-BE49-F238E27FC236}">
                <a16:creationId xmlns:a16="http://schemas.microsoft.com/office/drawing/2014/main" id="{62462D97-7A85-42A5-BA92-40FF3D331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16D00-2821-40B6-BEAE-9ED6829EDCF2}"/>
              </a:ext>
            </a:extLst>
          </p:cNvPr>
          <p:cNvSpPr>
            <a:spLocks noGrp="1"/>
          </p:cNvSpPr>
          <p:nvPr>
            <p:ph type="sldNum" sz="quarter" idx="12"/>
          </p:nvPr>
        </p:nvSpPr>
        <p:spPr/>
        <p:txBody>
          <a:bodyPr/>
          <a:lstStyle/>
          <a:p>
            <a:fld id="{C061CA0C-194C-49E0-94B6-1A24DC9F9EA8}" type="slidenum">
              <a:rPr lang="en-US" smtClean="0"/>
              <a:pPr/>
              <a:t>‹#›</a:t>
            </a:fld>
            <a:endParaRPr lang="en-US"/>
          </a:p>
        </p:txBody>
      </p:sp>
    </p:spTree>
    <p:extLst>
      <p:ext uri="{BB962C8B-B14F-4D97-AF65-F5344CB8AC3E}">
        <p14:creationId xmlns:p14="http://schemas.microsoft.com/office/powerpoint/2010/main" val="2307926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95768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5653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28588" indent="-128588">
              <a:buFont typeface="Wingdings" panose="05000000000000000000" pitchFamily="2" charset="2"/>
              <a:buChar char="v"/>
              <a:defRPr>
                <a:solidFill>
                  <a:schemeClr val="tx1">
                    <a:lumMod val="85000"/>
                    <a:lumOff val="15000"/>
                  </a:schemeClr>
                </a:solidFill>
              </a:defRPr>
            </a:lvl1pPr>
            <a:lvl2pPr marL="385763" indent="-128588">
              <a:buFont typeface="Wingdings" panose="05000000000000000000" pitchFamily="2" charset="2"/>
              <a:buChar char="Ø"/>
              <a:defRPr>
                <a:solidFill>
                  <a:schemeClr val="tx1">
                    <a:lumMod val="85000"/>
                    <a:lumOff val="15000"/>
                  </a:schemeClr>
                </a:solidFill>
              </a:defRPr>
            </a:lvl2pPr>
            <a:lvl3pPr marL="642938" indent="-128588">
              <a:buFont typeface="Wingdings" panose="05000000000000000000" pitchFamily="2" charset="2"/>
              <a:buChar char="ü"/>
              <a:defRPr>
                <a:solidFill>
                  <a:schemeClr val="tx1">
                    <a:lumMod val="85000"/>
                    <a:lumOff val="15000"/>
                  </a:schemeClr>
                </a:solidFill>
              </a:defRPr>
            </a:lvl3pPr>
            <a:lvl4pPr marL="900113" indent="-128588">
              <a:buFont typeface="Courier New" panose="02070309020205020404" pitchFamily="49" charset="0"/>
              <a:buChar char="o"/>
              <a:defRPr>
                <a:solidFill>
                  <a:schemeClr val="tx1">
                    <a:lumMod val="85000"/>
                    <a:lumOff val="15000"/>
                  </a:schemeClr>
                </a:solidFill>
              </a:defRPr>
            </a:lvl4pPr>
            <a:lvl5pPr marL="1157288" indent="-128588">
              <a:buFont typeface="Arial" panose="020B0604020202020204" pitchFamily="34" charset="0"/>
              <a:buChar cha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77712" y="6152499"/>
            <a:ext cx="499248" cy="365125"/>
          </a:xfrm>
        </p:spPr>
        <p:txBody>
          <a:bodyPr/>
          <a:lstStyle>
            <a:lvl1pPr>
              <a:defRPr sz="900"/>
            </a:lvl1pPr>
          </a:lstStyle>
          <a:p>
            <a:pPr defTabSz="514350"/>
            <a:fld id="{EB4BE1A8-99A0-BE4B-B404-CE990ED5FA0C}" type="slidenum">
              <a:rPr lang="en-US" smtClean="0">
                <a:solidFill>
                  <a:prstClr val="black">
                    <a:tint val="75000"/>
                  </a:prstClr>
                </a:solidFill>
              </a:rPr>
              <a:pPr defTabSz="514350"/>
              <a:t>‹#›</a:t>
            </a:fld>
            <a:endParaRPr lang="en-US" dirty="0">
              <a:solidFill>
                <a:prstClr val="black">
                  <a:tint val="75000"/>
                </a:prstClr>
              </a:solidFill>
            </a:endParaRPr>
          </a:p>
        </p:txBody>
      </p:sp>
      <p:sp>
        <p:nvSpPr>
          <p:cNvPr id="8" name="Text Placeholder 7">
            <a:extLst>
              <a:ext uri="{FF2B5EF4-FFF2-40B4-BE49-F238E27FC236}">
                <a16:creationId xmlns:a16="http://schemas.microsoft.com/office/drawing/2014/main" id="{48F4CB9B-4BD7-3D49-A075-0D8E65D83CF6}"/>
              </a:ext>
            </a:extLst>
          </p:cNvPr>
          <p:cNvSpPr>
            <a:spLocks noGrp="1"/>
          </p:cNvSpPr>
          <p:nvPr>
            <p:ph type="body" sz="quarter" idx="13" hasCustomPrompt="1"/>
          </p:nvPr>
        </p:nvSpPr>
        <p:spPr>
          <a:xfrm>
            <a:off x="628650" y="365130"/>
            <a:ext cx="7886700" cy="447675"/>
          </a:xfrm>
        </p:spPr>
        <p:txBody>
          <a:bodyPr>
            <a:normAutofit/>
          </a:bodyPr>
          <a:lstStyle>
            <a:lvl1pPr marL="0" indent="0">
              <a:buNone/>
              <a:defRPr sz="1125"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9" name="Shape 99">
            <a:extLst>
              <a:ext uri="{FF2B5EF4-FFF2-40B4-BE49-F238E27FC236}">
                <a16:creationId xmlns:a16="http://schemas.microsoft.com/office/drawing/2014/main" id="{59082D67-683C-F04F-AAA3-DE3D5B856320}"/>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199179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andard">
  <p:cSld name="1_Standard">
    <p:spTree>
      <p:nvGrpSpPr>
        <p:cNvPr id="1" name="Shape 105"/>
        <p:cNvGrpSpPr/>
        <p:nvPr/>
      </p:nvGrpSpPr>
      <p:grpSpPr>
        <a:xfrm>
          <a:off x="0" y="0"/>
          <a:ext cx="0" cy="0"/>
          <a:chOff x="0" y="0"/>
          <a:chExt cx="0" cy="0"/>
        </a:xfrm>
      </p:grpSpPr>
      <p:sp>
        <p:nvSpPr>
          <p:cNvPr id="106" name="Google Shape;106;p70"/>
          <p:cNvSpPr txBox="1">
            <a:spLocks noGrp="1"/>
          </p:cNvSpPr>
          <p:nvPr>
            <p:ph type="title"/>
          </p:nvPr>
        </p:nvSpPr>
        <p:spPr>
          <a:xfrm>
            <a:off x="628650" y="365128"/>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7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rgbClr val="262626"/>
              </a:buClr>
              <a:buSzPts val="2100"/>
              <a:buFont typeface="Noto Sans Symbols"/>
              <a:buChar char="❖"/>
              <a:defRPr>
                <a:solidFill>
                  <a:srgbClr val="262626"/>
                </a:solidFill>
              </a:defRPr>
            </a:lvl1pPr>
            <a:lvl2pPr marL="914400" lvl="1" indent="-342900" algn="l">
              <a:lnSpc>
                <a:spcPct val="90000"/>
              </a:lnSpc>
              <a:spcBef>
                <a:spcPts val="375"/>
              </a:spcBef>
              <a:spcAft>
                <a:spcPts val="0"/>
              </a:spcAft>
              <a:buClr>
                <a:srgbClr val="262626"/>
              </a:buClr>
              <a:buSzPts val="1800"/>
              <a:buFont typeface="Noto Sans Symbols"/>
              <a:buChar char="⮚"/>
              <a:defRPr>
                <a:solidFill>
                  <a:srgbClr val="262626"/>
                </a:solidFill>
              </a:defRPr>
            </a:lvl2pPr>
            <a:lvl3pPr marL="1371600" lvl="2" indent="-342900" algn="l">
              <a:lnSpc>
                <a:spcPct val="90000"/>
              </a:lnSpc>
              <a:spcBef>
                <a:spcPts val="375"/>
              </a:spcBef>
              <a:spcAft>
                <a:spcPts val="0"/>
              </a:spcAft>
              <a:buClr>
                <a:srgbClr val="262626"/>
              </a:buClr>
              <a:buSzPts val="1800"/>
              <a:buFont typeface="Noto Sans Symbols"/>
              <a:buChar char="✔"/>
              <a:defRPr>
                <a:solidFill>
                  <a:srgbClr val="262626"/>
                </a:solidFill>
              </a:defRPr>
            </a:lvl3pPr>
            <a:lvl4pPr marL="1828800" lvl="3" indent="-342900" algn="l">
              <a:lnSpc>
                <a:spcPct val="90000"/>
              </a:lnSpc>
              <a:spcBef>
                <a:spcPts val="375"/>
              </a:spcBef>
              <a:spcAft>
                <a:spcPts val="0"/>
              </a:spcAft>
              <a:buClr>
                <a:srgbClr val="262626"/>
              </a:buClr>
              <a:buSzPts val="1800"/>
              <a:buFont typeface="Courier New"/>
              <a:buChar char="o"/>
              <a:defRPr>
                <a:solidFill>
                  <a:srgbClr val="262626"/>
                </a:solidFill>
              </a:defRPr>
            </a:lvl4pPr>
            <a:lvl5pPr marL="2286000" lvl="4" indent="-342900" algn="l">
              <a:lnSpc>
                <a:spcPct val="90000"/>
              </a:lnSpc>
              <a:spcBef>
                <a:spcPts val="375"/>
              </a:spcBef>
              <a:spcAft>
                <a:spcPts val="0"/>
              </a:spcAft>
              <a:buClr>
                <a:srgbClr val="262626"/>
              </a:buClr>
              <a:buSzPts val="1800"/>
              <a:buFont typeface="Arial"/>
              <a:buChar char="•"/>
              <a:defRPr>
                <a:solidFill>
                  <a:srgbClr val="262626"/>
                </a:solidFill>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8" name="Google Shape;108;p70"/>
          <p:cNvSpPr txBox="1">
            <a:spLocks noGrp="1"/>
          </p:cNvSpPr>
          <p:nvPr>
            <p:ph type="sldNum" idx="12"/>
          </p:nvPr>
        </p:nvSpPr>
        <p:spPr>
          <a:xfrm>
            <a:off x="577712" y="6152497"/>
            <a:ext cx="499248"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888888"/>
                </a:solidFill>
                <a:latin typeface="Calibri"/>
                <a:ea typeface="Calibri"/>
                <a:cs typeface="Calibri"/>
                <a:sym typeface="Calibri"/>
              </a:defRPr>
            </a:lvl1pPr>
            <a:lvl2pPr marL="0" marR="0" lvl="1" indent="0" algn="l">
              <a:spcBef>
                <a:spcPts val="0"/>
              </a:spcBef>
              <a:buNone/>
              <a:defRPr sz="1200" b="0" i="0" u="none" strike="noStrike" cap="none">
                <a:solidFill>
                  <a:srgbClr val="888888"/>
                </a:solidFill>
                <a:latin typeface="Calibri"/>
                <a:ea typeface="Calibri"/>
                <a:cs typeface="Calibri"/>
                <a:sym typeface="Calibri"/>
              </a:defRPr>
            </a:lvl2pPr>
            <a:lvl3pPr marL="0" marR="0" lvl="2" indent="0" algn="l">
              <a:spcBef>
                <a:spcPts val="0"/>
              </a:spcBef>
              <a:buNone/>
              <a:defRPr sz="1200" b="0" i="0" u="none" strike="noStrike" cap="none">
                <a:solidFill>
                  <a:srgbClr val="888888"/>
                </a:solidFill>
                <a:latin typeface="Calibri"/>
                <a:ea typeface="Calibri"/>
                <a:cs typeface="Calibri"/>
                <a:sym typeface="Calibri"/>
              </a:defRPr>
            </a:lvl3pPr>
            <a:lvl4pPr marL="0" marR="0" lvl="3" indent="0" algn="l">
              <a:spcBef>
                <a:spcPts val="0"/>
              </a:spcBef>
              <a:buNone/>
              <a:defRPr sz="1200" b="0" i="0" u="none" strike="noStrike" cap="none">
                <a:solidFill>
                  <a:srgbClr val="888888"/>
                </a:solidFill>
                <a:latin typeface="Calibri"/>
                <a:ea typeface="Calibri"/>
                <a:cs typeface="Calibri"/>
                <a:sym typeface="Calibri"/>
              </a:defRPr>
            </a:lvl4pPr>
            <a:lvl5pPr marL="0" marR="0" lvl="4" indent="0" algn="l">
              <a:spcBef>
                <a:spcPts val="0"/>
              </a:spcBef>
              <a:buNone/>
              <a:defRPr sz="1200" b="0" i="0" u="none" strike="noStrike" cap="none">
                <a:solidFill>
                  <a:srgbClr val="888888"/>
                </a:solidFill>
                <a:latin typeface="Calibri"/>
                <a:ea typeface="Calibri"/>
                <a:cs typeface="Calibri"/>
                <a:sym typeface="Calibri"/>
              </a:defRPr>
            </a:lvl5pPr>
            <a:lvl6pPr marL="0" marR="0" lvl="5" indent="0" algn="l">
              <a:spcBef>
                <a:spcPts val="0"/>
              </a:spcBef>
              <a:buNone/>
              <a:defRPr sz="1200" b="0" i="0" u="none" strike="noStrike" cap="none">
                <a:solidFill>
                  <a:srgbClr val="888888"/>
                </a:solidFill>
                <a:latin typeface="Calibri"/>
                <a:ea typeface="Calibri"/>
                <a:cs typeface="Calibri"/>
                <a:sym typeface="Calibri"/>
              </a:defRPr>
            </a:lvl6pPr>
            <a:lvl7pPr marL="0" marR="0" lvl="6" indent="0" algn="l">
              <a:spcBef>
                <a:spcPts val="0"/>
              </a:spcBef>
              <a:buNone/>
              <a:defRPr sz="1200" b="0" i="0" u="none" strike="noStrike" cap="none">
                <a:solidFill>
                  <a:srgbClr val="888888"/>
                </a:solidFill>
                <a:latin typeface="Calibri"/>
                <a:ea typeface="Calibri"/>
                <a:cs typeface="Calibri"/>
                <a:sym typeface="Calibri"/>
              </a:defRPr>
            </a:lvl7pPr>
            <a:lvl8pPr marL="0" marR="0" lvl="7" indent="0" algn="l">
              <a:spcBef>
                <a:spcPts val="0"/>
              </a:spcBef>
              <a:buNone/>
              <a:defRPr sz="1200" b="0" i="0" u="none" strike="noStrike" cap="none">
                <a:solidFill>
                  <a:srgbClr val="888888"/>
                </a:solidFill>
                <a:latin typeface="Calibri"/>
                <a:ea typeface="Calibri"/>
                <a:cs typeface="Calibri"/>
                <a:sym typeface="Calibri"/>
              </a:defRPr>
            </a:lvl8pPr>
            <a:lvl9pPr marL="0" marR="0" lvl="8" indent="0" algn="l">
              <a:spcBef>
                <a:spcPts val="0"/>
              </a:spcBef>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70"/>
          <p:cNvSpPr txBox="1">
            <a:spLocks noGrp="1"/>
          </p:cNvSpPr>
          <p:nvPr>
            <p:ph type="body" idx="2"/>
          </p:nvPr>
        </p:nvSpPr>
        <p:spPr>
          <a:xfrm>
            <a:off x="628650" y="365128"/>
            <a:ext cx="7886700" cy="4476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F7F7F"/>
              </a:buClr>
              <a:buSzPts val="1500"/>
              <a:buNone/>
              <a:defRPr sz="1500" i="1">
                <a:solidFill>
                  <a:srgbClr val="7F7F7F"/>
                </a:solidFill>
                <a:latin typeface="Calibri"/>
                <a:ea typeface="Calibri"/>
                <a:cs typeface="Calibri"/>
                <a:sym typeface="Calibri"/>
              </a:defRPr>
            </a:lvl1pPr>
            <a:lvl2pPr marL="914400" lvl="1" indent="-342900" algn="l">
              <a:lnSpc>
                <a:spcPct val="90000"/>
              </a:lnSpc>
              <a:spcBef>
                <a:spcPts val="375"/>
              </a:spcBef>
              <a:spcAft>
                <a:spcPts val="0"/>
              </a:spcAft>
              <a:buClr>
                <a:srgbClr val="262626"/>
              </a:buClr>
              <a:buSzPts val="1800"/>
              <a:buChar char="•"/>
              <a:defRPr/>
            </a:lvl2pPr>
            <a:lvl3pPr marL="1371600" lvl="2" indent="-342900" algn="l">
              <a:lnSpc>
                <a:spcPct val="90000"/>
              </a:lnSpc>
              <a:spcBef>
                <a:spcPts val="375"/>
              </a:spcBef>
              <a:spcAft>
                <a:spcPts val="0"/>
              </a:spcAft>
              <a:buClr>
                <a:srgbClr val="262626"/>
              </a:buClr>
              <a:buSzPts val="1800"/>
              <a:buChar char="•"/>
              <a:defRPr/>
            </a:lvl3pPr>
            <a:lvl4pPr marL="1828800" lvl="3" indent="-342900" algn="l">
              <a:lnSpc>
                <a:spcPct val="90000"/>
              </a:lnSpc>
              <a:spcBef>
                <a:spcPts val="375"/>
              </a:spcBef>
              <a:spcAft>
                <a:spcPts val="0"/>
              </a:spcAft>
              <a:buClr>
                <a:srgbClr val="262626"/>
              </a:buClr>
              <a:buSzPts val="1800"/>
              <a:buChar char="•"/>
              <a:defRPr/>
            </a:lvl4pPr>
            <a:lvl5pPr marL="2286000" lvl="4" indent="-342900" algn="l">
              <a:lnSpc>
                <a:spcPct val="90000"/>
              </a:lnSpc>
              <a:spcBef>
                <a:spcPts val="375"/>
              </a:spcBef>
              <a:spcAft>
                <a:spcPts val="0"/>
              </a:spcAft>
              <a:buClr>
                <a:srgbClr val="262626"/>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cxnSp>
        <p:nvCxnSpPr>
          <p:cNvPr id="110" name="Google Shape;110;p70"/>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229165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Standard">
  <p:cSld name="4_Standard">
    <p:spTree>
      <p:nvGrpSpPr>
        <p:cNvPr id="1" name="Shape 29"/>
        <p:cNvGrpSpPr/>
        <p:nvPr/>
      </p:nvGrpSpPr>
      <p:grpSpPr>
        <a:xfrm>
          <a:off x="0" y="0"/>
          <a:ext cx="0" cy="0"/>
          <a:chOff x="0" y="0"/>
          <a:chExt cx="0" cy="0"/>
        </a:xfrm>
      </p:grpSpPr>
      <p:sp>
        <p:nvSpPr>
          <p:cNvPr id="30" name="Google Shape;30;p7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62626"/>
              </a:buClr>
              <a:buSzPts val="2800"/>
              <a:buFont typeface="Noto Sans Symbols"/>
              <a:buChar char="❖"/>
              <a:defRPr>
                <a:solidFill>
                  <a:srgbClr val="262626"/>
                </a:solidFill>
              </a:defRPr>
            </a:lvl1pPr>
            <a:lvl2pPr marL="914400" lvl="1" indent="-381000" algn="l">
              <a:lnSpc>
                <a:spcPct val="90000"/>
              </a:lnSpc>
              <a:spcBef>
                <a:spcPts val="500"/>
              </a:spcBef>
              <a:spcAft>
                <a:spcPts val="0"/>
              </a:spcAft>
              <a:buClr>
                <a:srgbClr val="262626"/>
              </a:buClr>
              <a:buSzPts val="2400"/>
              <a:buFont typeface="Noto Sans Symbols"/>
              <a:buChar char="⮚"/>
              <a:defRPr>
                <a:solidFill>
                  <a:srgbClr val="262626"/>
                </a:solidFill>
              </a:defRPr>
            </a:lvl2pPr>
            <a:lvl3pPr marL="1371600" lvl="2" indent="-381000" algn="l">
              <a:lnSpc>
                <a:spcPct val="90000"/>
              </a:lnSpc>
              <a:spcBef>
                <a:spcPts val="500"/>
              </a:spcBef>
              <a:spcAft>
                <a:spcPts val="0"/>
              </a:spcAft>
              <a:buClr>
                <a:srgbClr val="262626"/>
              </a:buClr>
              <a:buSzPts val="2400"/>
              <a:buFont typeface="Noto Sans Symbols"/>
              <a:buChar char="✔"/>
              <a:defRPr>
                <a:solidFill>
                  <a:srgbClr val="262626"/>
                </a:solidFill>
              </a:defRPr>
            </a:lvl3pPr>
            <a:lvl4pPr marL="1828800" lvl="3" indent="-381000" algn="l">
              <a:lnSpc>
                <a:spcPct val="90000"/>
              </a:lnSpc>
              <a:spcBef>
                <a:spcPts val="500"/>
              </a:spcBef>
              <a:spcAft>
                <a:spcPts val="0"/>
              </a:spcAft>
              <a:buClr>
                <a:srgbClr val="262626"/>
              </a:buClr>
              <a:buSzPts val="2400"/>
              <a:buFont typeface="Courier New"/>
              <a:buChar char="o"/>
              <a:defRPr>
                <a:solidFill>
                  <a:srgbClr val="262626"/>
                </a:solidFill>
              </a:defRPr>
            </a:lvl4pPr>
            <a:lvl5pPr marL="2286000" lvl="4" indent="-381000" algn="l">
              <a:lnSpc>
                <a:spcPct val="90000"/>
              </a:lnSpc>
              <a:spcBef>
                <a:spcPts val="500"/>
              </a:spcBef>
              <a:spcAft>
                <a:spcPts val="0"/>
              </a:spcAft>
              <a:buClr>
                <a:srgbClr val="262626"/>
              </a:buClr>
              <a:buSzPts val="2400"/>
              <a:buFont typeface="Arial"/>
              <a:buChar char="•"/>
              <a:defRPr>
                <a:solidFill>
                  <a:srgbClr val="26262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72"/>
          <p:cNvSpPr txBox="1">
            <a:spLocks noGrp="1"/>
          </p:cNvSpPr>
          <p:nvPr>
            <p:ph type="sldNum" idx="12"/>
          </p:nvPr>
        </p:nvSpPr>
        <p:spPr>
          <a:xfrm>
            <a:off x="577712" y="6152499"/>
            <a:ext cx="499248" cy="365125"/>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900">
                <a:solidFill>
                  <a:srgbClr val="888888"/>
                </a:solidFill>
                <a:latin typeface="Calibri"/>
                <a:ea typeface="Calibri"/>
                <a:cs typeface="Calibri"/>
                <a:sym typeface="Calibri"/>
              </a:defRPr>
            </a:lvl1pPr>
            <a:lvl2pPr marL="0" marR="0" lvl="1" indent="0" algn="l">
              <a:spcBef>
                <a:spcPts val="0"/>
              </a:spcBef>
              <a:buNone/>
              <a:defRPr sz="900">
                <a:solidFill>
                  <a:srgbClr val="888888"/>
                </a:solidFill>
                <a:latin typeface="Calibri"/>
                <a:ea typeface="Calibri"/>
                <a:cs typeface="Calibri"/>
                <a:sym typeface="Calibri"/>
              </a:defRPr>
            </a:lvl2pPr>
            <a:lvl3pPr marL="0" marR="0" lvl="2" indent="0" algn="l">
              <a:spcBef>
                <a:spcPts val="0"/>
              </a:spcBef>
              <a:buNone/>
              <a:defRPr sz="900">
                <a:solidFill>
                  <a:srgbClr val="888888"/>
                </a:solidFill>
                <a:latin typeface="Calibri"/>
                <a:ea typeface="Calibri"/>
                <a:cs typeface="Calibri"/>
                <a:sym typeface="Calibri"/>
              </a:defRPr>
            </a:lvl3pPr>
            <a:lvl4pPr marL="0" marR="0" lvl="3" indent="0" algn="l">
              <a:spcBef>
                <a:spcPts val="0"/>
              </a:spcBef>
              <a:buNone/>
              <a:defRPr sz="900">
                <a:solidFill>
                  <a:srgbClr val="888888"/>
                </a:solidFill>
                <a:latin typeface="Calibri"/>
                <a:ea typeface="Calibri"/>
                <a:cs typeface="Calibri"/>
                <a:sym typeface="Calibri"/>
              </a:defRPr>
            </a:lvl4pPr>
            <a:lvl5pPr marL="0" marR="0" lvl="4" indent="0" algn="l">
              <a:spcBef>
                <a:spcPts val="0"/>
              </a:spcBef>
              <a:buNone/>
              <a:defRPr sz="900">
                <a:solidFill>
                  <a:srgbClr val="888888"/>
                </a:solidFill>
                <a:latin typeface="Calibri"/>
                <a:ea typeface="Calibri"/>
                <a:cs typeface="Calibri"/>
                <a:sym typeface="Calibri"/>
              </a:defRPr>
            </a:lvl5pPr>
            <a:lvl6pPr marL="0" marR="0" lvl="5" indent="0" algn="l">
              <a:spcBef>
                <a:spcPts val="0"/>
              </a:spcBef>
              <a:buNone/>
              <a:defRPr sz="900">
                <a:solidFill>
                  <a:srgbClr val="888888"/>
                </a:solidFill>
                <a:latin typeface="Calibri"/>
                <a:ea typeface="Calibri"/>
                <a:cs typeface="Calibri"/>
                <a:sym typeface="Calibri"/>
              </a:defRPr>
            </a:lvl6pPr>
            <a:lvl7pPr marL="0" marR="0" lvl="6" indent="0" algn="l">
              <a:spcBef>
                <a:spcPts val="0"/>
              </a:spcBef>
              <a:buNone/>
              <a:defRPr sz="900">
                <a:solidFill>
                  <a:srgbClr val="888888"/>
                </a:solidFill>
                <a:latin typeface="Calibri"/>
                <a:ea typeface="Calibri"/>
                <a:cs typeface="Calibri"/>
                <a:sym typeface="Calibri"/>
              </a:defRPr>
            </a:lvl7pPr>
            <a:lvl8pPr marL="0" marR="0" lvl="7" indent="0" algn="l">
              <a:spcBef>
                <a:spcPts val="0"/>
              </a:spcBef>
              <a:buNone/>
              <a:defRPr sz="900">
                <a:solidFill>
                  <a:srgbClr val="888888"/>
                </a:solidFill>
                <a:latin typeface="Calibri"/>
                <a:ea typeface="Calibri"/>
                <a:cs typeface="Calibri"/>
                <a:sym typeface="Calibri"/>
              </a:defRPr>
            </a:lvl8pPr>
            <a:lvl9pPr marL="0" marR="0" lvl="8" indent="0" algn="l">
              <a:spcBef>
                <a:spcPts val="0"/>
              </a:spcBef>
              <a:buNone/>
              <a:defRPr sz="900">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33" name="Google Shape;33;p72"/>
          <p:cNvSpPr txBox="1">
            <a:spLocks noGrp="1"/>
          </p:cNvSpPr>
          <p:nvPr>
            <p:ph type="body" idx="2"/>
          </p:nvPr>
        </p:nvSpPr>
        <p:spPr>
          <a:xfrm>
            <a:off x="628650" y="365130"/>
            <a:ext cx="7886700" cy="4476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F7F7F"/>
              </a:buClr>
              <a:buSzPts val="1125"/>
              <a:buNone/>
              <a:defRPr sz="1125" i="1">
                <a:solidFill>
                  <a:srgbClr val="7F7F7F"/>
                </a:solidFill>
                <a:latin typeface="Calibri"/>
                <a:ea typeface="Calibri"/>
                <a:cs typeface="Calibri"/>
                <a:sym typeface="Calibri"/>
              </a:defRPr>
            </a:lvl1pPr>
            <a:lvl2pPr marL="914400" lvl="1" indent="-342900" algn="l">
              <a:lnSpc>
                <a:spcPct val="90000"/>
              </a:lnSpc>
              <a:spcBef>
                <a:spcPts val="500"/>
              </a:spcBef>
              <a:spcAft>
                <a:spcPts val="0"/>
              </a:spcAft>
              <a:buClr>
                <a:srgbClr val="262626"/>
              </a:buClr>
              <a:buSzPts val="1800"/>
              <a:buChar char="•"/>
              <a:defRPr/>
            </a:lvl2pPr>
            <a:lvl3pPr marL="1371600" lvl="2" indent="-342900" algn="l">
              <a:lnSpc>
                <a:spcPct val="90000"/>
              </a:lnSpc>
              <a:spcBef>
                <a:spcPts val="500"/>
              </a:spcBef>
              <a:spcAft>
                <a:spcPts val="0"/>
              </a:spcAft>
              <a:buClr>
                <a:srgbClr val="262626"/>
              </a:buClr>
              <a:buSzPts val="1800"/>
              <a:buChar char="•"/>
              <a:defRPr/>
            </a:lvl3pPr>
            <a:lvl4pPr marL="1828800" lvl="3" indent="-342900" algn="l">
              <a:lnSpc>
                <a:spcPct val="90000"/>
              </a:lnSpc>
              <a:spcBef>
                <a:spcPts val="500"/>
              </a:spcBef>
              <a:spcAft>
                <a:spcPts val="0"/>
              </a:spcAft>
              <a:buClr>
                <a:srgbClr val="262626"/>
              </a:buClr>
              <a:buSzPts val="1800"/>
              <a:buChar char="•"/>
              <a:defRPr/>
            </a:lvl4pPr>
            <a:lvl5pPr marL="2286000" lvl="4" indent="-342900" algn="l">
              <a:lnSpc>
                <a:spcPct val="90000"/>
              </a:lnSpc>
              <a:spcBef>
                <a:spcPts val="500"/>
              </a:spcBef>
              <a:spcAft>
                <a:spcPts val="0"/>
              </a:spcAft>
              <a:buClr>
                <a:srgbClr val="26262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4" name="Google Shape;34;p72"/>
          <p:cNvCxnSpPr/>
          <p:nvPr/>
        </p:nvCxnSpPr>
        <p:spPr>
          <a:xfrm>
            <a:off x="739036" y="1394181"/>
            <a:ext cx="8404964" cy="0"/>
          </a:xfrm>
          <a:prstGeom prst="straightConnector1">
            <a:avLst/>
          </a:prstGeom>
          <a:noFill/>
          <a:ln w="28575" cap="flat" cmpd="sng">
            <a:solidFill>
              <a:srgbClr val="C40E3E"/>
            </a:solidFill>
            <a:prstDash val="solid"/>
            <a:round/>
            <a:headEnd type="none" w="sm" len="sm"/>
            <a:tailEnd type="none" w="sm" len="sm"/>
          </a:ln>
        </p:spPr>
      </p:cxnSp>
    </p:spTree>
    <p:extLst>
      <p:ext uri="{BB962C8B-B14F-4D97-AF65-F5344CB8AC3E}">
        <p14:creationId xmlns:p14="http://schemas.microsoft.com/office/powerpoint/2010/main" val="180457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v"/>
              <a:defRPr>
                <a:solidFill>
                  <a:schemeClr val="tx1">
                    <a:lumMod val="85000"/>
                    <a:lumOff val="15000"/>
                  </a:schemeClr>
                </a:solidFill>
              </a:defRPr>
            </a:lvl1pPr>
            <a:lvl2pPr marL="685800" indent="-228600">
              <a:buFont typeface="Wingdings" panose="05000000000000000000" pitchFamily="2" charset="2"/>
              <a:buChar char="Ø"/>
              <a:defRPr>
                <a:solidFill>
                  <a:schemeClr val="tx1">
                    <a:lumMod val="85000"/>
                    <a:lumOff val="15000"/>
                  </a:schemeClr>
                </a:solidFill>
              </a:defRPr>
            </a:lvl2pPr>
            <a:lvl3pPr marL="1143000" indent="-228600">
              <a:buFont typeface="Wingdings" panose="05000000000000000000" pitchFamily="2" charset="2"/>
              <a:buChar char="ü"/>
              <a:defRPr>
                <a:solidFill>
                  <a:schemeClr val="tx1">
                    <a:lumMod val="85000"/>
                    <a:lumOff val="15000"/>
                  </a:schemeClr>
                </a:solidFill>
              </a:defRPr>
            </a:lvl3pPr>
            <a:lvl4pPr marL="1600200" indent="-228600">
              <a:buFont typeface="Courier New" panose="02070309020205020404" pitchFamily="49" charset="0"/>
              <a:buChar char="o"/>
              <a:defRPr>
                <a:solidFill>
                  <a:schemeClr val="tx1">
                    <a:lumMod val="85000"/>
                    <a:lumOff val="15000"/>
                  </a:schemeClr>
                </a:solidFill>
              </a:defRPr>
            </a:lvl4pPr>
            <a:lvl5pPr marL="2057400" indent="-228600">
              <a:buFont typeface="Arial" panose="020B0604020202020204" pitchFamily="34" charset="0"/>
              <a:buChar char="•"/>
              <a:defRPr>
                <a:solidFill>
                  <a:schemeClr val="tx1">
                    <a:lumMod val="85000"/>
                    <a:lumOff val="15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577712" y="6152495"/>
            <a:ext cx="499248" cy="365125"/>
          </a:xfrm>
        </p:spPr>
        <p:txBody>
          <a:bodyPr/>
          <a:lstStyle>
            <a:lvl1pPr>
              <a:defRPr sz="1600"/>
            </a:lvl1pPr>
          </a:lstStyle>
          <a:p>
            <a:fld id="{EB4BE1A8-99A0-BE4B-B404-CE990ED5FA0C}" type="slidenum">
              <a:rPr lang="en-US" smtClean="0"/>
              <a:pPr/>
              <a:t>‹#›</a:t>
            </a:fld>
            <a:endParaRPr lang="en-US" dirty="0"/>
          </a:p>
        </p:txBody>
      </p:sp>
      <p:sp>
        <p:nvSpPr>
          <p:cNvPr id="8" name="Text Placeholder 7">
            <a:extLst>
              <a:ext uri="{FF2B5EF4-FFF2-40B4-BE49-F238E27FC236}">
                <a16:creationId xmlns:a16="http://schemas.microsoft.com/office/drawing/2014/main" id="{48F4CB9B-4BD7-3D49-A075-0D8E65D83CF6}"/>
              </a:ext>
            </a:extLst>
          </p:cNvPr>
          <p:cNvSpPr>
            <a:spLocks noGrp="1"/>
          </p:cNvSpPr>
          <p:nvPr>
            <p:ph type="body" sz="quarter" idx="13" hasCustomPrompt="1"/>
          </p:nvPr>
        </p:nvSpPr>
        <p:spPr>
          <a:xfrm>
            <a:off x="628650" y="365126"/>
            <a:ext cx="7886700" cy="447675"/>
          </a:xfrm>
        </p:spPr>
        <p:txBody>
          <a:bodyPr>
            <a:normAutofit/>
          </a:bodyPr>
          <a:lstStyle>
            <a:lvl1pPr marL="0" indent="0">
              <a:buNone/>
              <a:defRPr sz="2000" i="1">
                <a:solidFill>
                  <a:schemeClr val="tx1">
                    <a:lumMod val="50000"/>
                    <a:lumOff val="50000"/>
                  </a:schemeClr>
                </a:solidFill>
                <a:latin typeface="Calibri" panose="020F0502020204030204" pitchFamily="34" charset="0"/>
                <a:cs typeface="Calibri" panose="020F0502020204030204" pitchFamily="34" charset="0"/>
              </a:defRPr>
            </a:lvl1pPr>
          </a:lstStyle>
          <a:p>
            <a:pPr lvl="0"/>
            <a:r>
              <a:rPr lang="en-US" dirty="0"/>
              <a:t>Click to Add Chapter Reference: Title</a:t>
            </a:r>
          </a:p>
        </p:txBody>
      </p:sp>
      <p:cxnSp>
        <p:nvCxnSpPr>
          <p:cNvPr id="9" name="Shape 99">
            <a:extLst>
              <a:ext uri="{FF2B5EF4-FFF2-40B4-BE49-F238E27FC236}">
                <a16:creationId xmlns:a16="http://schemas.microsoft.com/office/drawing/2014/main" id="{59082D67-683C-F04F-AAA3-DE3D5B856320}"/>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588021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D49DEE-DB45-DF4D-8A56-27437289448E}"/>
              </a:ext>
            </a:extLst>
          </p:cNvPr>
          <p:cNvSpPr>
            <a:spLocks noGrp="1"/>
          </p:cNvSpPr>
          <p:nvPr>
            <p:ph type="body" sz="quarter" idx="13" hasCustomPrompt="1"/>
          </p:nvPr>
        </p:nvSpPr>
        <p:spPr>
          <a:xfrm>
            <a:off x="2001838" y="3667125"/>
            <a:ext cx="7142162" cy="488950"/>
          </a:xfrm>
        </p:spPr>
        <p:txBody>
          <a:bodyPr>
            <a:noAutofit/>
          </a:bodyPr>
          <a:lstStyle>
            <a:lvl1pPr marL="0" indent="0">
              <a:buNone/>
              <a:defRPr sz="3500" i="1"/>
            </a:lvl1pPr>
          </a:lstStyle>
          <a:p>
            <a:pPr lvl="0"/>
            <a:r>
              <a:rPr lang="en-US" dirty="0"/>
              <a:t>Click to Add Chapter Intro</a:t>
            </a:r>
          </a:p>
        </p:txBody>
      </p:sp>
      <p:sp>
        <p:nvSpPr>
          <p:cNvPr id="10" name="Text Placeholder 9">
            <a:extLst>
              <a:ext uri="{FF2B5EF4-FFF2-40B4-BE49-F238E27FC236}">
                <a16:creationId xmlns:a16="http://schemas.microsoft.com/office/drawing/2014/main" id="{476D33B6-D6A5-6648-A849-A5377F3467D3}"/>
              </a:ext>
            </a:extLst>
          </p:cNvPr>
          <p:cNvSpPr>
            <a:spLocks noGrp="1"/>
          </p:cNvSpPr>
          <p:nvPr>
            <p:ph type="body" sz="quarter" idx="14" hasCustomPrompt="1"/>
          </p:nvPr>
        </p:nvSpPr>
        <p:spPr>
          <a:xfrm>
            <a:off x="2001838" y="4248708"/>
            <a:ext cx="7142162" cy="934926"/>
          </a:xfrm>
        </p:spPr>
        <p:txBody>
          <a:bodyPr>
            <a:normAutofit/>
          </a:bodyPr>
          <a:lstStyle>
            <a:lvl1pPr marL="0" indent="0">
              <a:buNone/>
              <a:defRPr sz="4500" b="1"/>
            </a:lvl1pPr>
          </a:lstStyle>
          <a:p>
            <a:pPr lvl="0"/>
            <a:r>
              <a:rPr lang="en-US" dirty="0"/>
              <a:t>Click to Add Chapter Title</a:t>
            </a:r>
          </a:p>
        </p:txBody>
      </p:sp>
      <p:cxnSp>
        <p:nvCxnSpPr>
          <p:cNvPr id="6" name="Shape 99">
            <a:extLst>
              <a:ext uri="{FF2B5EF4-FFF2-40B4-BE49-F238E27FC236}">
                <a16:creationId xmlns:a16="http://schemas.microsoft.com/office/drawing/2014/main" id="{73F9C3F3-5811-584C-B572-D2B41BC24538}"/>
              </a:ext>
            </a:extLst>
          </p:cNvPr>
          <p:cNvCxnSpPr>
            <a:cxnSpLocks/>
          </p:cNvCxnSpPr>
          <p:nvPr userDrawn="1"/>
        </p:nvCxnSpPr>
        <p:spPr>
          <a:xfrm>
            <a:off x="2001838" y="4247549"/>
            <a:ext cx="7142162"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681169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EB4BE1A8-99A0-BE4B-B404-CE990ED5FA0C}" type="slidenum">
              <a:rPr lang="en-US" smtClean="0"/>
              <a:pPr/>
              <a:t>‹#›</a:t>
            </a:fld>
            <a:endParaRPr lang="en-US" dirty="0"/>
          </a:p>
        </p:txBody>
      </p:sp>
      <p:cxnSp>
        <p:nvCxnSpPr>
          <p:cNvPr id="5" name="Shape 99">
            <a:extLst>
              <a:ext uri="{FF2B5EF4-FFF2-40B4-BE49-F238E27FC236}">
                <a16:creationId xmlns:a16="http://schemas.microsoft.com/office/drawing/2014/main" id="{FBCB3143-DE69-EC4B-B9A7-A5F236D318EC}"/>
              </a:ext>
            </a:extLst>
          </p:cNvPr>
          <p:cNvCxnSpPr>
            <a:cxnSpLocks/>
          </p:cNvCxnSpPr>
          <p:nvPr userDrawn="1"/>
        </p:nvCxnSpPr>
        <p:spPr>
          <a:xfrm>
            <a:off x="623888" y="4593256"/>
            <a:ext cx="7886700"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781842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EB4BE1A8-99A0-BE4B-B404-CE990ED5FA0C}" type="slidenum">
              <a:rPr lang="en-US" smtClean="0"/>
              <a:pPr/>
              <a:t>‹#›</a:t>
            </a:fld>
            <a:endParaRPr lang="en-US"/>
          </a:p>
        </p:txBody>
      </p:sp>
      <p:cxnSp>
        <p:nvCxnSpPr>
          <p:cNvPr id="8" name="Shape 99">
            <a:extLst>
              <a:ext uri="{FF2B5EF4-FFF2-40B4-BE49-F238E27FC236}">
                <a16:creationId xmlns:a16="http://schemas.microsoft.com/office/drawing/2014/main" id="{F2A60DF1-AC17-334C-AB1A-1C61E380AD4F}"/>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69319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hasCustomPrompt="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EB4BE1A8-99A0-BE4B-B404-CE990ED5FA0C}" type="slidenum">
              <a:rPr lang="en-US" smtClean="0"/>
              <a:pPr/>
              <a:t>‹#›</a:t>
            </a:fld>
            <a:endParaRPr lang="en-US"/>
          </a:p>
        </p:txBody>
      </p:sp>
      <p:cxnSp>
        <p:nvCxnSpPr>
          <p:cNvPr id="11" name="Shape 99">
            <a:extLst>
              <a:ext uri="{FF2B5EF4-FFF2-40B4-BE49-F238E27FC236}">
                <a16:creationId xmlns:a16="http://schemas.microsoft.com/office/drawing/2014/main" id="{7F3257F9-C039-274D-8A74-7D0EF8379403}"/>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161446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B4BE1A8-99A0-BE4B-B404-CE990ED5FA0C}" type="slidenum">
              <a:rPr lang="en-US" smtClean="0"/>
              <a:pPr/>
              <a:t>‹#›</a:t>
            </a:fld>
            <a:endParaRPr lang="en-US"/>
          </a:p>
        </p:txBody>
      </p:sp>
      <p:cxnSp>
        <p:nvCxnSpPr>
          <p:cNvPr id="4" name="Shape 99">
            <a:extLst>
              <a:ext uri="{FF2B5EF4-FFF2-40B4-BE49-F238E27FC236}">
                <a16:creationId xmlns:a16="http://schemas.microsoft.com/office/drawing/2014/main" id="{769E5125-1E40-6543-8048-4D57802CFA2D}"/>
              </a:ext>
            </a:extLst>
          </p:cNvPr>
          <p:cNvCxnSpPr>
            <a:cxnSpLocks/>
          </p:cNvCxnSpPr>
          <p:nvPr userDrawn="1"/>
        </p:nvCxnSpPr>
        <p:spPr>
          <a:xfrm>
            <a:off x="739036" y="1394181"/>
            <a:ext cx="8404964"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752502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Slide Number Placeholder 6"/>
          <p:cNvSpPr>
            <a:spLocks noGrp="1"/>
          </p:cNvSpPr>
          <p:nvPr>
            <p:ph type="sldNum" sz="quarter" idx="12"/>
          </p:nvPr>
        </p:nvSpPr>
        <p:spPr/>
        <p:txBody>
          <a:bodyPr/>
          <a:lstStyle/>
          <a:p>
            <a:fld id="{EB4BE1A8-99A0-BE4B-B404-CE990ED5FA0C}" type="slidenum">
              <a:rPr lang="en-US" smtClean="0"/>
              <a:pPr/>
              <a:t>‹#›</a:t>
            </a:fld>
            <a:endParaRPr lang="en-US"/>
          </a:p>
        </p:txBody>
      </p:sp>
      <p:cxnSp>
        <p:nvCxnSpPr>
          <p:cNvPr id="6" name="Shape 99">
            <a:extLst>
              <a:ext uri="{FF2B5EF4-FFF2-40B4-BE49-F238E27FC236}">
                <a16:creationId xmlns:a16="http://schemas.microsoft.com/office/drawing/2014/main" id="{970BBB3D-973F-764A-93EF-C35F8EEE4DB1}"/>
              </a:ext>
            </a:extLst>
          </p:cNvPr>
          <p:cNvCxnSpPr>
            <a:cxnSpLocks/>
          </p:cNvCxnSpPr>
          <p:nvPr userDrawn="1"/>
        </p:nvCxnSpPr>
        <p:spPr>
          <a:xfrm>
            <a:off x="641176" y="2069926"/>
            <a:ext cx="2937843"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242265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EB4BE1A8-99A0-BE4B-B404-CE990ED5FA0C}" type="slidenum">
              <a:rPr lang="en-US" smtClean="0"/>
              <a:pPr/>
              <a:t>‹#›</a:t>
            </a:fld>
            <a:endParaRPr lang="en-US"/>
          </a:p>
        </p:txBody>
      </p:sp>
      <p:cxnSp>
        <p:nvCxnSpPr>
          <p:cNvPr id="6" name="Shape 99">
            <a:extLst>
              <a:ext uri="{FF2B5EF4-FFF2-40B4-BE49-F238E27FC236}">
                <a16:creationId xmlns:a16="http://schemas.microsoft.com/office/drawing/2014/main" id="{190053A5-9180-F140-9E23-09C614372B82}"/>
              </a:ext>
            </a:extLst>
          </p:cNvPr>
          <p:cNvCxnSpPr>
            <a:cxnSpLocks/>
          </p:cNvCxnSpPr>
          <p:nvPr userDrawn="1"/>
        </p:nvCxnSpPr>
        <p:spPr>
          <a:xfrm>
            <a:off x="629841" y="2061192"/>
            <a:ext cx="2949178" cy="0"/>
          </a:xfrm>
          <a:prstGeom prst="straightConnector1">
            <a:avLst/>
          </a:prstGeom>
          <a:noFill/>
          <a:ln w="28575" cap="flat" cmpd="sng">
            <a:solidFill>
              <a:srgbClr val="C40E3E"/>
            </a:solidFill>
            <a:prstDash val="solid"/>
            <a:round/>
            <a:headEnd type="none" w="lg" len="lg"/>
            <a:tailEnd type="none" w="lg" len="lg"/>
          </a:ln>
        </p:spPr>
      </p:cxnSp>
    </p:spTree>
    <p:extLst>
      <p:ext uri="{BB962C8B-B14F-4D97-AF65-F5344CB8AC3E}">
        <p14:creationId xmlns:p14="http://schemas.microsoft.com/office/powerpoint/2010/main" val="460535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516752" y="6152495"/>
            <a:ext cx="499248" cy="365125"/>
          </a:xfrm>
          <a:prstGeom prst="rect">
            <a:avLst/>
          </a:prstGeom>
        </p:spPr>
        <p:txBody>
          <a:bodyPr vert="horz" lIns="91440" tIns="45720" rIns="91440" bIns="45720" rtlCol="0" anchor="ctr"/>
          <a:lstStyle>
            <a:lvl1pPr algn="l">
              <a:defRPr sz="1800">
                <a:solidFill>
                  <a:schemeClr val="tx1">
                    <a:tint val="75000"/>
                  </a:schemeClr>
                </a:solidFill>
                <a:latin typeface="Calibri" panose="020F0502020204030204" pitchFamily="34" charset="0"/>
                <a:cs typeface="Calibri" panose="020F0502020204030204" pitchFamily="34" charset="0"/>
              </a:defRPr>
            </a:lvl1pPr>
          </a:lstStyle>
          <a:p>
            <a:fld id="{EB4BE1A8-99A0-BE4B-B404-CE990ED5FA0C}" type="slidenum">
              <a:rPr lang="en-US" smtClean="0"/>
              <a:pPr/>
              <a:t>‹#›</a:t>
            </a:fld>
            <a:endParaRPr lang="en-US" dirty="0"/>
          </a:p>
        </p:txBody>
      </p:sp>
      <p:pic>
        <p:nvPicPr>
          <p:cNvPr id="8" name="Picture 7">
            <a:extLst>
              <a:ext uri="{FF2B5EF4-FFF2-40B4-BE49-F238E27FC236}">
                <a16:creationId xmlns:a16="http://schemas.microsoft.com/office/drawing/2014/main" id="{21DB9F28-2F01-2247-B096-1F57AA5E2EC5}"/>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6304189" y="5761972"/>
            <a:ext cx="2211161" cy="642674"/>
          </a:xfrm>
          <a:prstGeom prst="rect">
            <a:avLst/>
          </a:prstGeom>
        </p:spPr>
      </p:pic>
      <p:pic>
        <p:nvPicPr>
          <p:cNvPr id="7" name="Picture 6">
            <a:extLst>
              <a:ext uri="{FF2B5EF4-FFF2-40B4-BE49-F238E27FC236}">
                <a16:creationId xmlns:a16="http://schemas.microsoft.com/office/drawing/2014/main" id="{886BA918-E04F-49ED-892C-BF3105560CE9}"/>
              </a:ext>
            </a:extLst>
          </p:cNvPr>
          <p:cNvPicPr>
            <a:picLocks noChangeAspect="1"/>
          </p:cNvPicPr>
          <p:nvPr userDrawn="1"/>
        </p:nvPicPr>
        <p:blipFill>
          <a:blip r:embed="rId21" cstate="print">
            <a:alphaModFix amt="16000"/>
            <a:extLst>
              <a:ext uri="{28A0092B-C50C-407E-A947-70E740481C1C}">
                <a14:useLocalDpi xmlns:a14="http://schemas.microsoft.com/office/drawing/2010/main" val="0"/>
              </a:ext>
            </a:extLst>
          </a:blip>
          <a:stretch>
            <a:fillRect/>
          </a:stretch>
        </p:blipFill>
        <p:spPr>
          <a:xfrm>
            <a:off x="2599040" y="1600772"/>
            <a:ext cx="3637134" cy="4747841"/>
          </a:xfrm>
          <a:prstGeom prst="rect">
            <a:avLst/>
          </a:prstGeom>
        </p:spPr>
      </p:pic>
    </p:spTree>
    <p:extLst>
      <p:ext uri="{BB962C8B-B14F-4D97-AF65-F5344CB8AC3E}">
        <p14:creationId xmlns:p14="http://schemas.microsoft.com/office/powerpoint/2010/main" val="30702348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l" defTabSz="914400" rtl="0" eaLnBrk="1" latinLnBrk="0" hangingPunct="1">
        <a:lnSpc>
          <a:spcPct val="90000"/>
        </a:lnSpc>
        <a:spcBef>
          <a:spcPct val="0"/>
        </a:spcBef>
        <a:buNone/>
        <a:defRPr sz="40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nbc.com/2020/08/28/cdc-director-says-there-will-likely-be-a-limited-supply-of-coronavirus-vaccines.html"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s://www.axios.com/coronavirus-vaccine-distribution-military-pharmacies-18ae45e0-a38c-470a-9044-3764798533d9.html?utm_campaign=KFF-2020-Drew-Columns&amp;utm_medium=email&amp;_hsenc=p2ANqtz-9fqDynvTmf-4RrcCudDXlJIjwH4sMa7JFcXYpfjb5Z6jC9_9euCrcXAvE7QNMiCWWjD5Hm721Nrs-Eqr8keqFW-cUppg&amp;_hsmi=94259162&amp;utm_content=94259162&amp;utm_source=hs_email&amp;hsCtaTracking=0c8bf27f-8b1b-43d0-9198-fa05834f270a|05709591-4661-4fb2-8989-c47d9d8994b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flu/professionals/acip/summary/summary-recommendations.htm"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0.jpg"/><Relationship Id="rId5" Type="http://schemas.openxmlformats.org/officeDocument/2006/relationships/hyperlink" Target="https://www.baltimoresun.com/coronavirus/bs-hs-flu-coronavirus-20200825-hba46ik7xragzm2zajmmkljoam-story.html" TargetMode="External"/><Relationship Id="rId4" Type="http://schemas.openxmlformats.org/officeDocument/2006/relationships/hyperlink" Target="https://www.cdc.gov/flu/season/faq-flu-season-2020-2021.htm" TargetMode="Externa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oronavirus.maryland.gov/pages/symptoms-testin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dc.gov/coronavirus/2019-ncov/hcp/duration-isolation.html" TargetMode="External"/><Relationship Id="rId2" Type="http://schemas.openxmlformats.org/officeDocument/2006/relationships/hyperlink" Target="https://www.cdc.gov/coronavirus/2019-ncov/if-you-are-sick/quarantine.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8" Type="http://schemas.openxmlformats.org/officeDocument/2006/relationships/hyperlink" Target="https://www.cdc.gov/coronavirus/2019-ncov/prevent-getting-sick/cloth-face-cover-guidance.html" TargetMode="External"/><Relationship Id="rId3" Type="http://schemas.openxmlformats.org/officeDocument/2006/relationships/hyperlink" Target="https://governor.maryland.gov/wp-content/uploads/2020/05/Alcohol-Services-AMENDED-5.29.20.pdf" TargetMode="External"/><Relationship Id="rId7" Type="http://schemas.openxmlformats.org/officeDocument/2006/relationships/hyperlink" Target="https://phpa.health.maryland.gov/Documents/20.20.06.10.03%20-%20MDH%20Order%20-%20Amended%20Pools.pdf" TargetMode="External"/><Relationship Id="rId2" Type="http://schemas.openxmlformats.org/officeDocument/2006/relationships/hyperlink" Target="https://governor.maryland.gov/wp-content/uploads/2020/04/Masks-and-Physical-Distancing-4.15.20.pdf" TargetMode="External"/><Relationship Id="rId1" Type="http://schemas.openxmlformats.org/officeDocument/2006/relationships/slideLayout" Target="../slideLayouts/slideLayout2.xml"/><Relationship Id="rId6" Type="http://schemas.openxmlformats.org/officeDocument/2006/relationships/hyperlink" Target="https://phpa.health.maryland.gov/Documents/2020.06.12.02%20-%20MDH%20Order%20-%20Amended%20Youth%20Camps.pdf" TargetMode="External"/><Relationship Id="rId5" Type="http://schemas.openxmlformats.org/officeDocument/2006/relationships/hyperlink" Target="https://phpa.health.maryland.gov/Documents/2020.06.12.01%20-%20MDH%20Order%20-%20Community%20Recreational%20Leisure%20Cultural%20Sporting%20Gatherings%20and%20Events.pdf" TargetMode="External"/><Relationship Id="rId4" Type="http://schemas.openxmlformats.org/officeDocument/2006/relationships/hyperlink" Target="https://governor.maryland.gov/wp-content/uploads/2020/06/Gatherings-NINTH-AMENDED-June-10.pdf" TargetMode="External"/><Relationship Id="rId9"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ommerce.maryland.gov/Documents/BusinessResource/Mask-FAQ-COVID-19-Best-Practices.pdf" TargetMode="External"/><Relationship Id="rId2" Type="http://schemas.openxmlformats.org/officeDocument/2006/relationships/hyperlink" Target="https://commerce.maryland.gov/Documents/BusinessResource/FAQs_Social%20Gatherings_final.pdf" TargetMode="External"/><Relationship Id="rId1" Type="http://schemas.openxmlformats.org/officeDocument/2006/relationships/slideLayout" Target="../slideLayouts/slideLayout2.xml"/><Relationship Id="rId6" Type="http://schemas.openxmlformats.org/officeDocument/2006/relationships/hyperlink" Target="https://governor.maryland.gov/covid-19-pandemic-orders-and-guidance/" TargetMode="External"/><Relationship Id="rId5" Type="http://schemas.openxmlformats.org/officeDocument/2006/relationships/hyperlink" Target="https://coronavirus.maryland.gov/pages/cdc-resources" TargetMode="External"/><Relationship Id="rId4" Type="http://schemas.openxmlformats.org/officeDocument/2006/relationships/hyperlink" Target="https://open.maryland.gov/backtobusiness/"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www.charlescountymd.gov/government/other-agencies/charles-county-department-of-health-covid-19-updat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hyperlink" Target="https://coronavirus.maryland.gov/" TargetMode="External"/><Relationship Id="rId1" Type="http://schemas.openxmlformats.org/officeDocument/2006/relationships/slideLayout" Target="../slideLayouts/slideLayout2.xml"/><Relationship Id="rId5" Type="http://schemas.openxmlformats.org/officeDocument/2006/relationships/hyperlink" Target="https://www.cdc.gov/coronavirus/2019-ncov/community/guidance-small-business.html" TargetMode="External"/><Relationship Id="rId4" Type="http://schemas.openxmlformats.org/officeDocument/2006/relationships/hyperlink" Target="https://www.cdc.gov/coronavirus/2019-ncov/community/guidance-business-response.html"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www.osha.gov/SLTC/covid-19/additional_resources.html" TargetMode="External"/><Relationship Id="rId3" Type="http://schemas.openxmlformats.org/officeDocument/2006/relationships/hyperlink" Target="https://commerce.maryland.gov/Documents/BusinessResource/Manufacturing-COVID-19-Best-Practices.pdf" TargetMode="External"/><Relationship Id="rId7" Type="http://schemas.openxmlformats.org/officeDocument/2006/relationships/hyperlink" Target="https://mhec.maryland.gov/" TargetMode="External"/><Relationship Id="rId2" Type="http://schemas.openxmlformats.org/officeDocument/2006/relationships/hyperlink" Target="https://commerce.maryland.gov/Documents/BusinessResource/General-Business-COVID-19-Best-Practices.pdf" TargetMode="External"/><Relationship Id="rId1" Type="http://schemas.openxmlformats.org/officeDocument/2006/relationships/slideLayout" Target="../slideLayouts/slideLayout2.xml"/><Relationship Id="rId6" Type="http://schemas.openxmlformats.org/officeDocument/2006/relationships/hyperlink" Target="https://bit.ly/3dUYWrI" TargetMode="External"/><Relationship Id="rId5" Type="http://schemas.openxmlformats.org/officeDocument/2006/relationships/hyperlink" Target="https://open.maryland.gov/backtobusiness/" TargetMode="External"/><Relationship Id="rId4" Type="http://schemas.openxmlformats.org/officeDocument/2006/relationships/hyperlink" Target="https://commerce.maryland.gov/Documents/BusinessResource/Personal-Services-COVID-19-Best-Practices.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tinyurl.com/y83zpv83" TargetMode="External"/><Relationship Id="rId2" Type="http://schemas.openxmlformats.org/officeDocument/2006/relationships/hyperlink" Target="https://goci.maryland.gov/wp-content/uploads/sites/2/2020/05/Faith-Based-Recommendations.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health.maryland.gov/mdpcp/Documents/Emergency%20PPE%20Request%20Form.pdf" TargetMode="External"/><Relationship Id="rId2" Type="http://schemas.openxmlformats.org/officeDocument/2006/relationships/hyperlink" Target="https://health.maryland.gov/mdpcp/Documents/PPE%20Supplier%20List.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lnks.gd/l/eyJhbGciOiJIUzI1NiJ9.eyJidWxsZXRpbl9saW5rX2lkIjoxMDYsInVyaSI6ImJwMjpjbGljayIsImJ1bGxldGluX2lkIjoiMjAyMDA1MDUuMjEwNzA1ODEiLCJ1cmwiOiJodHRwczovL2J1c2luZXNzZXhwcmVzcy5tYXJ5bGFuZC5nb3YvY29yb25hdmlydXMifQ.TnFQ4zWwGmAHnBf9KvjENf5wktE9Tk42BsOllJc9uzM/br/78244301034-l" TargetMode="External"/><Relationship Id="rId2" Type="http://schemas.openxmlformats.org/officeDocument/2006/relationships/hyperlink" Target="https://lnks.gd/l/eyJhbGciOiJIUzI1NiJ9.eyJidWxsZXRpbl9saW5rX2lkIjoxMDEsInVyaSI6ImJwMjpjbGljayIsImJ1bGxldGluX2lkIjoiMjAyMDA1MDUuMjEwNzA1ODEiLCJ1cmwiOiJodHRwczovL21hcnlsYW5kbWFudWZhY3R1cmluZ25ldHdvcmsuY29tLyJ9.LooVLQVVaS1ZDb1kge4F06vCEciQtBawCWk5W5Y2Li4/br/78244301034-l"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s://www.fabricationevents.com/" TargetMode="External"/><Relationship Id="rId13" Type="http://schemas.openxmlformats.org/officeDocument/2006/relationships/hyperlink" Target="https://www.laico.com/" TargetMode="External"/><Relationship Id="rId18" Type="http://schemas.openxmlformats.org/officeDocument/2006/relationships/hyperlink" Target="https://www.potomac-laser.com/" TargetMode="External"/><Relationship Id="rId3" Type="http://schemas.openxmlformats.org/officeDocument/2006/relationships/hyperlink" Target="https://coasttec.com/" TargetMode="External"/><Relationship Id="rId21" Type="http://schemas.openxmlformats.org/officeDocument/2006/relationships/hyperlink" Target="https://x-laser.com/" TargetMode="External"/><Relationship Id="rId7" Type="http://schemas.openxmlformats.org/officeDocument/2006/relationships/hyperlink" Target="https://www.fashions-unlimited.com/" TargetMode="External"/><Relationship Id="rId12" Type="http://schemas.openxmlformats.org/officeDocument/2006/relationships/hyperlink" Target="https://www.keytechinc.com/" TargetMode="External"/><Relationship Id="rId17" Type="http://schemas.openxmlformats.org/officeDocument/2006/relationships/hyperlink" Target="https://nrlassoc.com/" TargetMode="External"/><Relationship Id="rId2" Type="http://schemas.openxmlformats.org/officeDocument/2006/relationships/hyperlink" Target="https://www.awesomeninjalabs.com/" TargetMode="External"/><Relationship Id="rId16" Type="http://schemas.openxmlformats.org/officeDocument/2006/relationships/hyperlink" Target="https://www.nationsphotolab.com/" TargetMode="External"/><Relationship Id="rId20" Type="http://schemas.openxmlformats.org/officeDocument/2006/relationships/hyperlink" Target="https://www.strouse.com/" TargetMode="External"/><Relationship Id="rId1" Type="http://schemas.openxmlformats.org/officeDocument/2006/relationships/slideLayout" Target="../slideLayouts/slideLayout14.xml"/><Relationship Id="rId6" Type="http://schemas.openxmlformats.org/officeDocument/2006/relationships/hyperlink" Target="https://www.dvfcorp.com/" TargetMode="External"/><Relationship Id="rId11" Type="http://schemas.openxmlformats.org/officeDocument/2006/relationships/hyperlink" Target="http://www.kwfinishing.com/" TargetMode="External"/><Relationship Id="rId5" Type="http://schemas.openxmlformats.org/officeDocument/2006/relationships/hyperlink" Target="https://www.dipolematerials.com/" TargetMode="External"/><Relationship Id="rId15" Type="http://schemas.openxmlformats.org/officeDocument/2006/relationships/hyperlink" Target="https://www.martysbagworks.com/" TargetMode="External"/><Relationship Id="rId10" Type="http://schemas.openxmlformats.org/officeDocument/2006/relationships/hyperlink" Target="https://hardwirellc.com/" TargetMode="External"/><Relationship Id="rId19" Type="http://schemas.openxmlformats.org/officeDocument/2006/relationships/hyperlink" Target="https://rankinupholstery.com/" TargetMode="External"/><Relationship Id="rId4" Type="http://schemas.openxmlformats.org/officeDocument/2006/relationships/hyperlink" Target="https://crdaniels.com/" TargetMode="External"/><Relationship Id="rId9" Type="http://schemas.openxmlformats.org/officeDocument/2006/relationships/hyperlink" Target="https://www.harbordesigns.net/" TargetMode="External"/><Relationship Id="rId14" Type="http://schemas.openxmlformats.org/officeDocument/2006/relationships/hyperlink" Target="https://mantabiofuel.com/"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coronavirus/2019-ncov/community/home/cleaning-disinfection.html" TargetMode="External"/><Relationship Id="rId2" Type="http://schemas.openxmlformats.org/officeDocument/2006/relationships/hyperlink" Target="https://www.epa.gov/pesticide-registration/list-n-disinfectants-use-against-sars-cov-2" TargetMode="External"/><Relationship Id="rId1" Type="http://schemas.openxmlformats.org/officeDocument/2006/relationships/slideLayout" Target="../slideLayouts/slideLayout2.xml"/><Relationship Id="rId4" Type="http://schemas.openxmlformats.org/officeDocument/2006/relationships/hyperlink" Target="https://www.cdc.gov/coronavirus/2019-ncov/community/organizations/cleaning-disinfection.html"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governor.maryland.gov/wp-content/uploads/2020/04/MD_Strong.pdf" TargetMode="External"/><Relationship Id="rId2" Type="http://schemas.openxmlformats.org/officeDocument/2006/relationships/hyperlink" Target="https://governor.maryland.gov/recovery/" TargetMode="External"/><Relationship Id="rId1" Type="http://schemas.openxmlformats.org/officeDocument/2006/relationships/slideLayout" Target="../slideLayouts/slideLayout2.xml"/><Relationship Id="rId4" Type="http://schemas.openxmlformats.org/officeDocument/2006/relationships/hyperlink" Target="https://governor.maryland.gov/wp-content/uploads/2020/05/Gatherings-SIXTH-AMENDED-5.13.20.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openclipart.org/detail/31807/three-legged-stool-outline"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4D9FBF1-73AE-094E-92E1-834ED740D81F}"/>
              </a:ext>
            </a:extLst>
          </p:cNvPr>
          <p:cNvSpPr>
            <a:spLocks noGrp="1"/>
          </p:cNvSpPr>
          <p:nvPr>
            <p:ph type="ctrTitle"/>
          </p:nvPr>
        </p:nvSpPr>
        <p:spPr>
          <a:xfrm>
            <a:off x="685800" y="2762498"/>
            <a:ext cx="7772400" cy="1526610"/>
          </a:xfrm>
        </p:spPr>
        <p:txBody>
          <a:bodyPr>
            <a:normAutofit/>
          </a:bodyPr>
          <a:lstStyle/>
          <a:p>
            <a:r>
              <a:rPr lang="en-US" dirty="0"/>
              <a:t>COVID-19 Guidance for Charles County</a:t>
            </a:r>
          </a:p>
        </p:txBody>
      </p:sp>
      <p:sp>
        <p:nvSpPr>
          <p:cNvPr id="12" name="Subtitle 11">
            <a:extLst>
              <a:ext uri="{FF2B5EF4-FFF2-40B4-BE49-F238E27FC236}">
                <a16:creationId xmlns:a16="http://schemas.microsoft.com/office/drawing/2014/main" id="{9204BC9C-1D50-5943-B6B1-C971A2D1E71F}"/>
              </a:ext>
            </a:extLst>
          </p:cNvPr>
          <p:cNvSpPr>
            <a:spLocks noGrp="1"/>
          </p:cNvSpPr>
          <p:nvPr>
            <p:ph type="subTitle" idx="1"/>
          </p:nvPr>
        </p:nvSpPr>
        <p:spPr>
          <a:xfrm>
            <a:off x="685800" y="4400461"/>
            <a:ext cx="7772400" cy="685057"/>
          </a:xfrm>
        </p:spPr>
        <p:txBody>
          <a:bodyPr>
            <a:normAutofit fontScale="92500" lnSpcReduction="20000"/>
          </a:bodyPr>
          <a:lstStyle/>
          <a:p>
            <a:r>
              <a:rPr lang="en-US" dirty="0"/>
              <a:t>Maryland Department of Health</a:t>
            </a:r>
          </a:p>
          <a:p>
            <a:r>
              <a:rPr lang="en-US" dirty="0"/>
              <a:t>Charles County Health Department</a:t>
            </a:r>
          </a:p>
        </p:txBody>
      </p:sp>
      <p:sp>
        <p:nvSpPr>
          <p:cNvPr id="13" name="Text Placeholder 12">
            <a:extLst>
              <a:ext uri="{FF2B5EF4-FFF2-40B4-BE49-F238E27FC236}">
                <a16:creationId xmlns:a16="http://schemas.microsoft.com/office/drawing/2014/main" id="{91A49DA3-7245-F141-BE1F-459AF9FED7FF}"/>
              </a:ext>
            </a:extLst>
          </p:cNvPr>
          <p:cNvSpPr>
            <a:spLocks noGrp="1"/>
          </p:cNvSpPr>
          <p:nvPr>
            <p:ph type="body" sz="quarter" idx="13"/>
          </p:nvPr>
        </p:nvSpPr>
        <p:spPr>
          <a:xfrm>
            <a:off x="685801" y="5130661"/>
            <a:ext cx="7772399" cy="400094"/>
          </a:xfrm>
        </p:spPr>
        <p:txBody>
          <a:bodyPr/>
          <a:lstStyle/>
          <a:p>
            <a:r>
              <a:rPr lang="en-US" dirty="0"/>
              <a:t> 14 September 2020</a:t>
            </a:r>
          </a:p>
        </p:txBody>
      </p:sp>
    </p:spTree>
    <p:extLst>
      <p:ext uri="{BB962C8B-B14F-4D97-AF65-F5344CB8AC3E}">
        <p14:creationId xmlns:p14="http://schemas.microsoft.com/office/powerpoint/2010/main" val="189865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6"/>
          <p:cNvSpPr txBox="1">
            <a:spLocks noGrp="1"/>
          </p:cNvSpPr>
          <p:nvPr>
            <p:ph type="title"/>
          </p:nvPr>
        </p:nvSpPr>
        <p:spPr>
          <a:xfrm>
            <a:off x="481050" y="570875"/>
            <a:ext cx="7879200" cy="853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000"/>
              <a:buFont typeface="Calibri"/>
              <a:buNone/>
            </a:pPr>
            <a:r>
              <a:rPr lang="en-US"/>
              <a:t>              </a:t>
            </a:r>
            <a:r>
              <a:rPr lang="en-US" sz="3600">
                <a:latin typeface="Calibri"/>
                <a:ea typeface="Calibri"/>
                <a:cs typeface="Calibri"/>
                <a:sym typeface="Calibri"/>
              </a:rPr>
              <a:t>Maryland Daily Positivity Rate</a:t>
            </a:r>
            <a:endParaRPr/>
          </a:p>
        </p:txBody>
      </p:sp>
      <p:sp>
        <p:nvSpPr>
          <p:cNvPr id="296" name="Google Shape;296;p6"/>
          <p:cNvSpPr txBox="1"/>
          <p:nvPr/>
        </p:nvSpPr>
        <p:spPr>
          <a:xfrm>
            <a:off x="7816525" y="6514800"/>
            <a:ext cx="1512300" cy="4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i="1" dirty="0">
                <a:latin typeface="Calibri"/>
                <a:ea typeface="Calibri"/>
                <a:cs typeface="Calibri"/>
                <a:sym typeface="Calibri"/>
              </a:rPr>
              <a:t>Updated 8/25</a:t>
            </a:r>
            <a:endParaRPr sz="1600" i="1" dirty="0">
              <a:latin typeface="Calibri"/>
              <a:ea typeface="Calibri"/>
              <a:cs typeface="Calibri"/>
              <a:sym typeface="Calibri"/>
            </a:endParaRPr>
          </a:p>
        </p:txBody>
      </p:sp>
      <p:sp>
        <p:nvSpPr>
          <p:cNvPr id="297" name="Google Shape;297;p6"/>
          <p:cNvSpPr/>
          <p:nvPr/>
        </p:nvSpPr>
        <p:spPr>
          <a:xfrm>
            <a:off x="7626800" y="5750474"/>
            <a:ext cx="1387600" cy="764325"/>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txBox="1"/>
          <p:nvPr/>
        </p:nvSpPr>
        <p:spPr>
          <a:xfrm>
            <a:off x="0" y="6564775"/>
            <a:ext cx="2774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Source:</a:t>
            </a:r>
            <a:r>
              <a:rPr lang="en-US" sz="1100">
                <a:solidFill>
                  <a:schemeClr val="dk1"/>
                </a:solidFill>
                <a:latin typeface="Calibri"/>
                <a:ea typeface="Calibri"/>
                <a:cs typeface="Calibri"/>
                <a:sym typeface="Calibri"/>
              </a:rPr>
              <a:t> MDH</a:t>
            </a:r>
            <a:endParaRPr sz="1100">
              <a:latin typeface="Calibri"/>
              <a:ea typeface="Calibri"/>
              <a:cs typeface="Calibri"/>
              <a:sym typeface="Calibri"/>
            </a:endParaRPr>
          </a:p>
        </p:txBody>
      </p:sp>
      <p:pic>
        <p:nvPicPr>
          <p:cNvPr id="2" name="Picture 1">
            <a:extLst>
              <a:ext uri="{FF2B5EF4-FFF2-40B4-BE49-F238E27FC236}">
                <a16:creationId xmlns:a16="http://schemas.microsoft.com/office/drawing/2014/main" id="{EEF27231-F387-4DF1-90EE-1825A0A34485}"/>
              </a:ext>
            </a:extLst>
          </p:cNvPr>
          <p:cNvPicPr>
            <a:picLocks noChangeAspect="1"/>
          </p:cNvPicPr>
          <p:nvPr/>
        </p:nvPicPr>
        <p:blipFill>
          <a:blip r:embed="rId3"/>
          <a:stretch>
            <a:fillRect/>
          </a:stretch>
        </p:blipFill>
        <p:spPr>
          <a:xfrm>
            <a:off x="1333951" y="1506070"/>
            <a:ext cx="6476097" cy="5008729"/>
          </a:xfrm>
          <a:prstGeom prst="rect">
            <a:avLst/>
          </a:prstGeom>
        </p:spPr>
      </p:pic>
    </p:spTree>
    <p:extLst>
      <p:ext uri="{BB962C8B-B14F-4D97-AF65-F5344CB8AC3E}">
        <p14:creationId xmlns:p14="http://schemas.microsoft.com/office/powerpoint/2010/main" val="85267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Distancing</a:t>
            </a:r>
          </a:p>
        </p:txBody>
      </p:sp>
      <p:pic>
        <p:nvPicPr>
          <p:cNvPr id="6" name="Content Placeholder 5"/>
          <p:cNvPicPr>
            <a:picLocks noGrp="1" noChangeAspect="1"/>
          </p:cNvPicPr>
          <p:nvPr>
            <p:ph idx="1"/>
          </p:nvPr>
        </p:nvPicPr>
        <p:blipFill>
          <a:blip r:embed="rId2"/>
          <a:stretch>
            <a:fillRect/>
          </a:stretch>
        </p:blipFill>
        <p:spPr>
          <a:xfrm>
            <a:off x="342171" y="1526709"/>
            <a:ext cx="8173179" cy="2888834"/>
          </a:xfrm>
          <a:prstGeom prst="rect">
            <a:avLst/>
          </a:prstGeom>
        </p:spPr>
      </p:pic>
      <p:sp>
        <p:nvSpPr>
          <p:cNvPr id="4" name="Slide Number Placeholder 3"/>
          <p:cNvSpPr>
            <a:spLocks noGrp="1"/>
          </p:cNvSpPr>
          <p:nvPr>
            <p:ph type="sldNum" sz="quarter" idx="12"/>
          </p:nvPr>
        </p:nvSpPr>
        <p:spPr/>
        <p:txBody>
          <a:bodyPr/>
          <a:lstStyle/>
          <a:p>
            <a:pPr defTabSz="514350"/>
            <a:fld id="{EB4BE1A8-99A0-BE4B-B404-CE990ED5FA0C}" type="slidenum">
              <a:rPr lang="en-US" smtClean="0">
                <a:solidFill>
                  <a:prstClr val="black">
                    <a:tint val="75000"/>
                  </a:prstClr>
                </a:solidFill>
              </a:rPr>
              <a:pPr defTabSz="514350"/>
              <a:t>11</a:t>
            </a:fld>
            <a:endParaRPr lang="en-US" dirty="0">
              <a:solidFill>
                <a:prstClr val="black">
                  <a:tint val="75000"/>
                </a:prstClr>
              </a:solidFill>
            </a:endParaRPr>
          </a:p>
        </p:txBody>
      </p:sp>
      <p:sp>
        <p:nvSpPr>
          <p:cNvPr id="5" name="Text Placeholder 4"/>
          <p:cNvSpPr>
            <a:spLocks noGrp="1"/>
          </p:cNvSpPr>
          <p:nvPr>
            <p:ph type="body" sz="quarter" idx="13"/>
          </p:nvPr>
        </p:nvSpPr>
        <p:spPr/>
        <p:txBody>
          <a:bodyPr/>
          <a:lstStyle/>
          <a:p>
            <a:endParaRPr lang="en-US"/>
          </a:p>
        </p:txBody>
      </p:sp>
      <p:pic>
        <p:nvPicPr>
          <p:cNvPr id="7" name="Picture 6"/>
          <p:cNvPicPr>
            <a:picLocks noChangeAspect="1"/>
          </p:cNvPicPr>
          <p:nvPr/>
        </p:nvPicPr>
        <p:blipFill>
          <a:blip r:embed="rId3"/>
          <a:stretch>
            <a:fillRect/>
          </a:stretch>
        </p:blipFill>
        <p:spPr>
          <a:xfrm>
            <a:off x="640797" y="4308703"/>
            <a:ext cx="7862405" cy="2208921"/>
          </a:xfrm>
          <a:prstGeom prst="rect">
            <a:avLst/>
          </a:prstGeom>
        </p:spPr>
      </p:pic>
    </p:spTree>
    <p:extLst>
      <p:ext uri="{BB962C8B-B14F-4D97-AF65-F5344CB8AC3E}">
        <p14:creationId xmlns:p14="http://schemas.microsoft.com/office/powerpoint/2010/main" val="43402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Daily Deaths</a:t>
            </a:r>
          </a:p>
        </p:txBody>
      </p:sp>
      <p:pic>
        <p:nvPicPr>
          <p:cNvPr id="7" name="Content Placeholder 6"/>
          <p:cNvPicPr>
            <a:picLocks noGrp="1" noChangeAspect="1"/>
          </p:cNvPicPr>
          <p:nvPr>
            <p:ph idx="1"/>
          </p:nvPr>
        </p:nvPicPr>
        <p:blipFill>
          <a:blip r:embed="rId2"/>
          <a:stretch>
            <a:fillRect/>
          </a:stretch>
        </p:blipFill>
        <p:spPr>
          <a:xfrm>
            <a:off x="628650" y="1324095"/>
            <a:ext cx="7886700" cy="2939115"/>
          </a:xfrm>
          <a:prstGeom prst="rect">
            <a:avLst/>
          </a:prstGeom>
        </p:spPr>
      </p:pic>
      <p:sp>
        <p:nvSpPr>
          <p:cNvPr id="4" name="Slide Number Placeholder 3"/>
          <p:cNvSpPr>
            <a:spLocks noGrp="1"/>
          </p:cNvSpPr>
          <p:nvPr>
            <p:ph type="sldNum" sz="quarter" idx="12"/>
          </p:nvPr>
        </p:nvSpPr>
        <p:spPr/>
        <p:txBody>
          <a:bodyPr/>
          <a:lstStyle/>
          <a:p>
            <a:pPr defTabSz="514350"/>
            <a:fld id="{EB4BE1A8-99A0-BE4B-B404-CE990ED5FA0C}" type="slidenum">
              <a:rPr lang="en-US" smtClean="0">
                <a:solidFill>
                  <a:prstClr val="black">
                    <a:tint val="75000"/>
                  </a:prstClr>
                </a:solidFill>
              </a:rPr>
              <a:pPr defTabSz="514350"/>
              <a:t>12</a:t>
            </a:fld>
            <a:endParaRPr lang="en-US" dirty="0">
              <a:solidFill>
                <a:prstClr val="black">
                  <a:tint val="75000"/>
                </a:prstClr>
              </a:solidFill>
            </a:endParaRPr>
          </a:p>
        </p:txBody>
      </p:sp>
      <p:sp>
        <p:nvSpPr>
          <p:cNvPr id="5" name="Text Placeholder 4"/>
          <p:cNvSpPr>
            <a:spLocks noGrp="1"/>
          </p:cNvSpPr>
          <p:nvPr>
            <p:ph type="body" sz="quarter" idx="13"/>
          </p:nvPr>
        </p:nvSpPr>
        <p:spPr/>
        <p:txBody>
          <a:bodyPr/>
          <a:lstStyle/>
          <a:p>
            <a:endParaRPr lang="en-US" dirty="0"/>
          </a:p>
        </p:txBody>
      </p:sp>
      <p:pic>
        <p:nvPicPr>
          <p:cNvPr id="9" name="Picture 8"/>
          <p:cNvPicPr>
            <a:picLocks noChangeAspect="1"/>
          </p:cNvPicPr>
          <p:nvPr/>
        </p:nvPicPr>
        <p:blipFill>
          <a:blip r:embed="rId3"/>
          <a:stretch>
            <a:fillRect/>
          </a:stretch>
        </p:blipFill>
        <p:spPr>
          <a:xfrm>
            <a:off x="778931" y="3896616"/>
            <a:ext cx="7586138" cy="2961384"/>
          </a:xfrm>
          <a:prstGeom prst="rect">
            <a:avLst/>
          </a:prstGeom>
        </p:spPr>
      </p:pic>
    </p:spTree>
    <p:extLst>
      <p:ext uri="{BB962C8B-B14F-4D97-AF65-F5344CB8AC3E}">
        <p14:creationId xmlns:p14="http://schemas.microsoft.com/office/powerpoint/2010/main" val="485036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7"/>
          <p:cNvSpPr/>
          <p:nvPr/>
        </p:nvSpPr>
        <p:spPr>
          <a:xfrm>
            <a:off x="6912847" y="3028662"/>
            <a:ext cx="1975500" cy="1602600"/>
          </a:xfrm>
          <a:prstGeom prst="rect">
            <a:avLst/>
          </a:prstGeom>
          <a:solidFill>
            <a:srgbClr val="F3F3F3"/>
          </a:solidFill>
          <a:ln w="38100"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b="1" dirty="0"/>
              <a:t>7 day Positivity</a:t>
            </a:r>
          </a:p>
          <a:p>
            <a:pPr marL="0" lvl="0" indent="0" algn="l" rtl="0">
              <a:spcBef>
                <a:spcPts val="0"/>
              </a:spcBef>
              <a:spcAft>
                <a:spcPts val="0"/>
              </a:spcAft>
              <a:buNone/>
            </a:pPr>
            <a:r>
              <a:rPr lang="en-US" dirty="0"/>
              <a:t>         </a:t>
            </a:r>
            <a:r>
              <a:rPr lang="en-US" sz="2400" b="1" dirty="0"/>
              <a:t>6.9%</a:t>
            </a:r>
            <a:endParaRPr sz="2400" b="1" dirty="0"/>
          </a:p>
        </p:txBody>
      </p:sp>
      <p:sp>
        <p:nvSpPr>
          <p:cNvPr id="304" name="Google Shape;304;p7"/>
          <p:cNvSpPr txBox="1"/>
          <p:nvPr/>
        </p:nvSpPr>
        <p:spPr>
          <a:xfrm>
            <a:off x="7403680" y="3076325"/>
            <a:ext cx="84390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dirty="0">
                <a:solidFill>
                  <a:schemeClr val="dk1"/>
                </a:solidFill>
                <a:latin typeface="Calibri"/>
                <a:ea typeface="Calibri"/>
                <a:cs typeface="Calibri"/>
                <a:sym typeface="Calibri"/>
              </a:rPr>
              <a:t>USA</a:t>
            </a:r>
            <a:endParaRPr sz="2800" b="1" dirty="0"/>
          </a:p>
        </p:txBody>
      </p:sp>
      <p:sp>
        <p:nvSpPr>
          <p:cNvPr id="305" name="Google Shape;305;p7"/>
          <p:cNvSpPr txBox="1">
            <a:spLocks noGrp="1"/>
          </p:cNvSpPr>
          <p:nvPr>
            <p:ph type="title" idx="4294967295"/>
          </p:nvPr>
        </p:nvSpPr>
        <p:spPr>
          <a:xfrm>
            <a:off x="425400" y="-180575"/>
            <a:ext cx="82932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000"/>
              <a:buFont typeface="Calibri"/>
              <a:buNone/>
            </a:pPr>
            <a:r>
              <a:rPr lang="en-US" sz="3600">
                <a:latin typeface="Calibri"/>
                <a:ea typeface="Calibri"/>
                <a:cs typeface="Calibri"/>
                <a:sym typeface="Calibri"/>
              </a:rPr>
              <a:t>Maryland </a:t>
            </a:r>
            <a:r>
              <a:rPr lang="en-US" sz="3600"/>
              <a:t>Testing and Positivity by County</a:t>
            </a:r>
            <a:endParaRPr/>
          </a:p>
        </p:txBody>
      </p:sp>
      <p:sp>
        <p:nvSpPr>
          <p:cNvPr id="306" name="Google Shape;306;p7"/>
          <p:cNvSpPr txBox="1"/>
          <p:nvPr/>
        </p:nvSpPr>
        <p:spPr>
          <a:xfrm>
            <a:off x="0" y="6564775"/>
            <a:ext cx="2774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Source:</a:t>
            </a:r>
            <a:r>
              <a:rPr lang="en-US" sz="1100">
                <a:solidFill>
                  <a:schemeClr val="dk1"/>
                </a:solidFill>
                <a:latin typeface="Calibri"/>
                <a:ea typeface="Calibri"/>
                <a:cs typeface="Calibri"/>
                <a:sym typeface="Calibri"/>
              </a:rPr>
              <a:t> MDH; Johns Hopkins</a:t>
            </a:r>
            <a:endParaRPr sz="1100">
              <a:latin typeface="Calibri"/>
              <a:ea typeface="Calibri"/>
              <a:cs typeface="Calibri"/>
              <a:sym typeface="Calibri"/>
            </a:endParaRPr>
          </a:p>
        </p:txBody>
      </p:sp>
      <p:sp>
        <p:nvSpPr>
          <p:cNvPr id="11" name="Google Shape;296;p6">
            <a:extLst>
              <a:ext uri="{FF2B5EF4-FFF2-40B4-BE49-F238E27FC236}">
                <a16:creationId xmlns:a16="http://schemas.microsoft.com/office/drawing/2014/main" id="{647BE38D-FC8D-4629-8EB0-8B892A7C3A87}"/>
              </a:ext>
            </a:extLst>
          </p:cNvPr>
          <p:cNvSpPr txBox="1"/>
          <p:nvPr/>
        </p:nvSpPr>
        <p:spPr>
          <a:xfrm>
            <a:off x="7816525" y="6514800"/>
            <a:ext cx="1512300" cy="4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i="1" dirty="0">
                <a:latin typeface="Calibri"/>
                <a:ea typeface="Calibri"/>
                <a:cs typeface="Calibri"/>
                <a:sym typeface="Calibri"/>
              </a:rPr>
              <a:t>Updated 8/25</a:t>
            </a:r>
            <a:endParaRPr sz="1600" i="1" dirty="0">
              <a:latin typeface="Calibri"/>
              <a:ea typeface="Calibri"/>
              <a:cs typeface="Calibri"/>
              <a:sym typeface="Calibri"/>
            </a:endParaRPr>
          </a:p>
        </p:txBody>
      </p:sp>
      <p:pic>
        <p:nvPicPr>
          <p:cNvPr id="3" name="Picture 2"/>
          <p:cNvPicPr>
            <a:picLocks noChangeAspect="1"/>
          </p:cNvPicPr>
          <p:nvPr/>
        </p:nvPicPr>
        <p:blipFill>
          <a:blip r:embed="rId3"/>
          <a:stretch>
            <a:fillRect/>
          </a:stretch>
        </p:blipFill>
        <p:spPr>
          <a:xfrm>
            <a:off x="622513" y="691930"/>
            <a:ext cx="6140400" cy="5872845"/>
          </a:xfrm>
          <a:prstGeom prst="rect">
            <a:avLst/>
          </a:prstGeom>
        </p:spPr>
      </p:pic>
    </p:spTree>
    <p:extLst>
      <p:ext uri="{BB962C8B-B14F-4D97-AF65-F5344CB8AC3E}">
        <p14:creationId xmlns:p14="http://schemas.microsoft.com/office/powerpoint/2010/main" val="2838627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9"/>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dirty="0"/>
              <a:t>     Draft </a:t>
            </a:r>
            <a:r>
              <a:rPr lang="en-US" dirty="0" err="1"/>
              <a:t>Covid</a:t>
            </a:r>
            <a:r>
              <a:rPr lang="en-US" dirty="0"/>
              <a:t> Immunization plan</a:t>
            </a:r>
            <a:endParaRPr dirty="0"/>
          </a:p>
        </p:txBody>
      </p:sp>
      <p:sp>
        <p:nvSpPr>
          <p:cNvPr id="389" name="Google Shape;389;p19"/>
          <p:cNvSpPr txBox="1">
            <a:spLocks noGrp="1"/>
          </p:cNvSpPr>
          <p:nvPr>
            <p:ph type="sldNum" idx="12"/>
          </p:nvPr>
        </p:nvSpPr>
        <p:spPr>
          <a:xfrm>
            <a:off x="577712" y="6152499"/>
            <a:ext cx="499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solidFill>
                  <a:srgbClr val="888888"/>
                </a:solidFill>
              </a:rPr>
              <a:t>14</a:t>
            </a:fld>
            <a:endParaRPr>
              <a:solidFill>
                <a:srgbClr val="888888"/>
              </a:solidFill>
            </a:endParaRPr>
          </a:p>
        </p:txBody>
      </p:sp>
      <p:sp>
        <p:nvSpPr>
          <p:cNvPr id="390" name="Google Shape;390;p19"/>
          <p:cNvSpPr/>
          <p:nvPr/>
        </p:nvSpPr>
        <p:spPr>
          <a:xfrm>
            <a:off x="-185249" y="6569075"/>
            <a:ext cx="9422400" cy="600300"/>
          </a:xfrm>
          <a:prstGeom prst="rect">
            <a:avLst/>
          </a:prstGeom>
          <a:noFill/>
          <a:ln>
            <a:noFill/>
          </a:ln>
        </p:spPr>
        <p:txBody>
          <a:bodyPr spcFirstLastPara="1" wrap="square" lIns="91425" tIns="45700" rIns="91425" bIns="45700" anchor="t" anchorCtr="0">
            <a:spAutoFit/>
          </a:bodyPr>
          <a:lstStyle/>
          <a:p>
            <a:pPr marL="128588" marR="0" lvl="0" indent="0" algn="l" rtl="0">
              <a:lnSpc>
                <a:spcPct val="100000"/>
              </a:lnSpc>
              <a:spcBef>
                <a:spcPts val="0"/>
              </a:spcBef>
              <a:spcAft>
                <a:spcPts val="0"/>
              </a:spcAft>
              <a:buNone/>
            </a:pPr>
            <a:r>
              <a:rPr lang="en-US" sz="1100" b="1" i="0" u="none" strike="noStrike" cap="none">
                <a:solidFill>
                  <a:srgbClr val="262626"/>
                </a:solidFill>
                <a:latin typeface="Calibri"/>
                <a:ea typeface="Calibri"/>
                <a:cs typeface="Calibri"/>
                <a:sym typeface="Calibri"/>
              </a:rPr>
              <a:t>Source: </a:t>
            </a:r>
            <a:r>
              <a:rPr lang="en-US" sz="1100" u="sng">
                <a:solidFill>
                  <a:schemeClr val="hlink"/>
                </a:solidFill>
                <a:hlinkClick r:id="rId3"/>
              </a:rPr>
              <a:t>https://www.cnbc.com/2020/08/28/cdc-director-says-there-will-likely-be-a-limited-supply-of-coronavirus-vaccines.html</a:t>
            </a:r>
            <a:r>
              <a:rPr lang="en-US" sz="1100" b="1">
                <a:solidFill>
                  <a:srgbClr val="262626"/>
                </a:solidFill>
                <a:latin typeface="Calibri"/>
                <a:ea typeface="Calibri"/>
                <a:cs typeface="Calibri"/>
                <a:sym typeface="Calibri"/>
              </a:rPr>
              <a:t>; </a:t>
            </a:r>
            <a:r>
              <a:rPr lang="en-US" sz="1100" u="sng">
                <a:solidFill>
                  <a:schemeClr val="hlink"/>
                </a:solidFill>
                <a:hlinkClick r:id="rId4"/>
              </a:rPr>
              <a:t>Axios/KFF column</a:t>
            </a:r>
            <a:r>
              <a:rPr lang="en-US" sz="1100" b="1" i="0" u="none" strike="noStrike" cap="none">
                <a:solidFill>
                  <a:srgbClr val="262626"/>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p:txBody>
      </p:sp>
      <p:sp>
        <p:nvSpPr>
          <p:cNvPr id="391" name="Google Shape;391;p19"/>
          <p:cNvSpPr txBox="1"/>
          <p:nvPr/>
        </p:nvSpPr>
        <p:spPr>
          <a:xfrm>
            <a:off x="413350" y="1503150"/>
            <a:ext cx="8102100" cy="47604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v"/>
            </a:pPr>
            <a:r>
              <a:rPr lang="en-US" sz="3200" dirty="0">
                <a:latin typeface="Calibri"/>
                <a:ea typeface="Calibri"/>
                <a:cs typeface="Calibri"/>
                <a:sym typeface="Calibri"/>
              </a:rPr>
              <a:t>States Informed to have a plan for late October, early November</a:t>
            </a:r>
          </a:p>
          <a:p>
            <a:pPr marL="285750" lvl="0" indent="-285750" algn="l" rtl="0">
              <a:spcBef>
                <a:spcPts val="0"/>
              </a:spcBef>
              <a:spcAft>
                <a:spcPts val="0"/>
              </a:spcAft>
              <a:buFont typeface="Wingdings" panose="05000000000000000000" pitchFamily="2" charset="2"/>
              <a:buChar char="v"/>
            </a:pPr>
            <a:r>
              <a:rPr lang="en-US" sz="3200" dirty="0">
                <a:latin typeface="Calibri"/>
                <a:ea typeface="Calibri"/>
                <a:cs typeface="Calibri"/>
                <a:sym typeface="Calibri"/>
              </a:rPr>
              <a:t>Vaccine type A store at -20C, two doses, </a:t>
            </a:r>
            <a:r>
              <a:rPr lang="en-US" sz="3200" dirty="0" err="1">
                <a:latin typeface="Calibri"/>
                <a:ea typeface="Calibri"/>
                <a:cs typeface="Calibri"/>
                <a:sym typeface="Calibri"/>
              </a:rPr>
              <a:t>Moderna</a:t>
            </a:r>
            <a:r>
              <a:rPr lang="en-US" sz="3200" dirty="0">
                <a:latin typeface="Calibri"/>
                <a:ea typeface="Calibri"/>
                <a:cs typeface="Calibri"/>
                <a:sym typeface="Calibri"/>
              </a:rPr>
              <a:t>, mRNA</a:t>
            </a:r>
          </a:p>
          <a:p>
            <a:pPr marL="285750" lvl="0" indent="-285750" algn="l" rtl="0">
              <a:spcBef>
                <a:spcPts val="0"/>
              </a:spcBef>
              <a:spcAft>
                <a:spcPts val="0"/>
              </a:spcAft>
              <a:buFont typeface="Wingdings" panose="05000000000000000000" pitchFamily="2" charset="2"/>
              <a:buChar char="v"/>
            </a:pPr>
            <a:r>
              <a:rPr lang="en-US" sz="3200" dirty="0">
                <a:latin typeface="Calibri"/>
                <a:ea typeface="Calibri"/>
                <a:cs typeface="Calibri"/>
                <a:sym typeface="Calibri"/>
              </a:rPr>
              <a:t> Vaccine type B store at -70C, two doses. Pfizer, mRNA</a:t>
            </a:r>
          </a:p>
          <a:p>
            <a:pPr marL="285750" lvl="0" indent="-285750" algn="l" rtl="0">
              <a:spcBef>
                <a:spcPts val="0"/>
              </a:spcBef>
              <a:spcAft>
                <a:spcPts val="0"/>
              </a:spcAft>
              <a:buFont typeface="Wingdings" panose="05000000000000000000" pitchFamily="2" charset="2"/>
              <a:buChar char="v"/>
            </a:pPr>
            <a:r>
              <a:rPr lang="en-US" sz="3200" dirty="0">
                <a:latin typeface="Calibri"/>
                <a:ea typeface="Calibri"/>
                <a:cs typeface="Calibri"/>
                <a:sym typeface="Calibri"/>
              </a:rPr>
              <a:t>Have broad infrastructure</a:t>
            </a:r>
          </a:p>
          <a:p>
            <a:pPr marL="285750" lvl="0" indent="-285750" algn="l" rtl="0">
              <a:spcBef>
                <a:spcPts val="0"/>
              </a:spcBef>
              <a:spcAft>
                <a:spcPts val="0"/>
              </a:spcAft>
              <a:buFont typeface="Wingdings" panose="05000000000000000000" pitchFamily="2" charset="2"/>
              <a:buChar char="v"/>
            </a:pPr>
            <a:r>
              <a:rPr lang="en-US" sz="3200" dirty="0">
                <a:latin typeface="Calibri"/>
                <a:ea typeface="Calibri"/>
                <a:cs typeface="Calibri"/>
                <a:sym typeface="Calibri"/>
              </a:rPr>
              <a:t>Prioritize to highest risk- </a:t>
            </a:r>
            <a:r>
              <a:rPr lang="en-US" sz="3200" dirty="0" err="1">
                <a:latin typeface="Calibri"/>
                <a:ea typeface="Calibri"/>
                <a:cs typeface="Calibri"/>
                <a:sym typeface="Calibri"/>
              </a:rPr>
              <a:t>tbd</a:t>
            </a:r>
            <a:endParaRPr sz="32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Tree>
    <p:extLst>
      <p:ext uri="{BB962C8B-B14F-4D97-AF65-F5344CB8AC3E}">
        <p14:creationId xmlns:p14="http://schemas.microsoft.com/office/powerpoint/2010/main" val="530174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9216b2f5ee_0_124"/>
          <p:cNvSpPr txBox="1">
            <a:spLocks noGrp="1"/>
          </p:cNvSpPr>
          <p:nvPr>
            <p:ph type="body" idx="1"/>
          </p:nvPr>
        </p:nvSpPr>
        <p:spPr>
          <a:xfrm>
            <a:off x="628649" y="1427523"/>
            <a:ext cx="8191889" cy="3685656"/>
          </a:xfrm>
          <a:prstGeom prst="rect">
            <a:avLst/>
          </a:prstGeom>
          <a:noFill/>
          <a:ln>
            <a:noFill/>
          </a:ln>
        </p:spPr>
        <p:txBody>
          <a:bodyPr spcFirstLastPara="1" wrap="square" lIns="91425" tIns="45700" rIns="91425" bIns="45700" anchor="t" anchorCtr="0">
            <a:normAutofit/>
          </a:bodyPr>
          <a:lstStyle/>
          <a:p>
            <a:pPr marL="457200" lvl="0" indent="-406400" algn="l" rtl="0">
              <a:lnSpc>
                <a:spcPct val="70000"/>
              </a:lnSpc>
              <a:spcBef>
                <a:spcPts val="1000"/>
              </a:spcBef>
              <a:spcAft>
                <a:spcPts val="0"/>
              </a:spcAft>
              <a:buClr>
                <a:srgbClr val="262626"/>
              </a:buClr>
              <a:buSzPts val="2800"/>
              <a:buFont typeface="Noto Sans Symbols"/>
              <a:buChar char="❖"/>
            </a:pPr>
            <a:r>
              <a:rPr lang="en-US" sz="2380"/>
              <a:t>As flu season approaches, flu vaccines will be especially important this year:</a:t>
            </a:r>
            <a:endParaRPr/>
          </a:p>
          <a:p>
            <a:pPr marL="914400" lvl="1" indent="-381000" algn="l" rtl="0">
              <a:lnSpc>
                <a:spcPct val="70000"/>
              </a:lnSpc>
              <a:spcBef>
                <a:spcPts val="500"/>
              </a:spcBef>
              <a:spcAft>
                <a:spcPts val="0"/>
              </a:spcAft>
              <a:buSzPts val="2400"/>
              <a:buChar char="⮚"/>
            </a:pPr>
            <a:r>
              <a:rPr lang="en-US" sz="2040"/>
              <a:t>Keeps people out of the hospital, ED, and ICU</a:t>
            </a:r>
            <a:endParaRPr/>
          </a:p>
          <a:p>
            <a:pPr marL="914400" lvl="1" indent="-381000" algn="l" rtl="0">
              <a:lnSpc>
                <a:spcPct val="70000"/>
              </a:lnSpc>
              <a:spcBef>
                <a:spcPts val="500"/>
              </a:spcBef>
              <a:spcAft>
                <a:spcPts val="0"/>
              </a:spcAft>
              <a:buSzPts val="2400"/>
              <a:buChar char="⮚"/>
            </a:pPr>
            <a:r>
              <a:rPr lang="en-US" sz="2040"/>
              <a:t>Respiratory illness like the flu can be mistaken for COVID-19, can strain testing capacity</a:t>
            </a:r>
            <a:endParaRPr/>
          </a:p>
          <a:p>
            <a:pPr marL="457200" lvl="0" indent="-406400" algn="l" rtl="0">
              <a:lnSpc>
                <a:spcPct val="70000"/>
              </a:lnSpc>
              <a:spcBef>
                <a:spcPts val="1000"/>
              </a:spcBef>
              <a:spcAft>
                <a:spcPts val="0"/>
              </a:spcAft>
              <a:buClr>
                <a:srgbClr val="262626"/>
              </a:buClr>
              <a:buSzPts val="2800"/>
              <a:buFont typeface="Noto Sans Symbols"/>
              <a:buChar char="❖"/>
            </a:pPr>
            <a:r>
              <a:rPr lang="en-US" sz="2380" u="sng">
                <a:solidFill>
                  <a:schemeClr val="hlink"/>
                </a:solidFill>
                <a:hlinkClick r:id="rId3"/>
              </a:rPr>
              <a:t>CDC guidance on flu vaccines during COVID</a:t>
            </a:r>
            <a:endParaRPr sz="2380"/>
          </a:p>
          <a:p>
            <a:pPr marL="914400" lvl="1" indent="-381000" algn="l" rtl="0">
              <a:lnSpc>
                <a:spcPct val="70000"/>
              </a:lnSpc>
              <a:spcBef>
                <a:spcPts val="500"/>
              </a:spcBef>
              <a:spcAft>
                <a:spcPts val="0"/>
              </a:spcAft>
              <a:buSzPts val="2400"/>
              <a:buChar char="⮚"/>
            </a:pPr>
            <a:r>
              <a:rPr lang="en-US" sz="2040"/>
              <a:t>Flu vaccine recommended for all &gt;6 months old without contraindications, emphasis on high risk groups</a:t>
            </a:r>
            <a:endParaRPr/>
          </a:p>
          <a:p>
            <a:pPr marL="914400" lvl="1" indent="-381000" algn="l" rtl="0">
              <a:lnSpc>
                <a:spcPct val="70000"/>
              </a:lnSpc>
              <a:spcBef>
                <a:spcPts val="500"/>
              </a:spcBef>
              <a:spcAft>
                <a:spcPts val="0"/>
              </a:spcAft>
              <a:buSzPts val="2400"/>
              <a:buChar char="⮚"/>
            </a:pPr>
            <a:r>
              <a:rPr lang="en-US" sz="2040"/>
              <a:t>Timing: Aim for September – October </a:t>
            </a:r>
            <a:endParaRPr/>
          </a:p>
          <a:p>
            <a:pPr marL="914400" lvl="1" indent="-381000" algn="l" rtl="0">
              <a:lnSpc>
                <a:spcPct val="70000"/>
              </a:lnSpc>
              <a:spcBef>
                <a:spcPts val="500"/>
              </a:spcBef>
              <a:spcAft>
                <a:spcPts val="0"/>
              </a:spcAft>
              <a:buSzPts val="2400"/>
              <a:buChar char="⮚"/>
            </a:pPr>
            <a:r>
              <a:rPr lang="en-US" sz="2040" u="sng">
                <a:solidFill>
                  <a:schemeClr val="hlink"/>
                </a:solidFill>
                <a:hlinkClick r:id="rId4"/>
              </a:rPr>
              <a:t>Patient FAQ Link</a:t>
            </a:r>
            <a:endParaRPr sz="2040"/>
          </a:p>
          <a:p>
            <a:pPr marL="457200" lvl="0" indent="-406400" algn="l" rtl="0">
              <a:lnSpc>
                <a:spcPct val="70000"/>
              </a:lnSpc>
              <a:spcBef>
                <a:spcPts val="1000"/>
              </a:spcBef>
              <a:spcAft>
                <a:spcPts val="0"/>
              </a:spcAft>
              <a:buClr>
                <a:srgbClr val="262626"/>
              </a:buClr>
              <a:buSzPts val="2800"/>
              <a:buFont typeface="Noto Sans Symbols"/>
              <a:buChar char="❖"/>
            </a:pPr>
            <a:r>
              <a:rPr lang="en-US" sz="2380"/>
              <a:t>The good news: COVID-19 precautions (distancing, hand hygiene, masks) also prevent spread of the flu</a:t>
            </a:r>
            <a:endParaRPr/>
          </a:p>
        </p:txBody>
      </p:sp>
      <p:sp>
        <p:nvSpPr>
          <p:cNvPr id="397" name="Google Shape;397;g9216b2f5ee_0_12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a:t>Flu Vaccine</a:t>
            </a:r>
            <a:endParaRPr/>
          </a:p>
        </p:txBody>
      </p:sp>
      <p:sp>
        <p:nvSpPr>
          <p:cNvPr id="398" name="Google Shape;398;g9216b2f5ee_0_124"/>
          <p:cNvSpPr txBox="1">
            <a:spLocks noGrp="1"/>
          </p:cNvSpPr>
          <p:nvPr>
            <p:ph type="sldNum" idx="12"/>
          </p:nvPr>
        </p:nvSpPr>
        <p:spPr>
          <a:xfrm>
            <a:off x="577712" y="6152499"/>
            <a:ext cx="4992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900"/>
              <a:buNone/>
            </a:pPr>
            <a:fld id="{00000000-1234-1234-1234-123412341234}" type="slidenum">
              <a:rPr lang="en-US">
                <a:solidFill>
                  <a:srgbClr val="888888"/>
                </a:solidFill>
              </a:rPr>
              <a:t>15</a:t>
            </a:fld>
            <a:endParaRPr>
              <a:solidFill>
                <a:srgbClr val="888888"/>
              </a:solidFill>
            </a:endParaRPr>
          </a:p>
        </p:txBody>
      </p:sp>
      <p:sp>
        <p:nvSpPr>
          <p:cNvPr id="399" name="Google Shape;399;g9216b2f5ee_0_124"/>
          <p:cNvSpPr txBox="1"/>
          <p:nvPr/>
        </p:nvSpPr>
        <p:spPr>
          <a:xfrm>
            <a:off x="-24881" y="6444537"/>
            <a:ext cx="9324391" cy="2983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100" b="1" i="0" u="none" strike="noStrike" cap="none">
                <a:solidFill>
                  <a:schemeClr val="dk1"/>
                </a:solidFill>
                <a:latin typeface="Calibri"/>
                <a:ea typeface="Calibri"/>
                <a:cs typeface="Calibri"/>
                <a:sym typeface="Calibri"/>
              </a:rPr>
              <a:t>Source:</a:t>
            </a:r>
            <a:r>
              <a:rPr lang="en-US" sz="1100" b="0" i="0" u="none" strike="noStrike" cap="none">
                <a:solidFill>
                  <a:schemeClr val="dk1"/>
                </a:solidFill>
                <a:latin typeface="Calibri"/>
                <a:ea typeface="Calibri"/>
                <a:cs typeface="Calibri"/>
                <a:sym typeface="Calibri"/>
              </a:rPr>
              <a:t> </a:t>
            </a:r>
            <a:r>
              <a:rPr lang="en-US" sz="1100" b="0" i="0" u="sng" strike="noStrike" cap="none">
                <a:solidFill>
                  <a:srgbClr val="00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https://www.cdc.gov/flu/professionals/acip/summary/summary-recommendations.htm</a:t>
            </a:r>
            <a:r>
              <a:rPr lang="en-US" sz="1100" b="0" i="0" u="none" strike="noStrike" cap="none">
                <a:solidFill>
                  <a:srgbClr val="000000"/>
                </a:solidFill>
                <a:latin typeface="Calibri"/>
                <a:ea typeface="Calibri"/>
                <a:cs typeface="Calibri"/>
                <a:sym typeface="Calibri"/>
              </a:rPr>
              <a:t>; </a:t>
            </a:r>
            <a:r>
              <a:rPr lang="en-US" sz="1100" b="0" i="0" u="sng" strike="noStrike" cap="non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https://www.baltimoresun.com/coronavirus/bs-hs-flu-coronavirus-20200825-hba46ik7xragzm2zajmmkljoam-story.html</a:t>
            </a:r>
            <a:r>
              <a:rPr lang="en-US" sz="1100" b="0" i="0" u="none" strike="noStrike" cap="none">
                <a:solidFill>
                  <a:srgbClr val="000000"/>
                </a:solidFill>
                <a:latin typeface="Calibri"/>
                <a:ea typeface="Calibri"/>
                <a:cs typeface="Calibri"/>
                <a:sym typeface="Calibri"/>
              </a:rPr>
              <a:t>; </a:t>
            </a:r>
            <a:r>
              <a:rPr lang="en-US" sz="11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https://www.cdc.gov/flu/season/faq-flu-season-2020-2021.htm</a:t>
            </a:r>
            <a:r>
              <a:rPr lang="en-US" sz="11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p:txBody>
      </p:sp>
      <p:pic>
        <p:nvPicPr>
          <p:cNvPr id="400" name="Google Shape;400;g9216b2f5ee_0_124" descr="Should I still get a flu shot during the COVID-19 pandemic? | MD ..."/>
          <p:cNvPicPr preferRelativeResize="0"/>
          <p:nvPr/>
        </p:nvPicPr>
        <p:blipFill rotWithShape="1">
          <a:blip r:embed="rId6">
            <a:alphaModFix/>
          </a:blip>
          <a:srcRect/>
          <a:stretch/>
        </p:blipFill>
        <p:spPr>
          <a:xfrm>
            <a:off x="6943627" y="95682"/>
            <a:ext cx="2119507" cy="1219773"/>
          </a:xfrm>
          <a:prstGeom prst="rect">
            <a:avLst/>
          </a:prstGeom>
          <a:noFill/>
          <a:ln>
            <a:noFill/>
          </a:ln>
        </p:spPr>
      </p:pic>
      <p:sp>
        <p:nvSpPr>
          <p:cNvPr id="401" name="Google Shape;401;g9216b2f5ee_0_124"/>
          <p:cNvSpPr txBox="1"/>
          <p:nvPr/>
        </p:nvSpPr>
        <p:spPr>
          <a:xfrm>
            <a:off x="1289166" y="5513607"/>
            <a:ext cx="4771200" cy="708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1" u="none" strike="noStrike" cap="none">
                <a:solidFill>
                  <a:srgbClr val="000000"/>
                </a:solidFill>
                <a:latin typeface="Calibri"/>
                <a:ea typeface="Calibri"/>
                <a:cs typeface="Calibri"/>
                <a:sym typeface="Calibri"/>
              </a:rPr>
              <a:t>Flu vaccines are more critical this year. Encourage your patients to get a flu vaccine.</a:t>
            </a:r>
            <a:endParaRPr/>
          </a:p>
        </p:txBody>
      </p:sp>
    </p:spTree>
    <p:extLst>
      <p:ext uri="{BB962C8B-B14F-4D97-AF65-F5344CB8AC3E}">
        <p14:creationId xmlns:p14="http://schemas.microsoft.com/office/powerpoint/2010/main" val="2302352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30C73-8FC9-45C4-9C3B-C35411F78F12}"/>
              </a:ext>
            </a:extLst>
          </p:cNvPr>
          <p:cNvSpPr>
            <a:spLocks noGrp="1"/>
          </p:cNvSpPr>
          <p:nvPr>
            <p:ph type="title"/>
          </p:nvPr>
        </p:nvSpPr>
        <p:spPr/>
        <p:txBody>
          <a:bodyPr>
            <a:normAutofit/>
          </a:bodyPr>
          <a:lstStyle/>
          <a:p>
            <a:pPr algn="ctr"/>
            <a:r>
              <a:rPr lang="en-US" sz="3200" dirty="0">
                <a:solidFill>
                  <a:schemeClr val="tx1"/>
                </a:solidFill>
              </a:rPr>
              <a:t>Weekly Summary of New COVID+ (Positive) &amp; COVID Deaths</a:t>
            </a:r>
            <a:endParaRPr lang="en-US" sz="3200" dirty="0"/>
          </a:p>
        </p:txBody>
      </p:sp>
      <p:sp>
        <p:nvSpPr>
          <p:cNvPr id="4" name="object 4">
            <a:extLst>
              <a:ext uri="{FF2B5EF4-FFF2-40B4-BE49-F238E27FC236}">
                <a16:creationId xmlns:a16="http://schemas.microsoft.com/office/drawing/2014/main" id="{C5A793BB-D43A-425F-B836-D6E2D9E65AA4}"/>
              </a:ext>
            </a:extLst>
          </p:cNvPr>
          <p:cNvSpPr/>
          <p:nvPr/>
        </p:nvSpPr>
        <p:spPr>
          <a:xfrm>
            <a:off x="738505" y="1447520"/>
            <a:ext cx="8405495" cy="0"/>
          </a:xfrm>
          <a:custGeom>
            <a:avLst/>
            <a:gdLst/>
            <a:ahLst/>
            <a:cxnLst/>
            <a:rect l="l" t="t" r="r" b="b"/>
            <a:pathLst>
              <a:path w="8405495">
                <a:moveTo>
                  <a:pt x="0" y="0"/>
                </a:moveTo>
                <a:lnTo>
                  <a:pt x="8404987" y="0"/>
                </a:lnTo>
              </a:path>
            </a:pathLst>
          </a:custGeom>
          <a:ln w="28575">
            <a:solidFill>
              <a:srgbClr val="C40D3D"/>
            </a:solidFill>
          </a:ln>
        </p:spPr>
        <p:txBody>
          <a:bodyPr wrap="square" lIns="0" tIns="0" rIns="0" bIns="0" rtlCol="0"/>
          <a:lstStyle/>
          <a:p>
            <a:endParaRPr/>
          </a:p>
        </p:txBody>
      </p:sp>
      <p:graphicFrame>
        <p:nvGraphicFramePr>
          <p:cNvPr id="5" name="Chart 4">
            <a:extLst>
              <a:ext uri="{FF2B5EF4-FFF2-40B4-BE49-F238E27FC236}">
                <a16:creationId xmlns:a16="http://schemas.microsoft.com/office/drawing/2014/main" id="{5E11A5A1-8657-4840-BD3B-EE906CE37845}"/>
              </a:ext>
              <a:ext uri="{147F2762-F138-4A5C-976F-8EAC2B608ADB}">
                <a16:predDERef xmlns:a16="http://schemas.microsoft.com/office/drawing/2014/main" pred="{D94EDAB4-A699-4B3A-A7BB-4527BA21FA44}"/>
              </a:ext>
            </a:extLst>
          </p:cNvPr>
          <p:cNvGraphicFramePr>
            <a:graphicFrameLocks/>
          </p:cNvGraphicFramePr>
          <p:nvPr>
            <p:extLst>
              <p:ext uri="{D42A27DB-BD31-4B8C-83A1-F6EECF244321}">
                <p14:modId xmlns:p14="http://schemas.microsoft.com/office/powerpoint/2010/main" val="978774414"/>
              </p:ext>
            </p:extLst>
          </p:nvPr>
        </p:nvGraphicFramePr>
        <p:xfrm>
          <a:off x="738505" y="1514485"/>
          <a:ext cx="7967345" cy="4210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2285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AB4B4-0A5B-46F3-8D89-DD48D4FE0603}"/>
              </a:ext>
            </a:extLst>
          </p:cNvPr>
          <p:cNvSpPr>
            <a:spLocks noGrp="1"/>
          </p:cNvSpPr>
          <p:nvPr>
            <p:ph type="title"/>
          </p:nvPr>
        </p:nvSpPr>
        <p:spPr>
          <a:xfrm>
            <a:off x="1142278" y="456920"/>
            <a:ext cx="6967220" cy="990600"/>
          </a:xfrm>
        </p:spPr>
        <p:txBody>
          <a:bodyPr>
            <a:noAutofit/>
          </a:bodyPr>
          <a:lstStyle/>
          <a:p>
            <a:pPr algn="ctr"/>
            <a:r>
              <a:rPr lang="en-US" sz="3600" dirty="0">
                <a:solidFill>
                  <a:schemeClr val="tx1"/>
                </a:solidFill>
              </a:rPr>
              <a:t>Weekly Summary of Negative Tests</a:t>
            </a:r>
          </a:p>
        </p:txBody>
      </p:sp>
      <p:sp>
        <p:nvSpPr>
          <p:cNvPr id="4" name="object 4">
            <a:extLst>
              <a:ext uri="{FF2B5EF4-FFF2-40B4-BE49-F238E27FC236}">
                <a16:creationId xmlns:a16="http://schemas.microsoft.com/office/drawing/2014/main" id="{5CB9915C-50F4-4C82-B57A-70E754BE04B5}"/>
              </a:ext>
            </a:extLst>
          </p:cNvPr>
          <p:cNvSpPr/>
          <p:nvPr/>
        </p:nvSpPr>
        <p:spPr>
          <a:xfrm>
            <a:off x="738505" y="1447520"/>
            <a:ext cx="8405495" cy="0"/>
          </a:xfrm>
          <a:custGeom>
            <a:avLst/>
            <a:gdLst/>
            <a:ahLst/>
            <a:cxnLst/>
            <a:rect l="l" t="t" r="r" b="b"/>
            <a:pathLst>
              <a:path w="8405495">
                <a:moveTo>
                  <a:pt x="0" y="0"/>
                </a:moveTo>
                <a:lnTo>
                  <a:pt x="8404987" y="0"/>
                </a:lnTo>
              </a:path>
            </a:pathLst>
          </a:custGeom>
          <a:ln w="28575">
            <a:solidFill>
              <a:srgbClr val="C40D3D"/>
            </a:solidFill>
          </a:ln>
        </p:spPr>
        <p:txBody>
          <a:bodyPr wrap="square" lIns="0" tIns="0" rIns="0" bIns="0" rtlCol="0"/>
          <a:lstStyle/>
          <a:p>
            <a:endParaRPr/>
          </a:p>
        </p:txBody>
      </p:sp>
      <p:graphicFrame>
        <p:nvGraphicFramePr>
          <p:cNvPr id="6" name="Chart 5">
            <a:extLst>
              <a:ext uri="{FF2B5EF4-FFF2-40B4-BE49-F238E27FC236}">
                <a16:creationId xmlns:a16="http://schemas.microsoft.com/office/drawing/2014/main" id="{C731BDD2-05EA-4D3B-A0A9-632EC8B324AC}"/>
              </a:ext>
            </a:extLst>
          </p:cNvPr>
          <p:cNvGraphicFramePr>
            <a:graphicFrameLocks/>
          </p:cNvGraphicFramePr>
          <p:nvPr>
            <p:extLst>
              <p:ext uri="{D42A27DB-BD31-4B8C-83A1-F6EECF244321}">
                <p14:modId xmlns:p14="http://schemas.microsoft.com/office/powerpoint/2010/main" val="4079931821"/>
              </p:ext>
            </p:extLst>
          </p:nvPr>
        </p:nvGraphicFramePr>
        <p:xfrm>
          <a:off x="619125" y="1447520"/>
          <a:ext cx="7786369" cy="43722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96531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EB74-5E78-4D5E-A516-72FA5CB5DE23}"/>
              </a:ext>
            </a:extLst>
          </p:cNvPr>
          <p:cNvSpPr>
            <a:spLocks noGrp="1"/>
          </p:cNvSpPr>
          <p:nvPr>
            <p:ph type="title"/>
          </p:nvPr>
        </p:nvSpPr>
        <p:spPr/>
        <p:txBody>
          <a:bodyPr/>
          <a:lstStyle/>
          <a:p>
            <a:r>
              <a:rPr lang="en-US" dirty="0"/>
              <a:t>County Weekly COVID Positivity Percentage(average) </a:t>
            </a:r>
          </a:p>
        </p:txBody>
      </p:sp>
      <p:sp>
        <p:nvSpPr>
          <p:cNvPr id="4" name="Slide Number Placeholder 3">
            <a:extLst>
              <a:ext uri="{FF2B5EF4-FFF2-40B4-BE49-F238E27FC236}">
                <a16:creationId xmlns:a16="http://schemas.microsoft.com/office/drawing/2014/main" id="{27016082-B236-4E71-A139-4D322748936C}"/>
              </a:ext>
            </a:extLst>
          </p:cNvPr>
          <p:cNvSpPr>
            <a:spLocks noGrp="1"/>
          </p:cNvSpPr>
          <p:nvPr>
            <p:ph type="sldNum" sz="quarter" idx="12"/>
          </p:nvPr>
        </p:nvSpPr>
        <p:spPr/>
        <p:txBody>
          <a:bodyPr/>
          <a:lstStyle/>
          <a:p>
            <a:fld id="{6D22F896-40B5-4ADD-8801-0D06FADFA095}" type="slidenum">
              <a:rPr lang="en-US" smtClean="0"/>
              <a:pPr/>
              <a:t>18</a:t>
            </a:fld>
            <a:endParaRPr lang="en-US" dirty="0"/>
          </a:p>
        </p:txBody>
      </p:sp>
      <p:graphicFrame>
        <p:nvGraphicFramePr>
          <p:cNvPr id="5" name="Chart 4">
            <a:extLst>
              <a:ext uri="{FF2B5EF4-FFF2-40B4-BE49-F238E27FC236}">
                <a16:creationId xmlns:a16="http://schemas.microsoft.com/office/drawing/2014/main" id="{8EBC6F78-3B97-4ABC-90B0-9C8CEC918B01}"/>
              </a:ext>
            </a:extLst>
          </p:cNvPr>
          <p:cNvGraphicFramePr>
            <a:graphicFrameLocks/>
          </p:cNvGraphicFramePr>
          <p:nvPr>
            <p:extLst>
              <p:ext uri="{D42A27DB-BD31-4B8C-83A1-F6EECF244321}">
                <p14:modId xmlns:p14="http://schemas.microsoft.com/office/powerpoint/2010/main" val="3945509106"/>
              </p:ext>
            </p:extLst>
          </p:nvPr>
        </p:nvGraphicFramePr>
        <p:xfrm>
          <a:off x="628650" y="1362075"/>
          <a:ext cx="8248649" cy="43624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33193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8040-ED69-4F4C-8538-3444EF164ED5}"/>
              </a:ext>
            </a:extLst>
          </p:cNvPr>
          <p:cNvSpPr>
            <a:spLocks noGrp="1"/>
          </p:cNvSpPr>
          <p:nvPr>
            <p:ph type="title"/>
          </p:nvPr>
        </p:nvSpPr>
        <p:spPr/>
        <p:txBody>
          <a:bodyPr>
            <a:normAutofit/>
          </a:bodyPr>
          <a:lstStyle/>
          <a:p>
            <a:pPr algn="ctr"/>
            <a:r>
              <a:rPr lang="en-US" sz="3600" dirty="0">
                <a:solidFill>
                  <a:schemeClr val="tx1"/>
                </a:solidFill>
              </a:rPr>
              <a:t>CRMC COVID+ Patients per week (average)</a:t>
            </a:r>
          </a:p>
        </p:txBody>
      </p:sp>
      <p:sp>
        <p:nvSpPr>
          <p:cNvPr id="3" name="object 4">
            <a:extLst>
              <a:ext uri="{FF2B5EF4-FFF2-40B4-BE49-F238E27FC236}">
                <a16:creationId xmlns:a16="http://schemas.microsoft.com/office/drawing/2014/main" id="{7A55DF66-E488-4450-851C-76FB95A653FC}"/>
              </a:ext>
            </a:extLst>
          </p:cNvPr>
          <p:cNvSpPr/>
          <p:nvPr/>
        </p:nvSpPr>
        <p:spPr>
          <a:xfrm>
            <a:off x="738505" y="1447520"/>
            <a:ext cx="8405495" cy="0"/>
          </a:xfrm>
          <a:custGeom>
            <a:avLst/>
            <a:gdLst/>
            <a:ahLst/>
            <a:cxnLst/>
            <a:rect l="l" t="t" r="r" b="b"/>
            <a:pathLst>
              <a:path w="8405495">
                <a:moveTo>
                  <a:pt x="0" y="0"/>
                </a:moveTo>
                <a:lnTo>
                  <a:pt x="8404987" y="0"/>
                </a:lnTo>
              </a:path>
            </a:pathLst>
          </a:custGeom>
          <a:ln w="28575">
            <a:solidFill>
              <a:srgbClr val="C40D3D"/>
            </a:solidFill>
          </a:ln>
        </p:spPr>
        <p:txBody>
          <a:bodyPr wrap="square" lIns="0" tIns="0" rIns="0" bIns="0" rtlCol="0"/>
          <a:lstStyle/>
          <a:p>
            <a:endParaRPr/>
          </a:p>
        </p:txBody>
      </p:sp>
      <p:graphicFrame>
        <p:nvGraphicFramePr>
          <p:cNvPr id="5" name="Chart 4">
            <a:extLst>
              <a:ext uri="{FF2B5EF4-FFF2-40B4-BE49-F238E27FC236}">
                <a16:creationId xmlns:a16="http://schemas.microsoft.com/office/drawing/2014/main" id="{24EE79EA-A173-468D-B280-8778E5B31368}"/>
              </a:ext>
            </a:extLst>
          </p:cNvPr>
          <p:cNvGraphicFramePr>
            <a:graphicFrameLocks/>
          </p:cNvGraphicFramePr>
          <p:nvPr>
            <p:extLst>
              <p:ext uri="{D42A27DB-BD31-4B8C-83A1-F6EECF244321}">
                <p14:modId xmlns:p14="http://schemas.microsoft.com/office/powerpoint/2010/main" val="4079349719"/>
              </p:ext>
            </p:extLst>
          </p:nvPr>
        </p:nvGraphicFramePr>
        <p:xfrm>
          <a:off x="561975" y="1552582"/>
          <a:ext cx="8248650" cy="44386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408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Resilience</a:t>
            </a:r>
          </a:p>
        </p:txBody>
      </p:sp>
      <p:pic>
        <p:nvPicPr>
          <p:cNvPr id="7" name="Picture Placeholder 6" descr="Dear Lissy: An Anchor Sure: Peace in the Time of &lt;strong&gt;Storm&lt;/strong&gt;"/>
          <p:cNvPicPr>
            <a:picLocks noGrp="1" noChangeAspect="1"/>
          </p:cNvPicPr>
          <p:nvPr>
            <p:ph type="pic" idx="1"/>
          </p:nvPr>
        </p:nvPicPr>
        <p:blipFill>
          <a:blip r:embed="rId2">
            <a:extLst>
              <a:ext uri="{28A0092B-C50C-407E-A947-70E740481C1C}">
                <a14:useLocalDpi xmlns:a14="http://schemas.microsoft.com/office/drawing/2010/main" val="0"/>
              </a:ext>
            </a:extLst>
          </a:blip>
          <a:srcRect l="16360" r="16360"/>
          <a:stretch>
            <a:fillRect/>
          </a:stretch>
        </p:blipFill>
        <p:spPr/>
      </p:pic>
      <p:sp>
        <p:nvSpPr>
          <p:cNvPr id="3" name="Content Placeholder 2"/>
          <p:cNvSpPr>
            <a:spLocks noGrp="1"/>
          </p:cNvSpPr>
          <p:nvPr>
            <p:ph type="body" sz="half" idx="2"/>
          </p:nvPr>
        </p:nvSpPr>
        <p:spPr>
          <a:xfrm>
            <a:off x="629841" y="2057399"/>
            <a:ext cx="2949178" cy="4194313"/>
          </a:xfrm>
        </p:spPr>
        <p:txBody>
          <a:bodyPr>
            <a:noAutofit/>
          </a:bodyPr>
          <a:lstStyle/>
          <a:p>
            <a:r>
              <a:rPr lang="en-US" sz="2000" dirty="0"/>
              <a:t>“And once the storm is over, you won’t remember how you made it through, how you managed to survive. You won’t even be sure whether the storm is really over. But one thing is certain. When you come out of the storm, you won’t be the same person who walked in. That’s what this storm’s all about.”―</a:t>
            </a:r>
            <a:r>
              <a:rPr lang="en-US" sz="2000" i="1" dirty="0"/>
              <a:t>Haruki Murakami</a:t>
            </a:r>
            <a:endParaRPr lang="en-US" sz="2000"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a:t>
            </a:fld>
            <a:endParaRPr lang="en-US" dirty="0"/>
          </a:p>
        </p:txBody>
      </p:sp>
    </p:spTree>
    <p:extLst>
      <p:ext uri="{BB962C8B-B14F-4D97-AF65-F5344CB8AC3E}">
        <p14:creationId xmlns:p14="http://schemas.microsoft.com/office/powerpoint/2010/main" val="2622780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53675"/>
            <a:ext cx="9022452" cy="6057284"/>
          </a:xfrm>
          <a:prstGeom prst="rect">
            <a:avLst/>
          </a:prstGeom>
        </p:spPr>
      </p:pic>
    </p:spTree>
    <p:extLst>
      <p:ext uri="{BB962C8B-B14F-4D97-AF65-F5344CB8AC3E}">
        <p14:creationId xmlns:p14="http://schemas.microsoft.com/office/powerpoint/2010/main" val="1729651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Why Test?</a:t>
            </a:r>
          </a:p>
        </p:txBody>
      </p:sp>
      <p:sp>
        <p:nvSpPr>
          <p:cNvPr id="3" name="Content Placeholder 2"/>
          <p:cNvSpPr>
            <a:spLocks noGrp="1"/>
          </p:cNvSpPr>
          <p:nvPr>
            <p:ph idx="1"/>
          </p:nvPr>
        </p:nvSpPr>
        <p:spPr/>
        <p:txBody>
          <a:bodyPr>
            <a:normAutofit lnSpcReduction="10000"/>
          </a:bodyPr>
          <a:lstStyle/>
          <a:p>
            <a:r>
              <a:rPr lang="en-US" dirty="0"/>
              <a:t>To know who are the asymptomatic carriers</a:t>
            </a:r>
          </a:p>
          <a:p>
            <a:pPr lvl="1"/>
            <a:r>
              <a:rPr lang="en-US" dirty="0"/>
              <a:t>So that they will not unknowingly infect others </a:t>
            </a:r>
          </a:p>
          <a:p>
            <a:r>
              <a:rPr lang="en-US" dirty="0"/>
              <a:t>To know who are the pre-symptomatic carriers</a:t>
            </a:r>
          </a:p>
          <a:p>
            <a:pPr lvl="1"/>
            <a:r>
              <a:rPr lang="en-US" dirty="0"/>
              <a:t>So that they will not infect others </a:t>
            </a:r>
          </a:p>
          <a:p>
            <a:r>
              <a:rPr lang="en-US" dirty="0"/>
              <a:t>To know if you are not infected after travel</a:t>
            </a:r>
          </a:p>
          <a:p>
            <a:r>
              <a:rPr lang="en-US" dirty="0"/>
              <a:t>To know if you are not infected after exposure</a:t>
            </a:r>
          </a:p>
          <a:p>
            <a:r>
              <a:rPr lang="en-US" dirty="0"/>
              <a:t>To know if your employees are infected</a:t>
            </a:r>
          </a:p>
          <a:p>
            <a:r>
              <a:rPr lang="en-US" dirty="0"/>
              <a:t>For peace of mind</a:t>
            </a:r>
          </a:p>
          <a:p>
            <a:r>
              <a:rPr lang="en-US" dirty="0"/>
              <a:t>This is the only way we can stop the spread of this virus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21</a:t>
            </a:fld>
            <a:endParaRPr lang="en-US" dirty="0"/>
          </a:p>
        </p:txBody>
      </p:sp>
    </p:spTree>
    <p:extLst>
      <p:ext uri="{BB962C8B-B14F-4D97-AF65-F5344CB8AC3E}">
        <p14:creationId xmlns:p14="http://schemas.microsoft.com/office/powerpoint/2010/main" val="329722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Testing is Easy, Painless and Free</a:t>
            </a:r>
          </a:p>
        </p:txBody>
      </p:sp>
      <p:sp>
        <p:nvSpPr>
          <p:cNvPr id="3" name="Content Placeholder 2"/>
          <p:cNvSpPr>
            <a:spLocks noGrp="1"/>
          </p:cNvSpPr>
          <p:nvPr>
            <p:ph idx="1"/>
          </p:nvPr>
        </p:nvSpPr>
        <p:spPr/>
        <p:txBody>
          <a:bodyPr>
            <a:normAutofit lnSpcReduction="10000"/>
          </a:bodyPr>
          <a:lstStyle/>
          <a:p>
            <a:r>
              <a:rPr lang="en-US" dirty="0"/>
              <a:t>Self administered nasal swabs</a:t>
            </a:r>
          </a:p>
          <a:p>
            <a:pPr lvl="1"/>
            <a:r>
              <a:rPr lang="en-US" dirty="0"/>
              <a:t>Easy</a:t>
            </a:r>
          </a:p>
          <a:p>
            <a:pPr lvl="1"/>
            <a:r>
              <a:rPr lang="en-US" dirty="0"/>
              <a:t>Painless</a:t>
            </a:r>
          </a:p>
          <a:p>
            <a:pPr lvl="1"/>
            <a:r>
              <a:rPr lang="en-US" dirty="0"/>
              <a:t>Free to you</a:t>
            </a:r>
          </a:p>
          <a:p>
            <a:r>
              <a:rPr lang="en-US" dirty="0"/>
              <a:t>Drive through at VEIP</a:t>
            </a:r>
          </a:p>
          <a:p>
            <a:pPr lvl="1"/>
            <a:r>
              <a:rPr lang="en-US" dirty="0"/>
              <a:t>With or without provider orders</a:t>
            </a:r>
          </a:p>
          <a:p>
            <a:r>
              <a:rPr lang="en-US" dirty="0"/>
              <a:t>Drive through at pharmacy </a:t>
            </a:r>
          </a:p>
          <a:p>
            <a:r>
              <a:rPr lang="en-US" dirty="0"/>
              <a:t>Go to your doctor’s office</a:t>
            </a:r>
          </a:p>
          <a:p>
            <a:r>
              <a:rPr lang="en-US" dirty="0">
                <a:hlinkClick r:id="rId2"/>
              </a:rPr>
              <a:t>https://coronavirus.maryland.gov/pages/symptoms-testing</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22</a:t>
            </a:fld>
            <a:endParaRPr lang="en-US" dirty="0"/>
          </a:p>
        </p:txBody>
      </p:sp>
    </p:spTree>
    <p:extLst>
      <p:ext uri="{BB962C8B-B14F-4D97-AF65-F5344CB8AC3E}">
        <p14:creationId xmlns:p14="http://schemas.microsoft.com/office/powerpoint/2010/main" val="4108306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Contact Tracing to Limit the Spread of Virus</a:t>
            </a:r>
          </a:p>
        </p:txBody>
      </p:sp>
      <p:sp>
        <p:nvSpPr>
          <p:cNvPr id="3" name="Content Placeholder 2"/>
          <p:cNvSpPr>
            <a:spLocks noGrp="1"/>
          </p:cNvSpPr>
          <p:nvPr>
            <p:ph idx="1"/>
          </p:nvPr>
        </p:nvSpPr>
        <p:spPr/>
        <p:txBody>
          <a:bodyPr>
            <a:normAutofit/>
          </a:bodyPr>
          <a:lstStyle/>
          <a:p>
            <a:r>
              <a:rPr lang="en-US" sz="2400" dirty="0"/>
              <a:t>If positive test expect a call</a:t>
            </a:r>
          </a:p>
          <a:p>
            <a:r>
              <a:rPr lang="en-US" sz="2400" dirty="0"/>
              <a:t>Provide as much information as possible</a:t>
            </a:r>
          </a:p>
          <a:p>
            <a:r>
              <a:rPr lang="en-US" sz="2400" dirty="0"/>
              <a:t>Self isolate with household members</a:t>
            </a:r>
          </a:p>
          <a:p>
            <a:r>
              <a:rPr lang="en-US" sz="2400" dirty="0"/>
              <a:t>Support as needed- contact Health Department</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23</a:t>
            </a:fld>
            <a:endParaRPr lang="en-US" dirty="0"/>
          </a:p>
        </p:txBody>
      </p:sp>
      <p:sp>
        <p:nvSpPr>
          <p:cNvPr id="6" name="Text Placeholder 5"/>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53780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Risk Gatherings and Locations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24</a:t>
            </a:fld>
            <a:endParaRPr lang="en-US" dirty="0"/>
          </a:p>
        </p:txBody>
      </p:sp>
      <p:sp>
        <p:nvSpPr>
          <p:cNvPr id="5" name="Text Placeholder 4"/>
          <p:cNvSpPr>
            <a:spLocks noGrp="1"/>
          </p:cNvSpPr>
          <p:nvPr>
            <p:ph type="body" sz="quarter" idx="13"/>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0" y="1690689"/>
            <a:ext cx="9144000" cy="3276859"/>
          </a:xfrm>
          <a:prstGeom prst="rect">
            <a:avLst/>
          </a:prstGeom>
        </p:spPr>
      </p:pic>
    </p:spTree>
    <p:extLst>
      <p:ext uri="{BB962C8B-B14F-4D97-AF65-F5344CB8AC3E}">
        <p14:creationId xmlns:p14="http://schemas.microsoft.com/office/powerpoint/2010/main" val="2913420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D12E-6AB6-4A72-BC8B-60FDE8859910}"/>
              </a:ext>
            </a:extLst>
          </p:cNvPr>
          <p:cNvSpPr>
            <a:spLocks noGrp="1"/>
          </p:cNvSpPr>
          <p:nvPr>
            <p:ph type="title"/>
          </p:nvPr>
        </p:nvSpPr>
        <p:spPr>
          <a:xfrm>
            <a:off x="708163" y="647775"/>
            <a:ext cx="7886700" cy="896213"/>
          </a:xfrm>
        </p:spPr>
        <p:txBody>
          <a:bodyPr>
            <a:normAutofit/>
          </a:bodyPr>
          <a:lstStyle/>
          <a:p>
            <a:pPr algn="ctr"/>
            <a:r>
              <a:rPr lang="en-US" sz="3600" dirty="0">
                <a:latin typeface="+mj-lt"/>
                <a:hlinkClick r:id="rId2"/>
              </a:rPr>
              <a:t>CDC Update: Isolation Guidelines</a:t>
            </a:r>
            <a:endParaRPr lang="en-US" sz="3600" dirty="0">
              <a:latin typeface="+mj-lt"/>
            </a:endParaRPr>
          </a:p>
        </p:txBody>
      </p:sp>
      <p:sp>
        <p:nvSpPr>
          <p:cNvPr id="3" name="Content Placeholder 2">
            <a:extLst>
              <a:ext uri="{FF2B5EF4-FFF2-40B4-BE49-F238E27FC236}">
                <a16:creationId xmlns:a16="http://schemas.microsoft.com/office/drawing/2014/main" id="{245F3459-C299-4ED1-879F-E1A2800C1FFF}"/>
              </a:ext>
            </a:extLst>
          </p:cNvPr>
          <p:cNvSpPr>
            <a:spLocks noGrp="1"/>
          </p:cNvSpPr>
          <p:nvPr>
            <p:ph idx="1"/>
          </p:nvPr>
        </p:nvSpPr>
        <p:spPr>
          <a:xfrm>
            <a:off x="708163" y="1536493"/>
            <a:ext cx="7886700" cy="4249710"/>
          </a:xfrm>
        </p:spPr>
        <p:txBody>
          <a:bodyPr>
            <a:normAutofit fontScale="92500" lnSpcReduction="20000"/>
          </a:bodyPr>
          <a:lstStyle/>
          <a:p>
            <a:r>
              <a:rPr lang="en-US" sz="1700" b="1" dirty="0"/>
              <a:t> Need to self-quarantine &gt; everyone who has been in close contact with someone who has COVID-19</a:t>
            </a:r>
          </a:p>
          <a:p>
            <a:pPr marL="0" indent="0">
              <a:buNone/>
            </a:pPr>
            <a:r>
              <a:rPr lang="en-US" sz="1700" b="1" dirty="0"/>
              <a:t>    (Includes people who’ve had COVID-19 and those who’ve taken an antibody test and have antibodies to the virus)</a:t>
            </a:r>
          </a:p>
          <a:p>
            <a:pPr marL="0" indent="0">
              <a:buNone/>
            </a:pPr>
            <a:endParaRPr lang="en-US" sz="1700" b="1" dirty="0"/>
          </a:p>
          <a:p>
            <a:r>
              <a:rPr lang="en-US" sz="1700" b="1" dirty="0"/>
              <a:t> Close contact means:</a:t>
            </a:r>
          </a:p>
          <a:p>
            <a:pPr lvl="1"/>
            <a:r>
              <a:rPr lang="en-US" sz="1700" b="1" dirty="0"/>
              <a:t>Being within 6 ft for at least 15 mins of someone who has COVID-19</a:t>
            </a:r>
          </a:p>
          <a:p>
            <a:pPr lvl="1"/>
            <a:r>
              <a:rPr lang="en-US" sz="1700" b="1" dirty="0"/>
              <a:t>You cared for someone sick with COVID-19</a:t>
            </a:r>
          </a:p>
          <a:p>
            <a:pPr lvl="1"/>
            <a:r>
              <a:rPr lang="en-US" sz="1700" b="1" dirty="0"/>
              <a:t>You touched, hugged or kissed the infected person</a:t>
            </a:r>
          </a:p>
          <a:p>
            <a:pPr lvl="1"/>
            <a:r>
              <a:rPr lang="en-US" sz="1700" b="1" dirty="0"/>
              <a:t>You shared eating or drinking utensils</a:t>
            </a:r>
          </a:p>
          <a:p>
            <a:pPr lvl="1"/>
            <a:r>
              <a:rPr lang="en-US" sz="1700" b="1" dirty="0"/>
              <a:t>They sneezed, coughed or somehow got respiratory droplets on you</a:t>
            </a:r>
          </a:p>
          <a:p>
            <a:pPr marL="0" indent="0">
              <a:buNone/>
            </a:pPr>
            <a:endParaRPr lang="en-US" sz="1700" b="1" dirty="0"/>
          </a:p>
          <a:p>
            <a:r>
              <a:rPr lang="en-US" sz="1700" b="1" dirty="0"/>
              <a:t> Do:</a:t>
            </a:r>
          </a:p>
          <a:p>
            <a:pPr lvl="1"/>
            <a:r>
              <a:rPr lang="en-US" sz="1700" b="1" dirty="0"/>
              <a:t>Stay home for 14 days after your last contact with a COVID-19-infected person</a:t>
            </a:r>
          </a:p>
          <a:p>
            <a:pPr lvl="1"/>
            <a:r>
              <a:rPr lang="en-US" sz="1700" b="1" dirty="0"/>
              <a:t>Watch for fever, cough, shortness of breath, or other symptoms of COVID-19</a:t>
            </a:r>
          </a:p>
          <a:p>
            <a:pPr lvl="1"/>
            <a:r>
              <a:rPr lang="en-US" sz="1700" b="1" dirty="0"/>
              <a:t>If possible, stay away from others, especially people at higher risk of getting sick from COVID-19</a:t>
            </a:r>
          </a:p>
          <a:p>
            <a:endParaRPr lang="en-US" dirty="0"/>
          </a:p>
        </p:txBody>
      </p:sp>
      <p:sp>
        <p:nvSpPr>
          <p:cNvPr id="4" name="Slide Number Placeholder 3">
            <a:extLst>
              <a:ext uri="{FF2B5EF4-FFF2-40B4-BE49-F238E27FC236}">
                <a16:creationId xmlns:a16="http://schemas.microsoft.com/office/drawing/2014/main" id="{D27608C4-79BE-4A0C-A283-D1987A9EF0A4}"/>
              </a:ext>
            </a:extLst>
          </p:cNvPr>
          <p:cNvSpPr>
            <a:spLocks noGrp="1"/>
          </p:cNvSpPr>
          <p:nvPr>
            <p:ph type="sldNum" sz="quarter" idx="12"/>
          </p:nvPr>
        </p:nvSpPr>
        <p:spPr/>
        <p:txBody>
          <a:bodyPr/>
          <a:lstStyle/>
          <a:p>
            <a:pPr defTabSz="514350"/>
            <a:fld id="{EB4BE1A8-99A0-BE4B-B404-CE990ED5FA0C}" type="slidenum">
              <a:rPr lang="en-US">
                <a:solidFill>
                  <a:prstClr val="black">
                    <a:tint val="75000"/>
                  </a:prstClr>
                </a:solidFill>
              </a:rPr>
              <a:pPr defTabSz="514350"/>
              <a:t>25</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6B57E07B-2169-4700-93CA-5140BADED06B}"/>
              </a:ext>
            </a:extLst>
          </p:cNvPr>
          <p:cNvSpPr txBox="1"/>
          <p:nvPr/>
        </p:nvSpPr>
        <p:spPr>
          <a:xfrm>
            <a:off x="919136" y="5985029"/>
            <a:ext cx="5223736" cy="507831"/>
          </a:xfrm>
          <a:prstGeom prst="rect">
            <a:avLst/>
          </a:prstGeom>
          <a:noFill/>
        </p:spPr>
        <p:txBody>
          <a:bodyPr wrap="square" rtlCol="0">
            <a:spAutoFit/>
          </a:bodyPr>
          <a:lstStyle/>
          <a:p>
            <a:pPr defTabSz="685800"/>
            <a:r>
              <a:rPr lang="en-US" sz="1350" dirty="0">
                <a:solidFill>
                  <a:prstClr val="black"/>
                </a:solidFill>
                <a:latin typeface="Calibri" panose="020F0502020204030204"/>
                <a:hlinkClick r:id="rId3"/>
              </a:rPr>
              <a:t>Additional CDC information: Duration of Isolation and Precautions for Adults with COVID-19</a:t>
            </a:r>
            <a:endParaRPr lang="en-US" sz="1350" dirty="0">
              <a:solidFill>
                <a:prstClr val="black"/>
              </a:solidFill>
              <a:latin typeface="Calibri" panose="020F0502020204030204"/>
            </a:endParaRPr>
          </a:p>
        </p:txBody>
      </p:sp>
    </p:spTree>
    <p:extLst>
      <p:ext uri="{BB962C8B-B14F-4D97-AF65-F5344CB8AC3E}">
        <p14:creationId xmlns:p14="http://schemas.microsoft.com/office/powerpoint/2010/main" val="3183987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Release from Isolation</a:t>
            </a:r>
          </a:p>
        </p:txBody>
      </p:sp>
      <p:sp>
        <p:nvSpPr>
          <p:cNvPr id="3" name="Content Placeholder 2"/>
          <p:cNvSpPr>
            <a:spLocks noGrp="1"/>
          </p:cNvSpPr>
          <p:nvPr>
            <p:ph idx="1"/>
          </p:nvPr>
        </p:nvSpPr>
        <p:spPr>
          <a:xfrm>
            <a:off x="477078" y="1461052"/>
            <a:ext cx="8038272" cy="4715911"/>
          </a:xfrm>
        </p:spPr>
        <p:txBody>
          <a:bodyPr>
            <a:normAutofit fontScale="85000" lnSpcReduction="10000"/>
          </a:bodyPr>
          <a:lstStyle/>
          <a:p>
            <a:r>
              <a:rPr lang="en-US" b="1" u="sng" dirty="0"/>
              <a:t>Duration of isolation and precautions</a:t>
            </a:r>
            <a:endParaRPr lang="en-US" dirty="0"/>
          </a:p>
          <a:p>
            <a:pPr lvl="1"/>
            <a:r>
              <a:rPr lang="en-US" dirty="0"/>
              <a:t>For most persons with COVID-19 illness, isolation and precautions can generally be discontinued 10 days </a:t>
            </a:r>
            <a:r>
              <a:rPr lang="en-US" i="1" dirty="0"/>
              <a:t>after symptom onset</a:t>
            </a:r>
            <a:r>
              <a:rPr lang="en-US" baseline="30000" dirty="0"/>
              <a:t>1</a:t>
            </a:r>
            <a:r>
              <a:rPr lang="en-US" dirty="0"/>
              <a:t> and resolution of fever for at least 24 hours, without the use of fever-reducing medications, and with improvement of other symptoms.</a:t>
            </a:r>
          </a:p>
          <a:p>
            <a:pPr lvl="1"/>
            <a:r>
              <a:rPr lang="en-US" dirty="0"/>
              <a:t>For persons who never develop symptoms, isolation and other precautions can be discontinued 10 days </a:t>
            </a:r>
            <a:r>
              <a:rPr lang="en-US" i="1" dirty="0"/>
              <a:t>after the date of their first positive RT-PCR test for SARS-CoV-2 RNA.</a:t>
            </a:r>
            <a:endParaRPr lang="en-US" dirty="0"/>
          </a:p>
          <a:p>
            <a:r>
              <a:rPr lang="en-US" b="1" u="sng" dirty="0"/>
              <a:t>Role of PCR testing</a:t>
            </a:r>
            <a:r>
              <a:rPr lang="en-US" b="1" baseline="30000" dirty="0"/>
              <a:t>2</a:t>
            </a:r>
            <a:r>
              <a:rPr lang="en-US" b="1" u="sng" dirty="0"/>
              <a:t> to discontinue isolation or precautions</a:t>
            </a:r>
            <a:endParaRPr lang="en-US" dirty="0"/>
          </a:p>
          <a:p>
            <a:pPr lvl="1"/>
            <a:r>
              <a:rPr lang="en-US" dirty="0"/>
              <a:t>Is no longer recommended except to discontinue isolation or precautions earlier than would occur under the strategy outlined in Part 1, above.</a:t>
            </a:r>
          </a:p>
          <a:p>
            <a:r>
              <a:rPr lang="en-US" b="1" u="sng" dirty="0"/>
              <a:t>Role of serologic testing</a:t>
            </a:r>
            <a:endParaRPr lang="en-US" dirty="0"/>
          </a:p>
          <a:p>
            <a:pPr lvl="1"/>
            <a:r>
              <a:rPr lang="en-US" dirty="0"/>
              <a:t>Serologic testing should not be used to establish the presence or absence of SARS-CoV-2 infection or reinfection.</a:t>
            </a:r>
          </a:p>
          <a:p>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26</a:t>
            </a:fld>
            <a:endParaRPr lang="en-US" dirty="0"/>
          </a:p>
        </p:txBody>
      </p:sp>
    </p:spTree>
    <p:extLst>
      <p:ext uri="{BB962C8B-B14F-4D97-AF65-F5344CB8AC3E}">
        <p14:creationId xmlns:p14="http://schemas.microsoft.com/office/powerpoint/2010/main" val="2973748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409989" y="298643"/>
            <a:ext cx="8465478" cy="2593522"/>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pic>
        <p:nvPicPr>
          <p:cNvPr id="6" name="Picture 5"/>
          <p:cNvPicPr>
            <a:picLocks noChangeAspect="1"/>
          </p:cNvPicPr>
          <p:nvPr/>
        </p:nvPicPr>
        <p:blipFill>
          <a:blip r:embed="rId3"/>
          <a:stretch>
            <a:fillRect/>
          </a:stretch>
        </p:blipFill>
        <p:spPr>
          <a:xfrm>
            <a:off x="516752" y="3114434"/>
            <a:ext cx="8511712" cy="3862835"/>
          </a:xfrm>
          <a:prstGeom prst="rect">
            <a:avLst/>
          </a:prstGeom>
        </p:spPr>
      </p:pic>
    </p:spTree>
    <p:extLst>
      <p:ext uri="{BB962C8B-B14F-4D97-AF65-F5344CB8AC3E}">
        <p14:creationId xmlns:p14="http://schemas.microsoft.com/office/powerpoint/2010/main" val="1668257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712" y="-171587"/>
            <a:ext cx="7886700" cy="1325563"/>
          </a:xfrm>
        </p:spPr>
        <p:txBody>
          <a:bodyPr/>
          <a:lstStyle/>
          <a:p>
            <a:pPr algn="ctr"/>
            <a:r>
              <a:rPr lang="en-US" dirty="0"/>
              <a:t>Facemasks- Required and Essential</a:t>
            </a:r>
          </a:p>
        </p:txBody>
      </p:sp>
      <p:sp>
        <p:nvSpPr>
          <p:cNvPr id="3" name="Content Placeholder 2"/>
          <p:cNvSpPr>
            <a:spLocks noGrp="1"/>
          </p:cNvSpPr>
          <p:nvPr>
            <p:ph idx="1"/>
          </p:nvPr>
        </p:nvSpPr>
        <p:spPr/>
        <p:txBody>
          <a:bodyPr>
            <a:normAutofit fontScale="77500" lnSpcReduction="20000"/>
          </a:bodyPr>
          <a:lstStyle/>
          <a:p>
            <a:r>
              <a:rPr lang="en-US" dirty="0">
                <a:hlinkClick r:id="rId2"/>
              </a:rPr>
              <a:t>Retail Establishments</a:t>
            </a:r>
            <a:endParaRPr lang="en-US" dirty="0"/>
          </a:p>
          <a:p>
            <a:r>
              <a:rPr lang="en-US" dirty="0">
                <a:hlinkClick r:id="rId2"/>
              </a:rPr>
              <a:t>Public Transportation</a:t>
            </a:r>
            <a:endParaRPr lang="en-US" dirty="0"/>
          </a:p>
          <a:p>
            <a:r>
              <a:rPr lang="en-US" dirty="0">
                <a:hlinkClick r:id="rId2"/>
              </a:rPr>
              <a:t>Food Service Facilities</a:t>
            </a:r>
            <a:endParaRPr lang="en-US" dirty="0"/>
          </a:p>
          <a:p>
            <a:r>
              <a:rPr lang="en-US" dirty="0">
                <a:hlinkClick r:id="rId3"/>
              </a:rPr>
              <a:t>Alcohol Manufacturer/Sales - Outdoor Dining</a:t>
            </a:r>
            <a:br>
              <a:rPr lang="en-US" dirty="0"/>
            </a:br>
            <a:endParaRPr lang="en-US" dirty="0"/>
          </a:p>
          <a:p>
            <a:r>
              <a:rPr lang="en-US" dirty="0">
                <a:hlinkClick r:id="rId4"/>
              </a:rPr>
              <a:t>Personal Services (Salons, Tanning, Tattoos, Massage Parlors)</a:t>
            </a:r>
            <a:endParaRPr lang="en-US" dirty="0"/>
          </a:p>
          <a:p>
            <a:r>
              <a:rPr lang="en-US" dirty="0">
                <a:hlinkClick r:id="rId5"/>
              </a:rPr>
              <a:t>Indoor &amp; Outdoor Sport Activities (when feasible)</a:t>
            </a:r>
            <a:endParaRPr lang="en-US" dirty="0"/>
          </a:p>
          <a:p>
            <a:r>
              <a:rPr lang="en-US" dirty="0">
                <a:hlinkClick r:id="rId6"/>
              </a:rPr>
              <a:t>Youth Camps (when feasible)</a:t>
            </a:r>
            <a:endParaRPr lang="en-US" dirty="0"/>
          </a:p>
          <a:p>
            <a:r>
              <a:rPr lang="en-US" dirty="0">
                <a:hlinkClick r:id="rId7"/>
              </a:rPr>
              <a:t>Swimming Pools (when possible)</a:t>
            </a:r>
            <a:endParaRPr lang="en-US" dirty="0"/>
          </a:p>
          <a:p>
            <a:r>
              <a:rPr lang="en-US" dirty="0"/>
              <a:t>New updates from CDC- on Face Shields</a:t>
            </a:r>
          </a:p>
          <a:p>
            <a:pPr marL="0" indent="0">
              <a:buNone/>
            </a:pPr>
            <a:r>
              <a:rPr lang="en-US" dirty="0">
                <a:hlinkClick r:id="rId8"/>
              </a:rPr>
              <a:t>https://www.cdc.gov/coronavirus/2019-ncov/prevent-getting-sick/cloth-face-cover-guidance.html</a:t>
            </a:r>
            <a:endParaRPr lang="en-US" dirty="0"/>
          </a:p>
          <a:p>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28</a:t>
            </a:fld>
            <a:endParaRPr lang="en-US" dirty="0"/>
          </a:p>
        </p:txBody>
      </p:sp>
      <p:pic>
        <p:nvPicPr>
          <p:cNvPr id="5" name="Picture 4"/>
          <p:cNvPicPr>
            <a:picLocks noChangeAspect="1"/>
          </p:cNvPicPr>
          <p:nvPr/>
        </p:nvPicPr>
        <p:blipFill>
          <a:blip r:embed="rId9"/>
          <a:stretch>
            <a:fillRect/>
          </a:stretch>
        </p:blipFill>
        <p:spPr>
          <a:xfrm>
            <a:off x="5317435" y="746256"/>
            <a:ext cx="3248853" cy="2158737"/>
          </a:xfrm>
          <a:prstGeom prst="rect">
            <a:avLst/>
          </a:prstGeom>
        </p:spPr>
      </p:pic>
    </p:spTree>
    <p:extLst>
      <p:ext uri="{BB962C8B-B14F-4D97-AF65-F5344CB8AC3E}">
        <p14:creationId xmlns:p14="http://schemas.microsoft.com/office/powerpoint/2010/main" val="1942456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577712" y="394033"/>
            <a:ext cx="7692167" cy="6006767"/>
          </a:xfrm>
          <a:prstGeom prst="rect">
            <a:avLst/>
          </a:prstGeom>
        </p:spPr>
      </p:pic>
      <p:sp>
        <p:nvSpPr>
          <p:cNvPr id="4" name="Slide Number Placeholder 3"/>
          <p:cNvSpPr>
            <a:spLocks noGrp="1"/>
          </p:cNvSpPr>
          <p:nvPr>
            <p:ph type="sldNum" sz="quarter" idx="12"/>
          </p:nvPr>
        </p:nvSpPr>
        <p:spPr/>
        <p:txBody>
          <a:bodyPr/>
          <a:lstStyle/>
          <a:p>
            <a:fld id="{EB4BE1A8-99A0-BE4B-B404-CE990ED5FA0C}" type="slidenum">
              <a:rPr lang="en-US" smtClean="0"/>
              <a:pPr/>
              <a:t>29</a:t>
            </a:fld>
            <a:endParaRPr lang="en-US" dirty="0"/>
          </a:p>
        </p:txBody>
      </p:sp>
      <p:sp>
        <p:nvSpPr>
          <p:cNvPr id="5" name="Text Placeholder 4"/>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403316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Housekeeping</a:t>
            </a:r>
          </a:p>
        </p:txBody>
      </p:sp>
      <p:sp>
        <p:nvSpPr>
          <p:cNvPr id="5" name="Content Placeholder 4"/>
          <p:cNvSpPr>
            <a:spLocks noGrp="1"/>
          </p:cNvSpPr>
          <p:nvPr>
            <p:ph idx="1"/>
          </p:nvPr>
        </p:nvSpPr>
        <p:spPr/>
        <p:txBody>
          <a:bodyPr/>
          <a:lstStyle/>
          <a:p>
            <a:r>
              <a:rPr lang="en-US" dirty="0"/>
              <a:t>Questions in chat box- answered at the end, please be succinct</a:t>
            </a:r>
          </a:p>
          <a:p>
            <a:r>
              <a:rPr lang="en-US" dirty="0"/>
              <a:t>Resources links in the appendix</a:t>
            </a:r>
          </a:p>
          <a:p>
            <a:r>
              <a:rPr lang="en-US" dirty="0"/>
              <a:t>Presentation will be emailed to all registered participants, recording will be posted</a:t>
            </a:r>
          </a:p>
          <a:p>
            <a:r>
              <a:rPr lang="en-US" dirty="0"/>
              <a:t>Moving to new day and time next week-</a:t>
            </a:r>
          </a:p>
          <a:p>
            <a:r>
              <a:rPr lang="en-US" dirty="0"/>
              <a:t>Mondays at 5:30 PM</a:t>
            </a:r>
          </a:p>
          <a:p>
            <a:pPr marL="0" indent="0">
              <a:buNone/>
            </a:pPr>
            <a:endParaRPr lang="en-US" dirty="0"/>
          </a:p>
        </p:txBody>
      </p:sp>
    </p:spTree>
    <p:extLst>
      <p:ext uri="{BB962C8B-B14F-4D97-AF65-F5344CB8AC3E}">
        <p14:creationId xmlns:p14="http://schemas.microsoft.com/office/powerpoint/2010/main" val="3788310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738505" y="1447520"/>
            <a:ext cx="8405495" cy="0"/>
          </a:xfrm>
          <a:custGeom>
            <a:avLst/>
            <a:gdLst/>
            <a:ahLst/>
            <a:cxnLst/>
            <a:rect l="l" t="t" r="r" b="b"/>
            <a:pathLst>
              <a:path w="8405495">
                <a:moveTo>
                  <a:pt x="0" y="0"/>
                </a:moveTo>
                <a:lnTo>
                  <a:pt x="8404987" y="0"/>
                </a:lnTo>
              </a:path>
            </a:pathLst>
          </a:custGeom>
          <a:ln w="28575">
            <a:solidFill>
              <a:srgbClr val="C40D3D"/>
            </a:solidFill>
          </a:ln>
        </p:spPr>
        <p:txBody>
          <a:bodyPr wrap="square" lIns="0" tIns="0" rIns="0" bIns="0" rtlCol="0"/>
          <a:lstStyle/>
          <a:p>
            <a:endParaRPr/>
          </a:p>
        </p:txBody>
      </p:sp>
      <p:sp>
        <p:nvSpPr>
          <p:cNvPr id="5" name="object 5"/>
          <p:cNvSpPr txBox="1">
            <a:spLocks noGrp="1"/>
          </p:cNvSpPr>
          <p:nvPr>
            <p:ph type="title"/>
          </p:nvPr>
        </p:nvSpPr>
        <p:spPr>
          <a:xfrm>
            <a:off x="947928" y="635258"/>
            <a:ext cx="7830312" cy="628377"/>
          </a:xfrm>
          <a:prstGeom prst="rect">
            <a:avLst/>
          </a:prstGeom>
        </p:spPr>
        <p:txBody>
          <a:bodyPr vert="horz" wrap="square" lIns="0" tIns="12700" rIns="0" bIns="0" rtlCol="0" anchor="ctr">
            <a:spAutoFit/>
          </a:bodyPr>
          <a:lstStyle/>
          <a:p>
            <a:pPr marL="12700" algn="ctr">
              <a:lnSpc>
                <a:spcPct val="100000"/>
              </a:lnSpc>
              <a:spcBef>
                <a:spcPts val="100"/>
              </a:spcBef>
            </a:pPr>
            <a:r>
              <a:rPr sz="4000" spc="-5" dirty="0"/>
              <a:t>Gating Benchmark</a:t>
            </a:r>
            <a:r>
              <a:rPr sz="4000" spc="-55" dirty="0"/>
              <a:t> </a:t>
            </a:r>
            <a:r>
              <a:rPr sz="4000" spc="-10" dirty="0"/>
              <a:t>Metrics</a:t>
            </a:r>
          </a:p>
        </p:txBody>
      </p:sp>
      <p:sp>
        <p:nvSpPr>
          <p:cNvPr id="7" name="object 7"/>
          <p:cNvSpPr txBox="1"/>
          <p:nvPr/>
        </p:nvSpPr>
        <p:spPr>
          <a:xfrm>
            <a:off x="-1936266" y="1635903"/>
            <a:ext cx="7979257" cy="4846198"/>
          </a:xfrm>
          <a:prstGeom prst="rect">
            <a:avLst/>
          </a:prstGeom>
        </p:spPr>
        <p:txBody>
          <a:bodyPr vert="horz" wrap="square" lIns="0" tIns="41910" rIns="0" bIns="0" rtlCol="0">
            <a:spAutoFit/>
          </a:bodyPr>
          <a:lstStyle/>
          <a:p>
            <a:pPr marL="4510405">
              <a:lnSpc>
                <a:spcPts val="1450"/>
              </a:lnSpc>
            </a:pPr>
            <a:r>
              <a:rPr sz="3200" b="1" spc="-5" dirty="0">
                <a:solidFill>
                  <a:srgbClr val="C00000"/>
                </a:solidFill>
                <a:latin typeface="Calibri"/>
                <a:cs typeface="Calibri"/>
              </a:rPr>
              <a:t>“</a:t>
            </a:r>
            <a:r>
              <a:rPr sz="2800" b="1" spc="-5" dirty="0">
                <a:solidFill>
                  <a:srgbClr val="C00000"/>
                </a:solidFill>
                <a:latin typeface="Calibri"/>
                <a:cs typeface="Calibri"/>
              </a:rPr>
              <a:t>Stop</a:t>
            </a:r>
            <a:r>
              <a:rPr sz="2800" b="1" spc="-10" dirty="0">
                <a:solidFill>
                  <a:srgbClr val="C00000"/>
                </a:solidFill>
                <a:latin typeface="Calibri"/>
                <a:cs typeface="Calibri"/>
              </a:rPr>
              <a:t> </a:t>
            </a:r>
            <a:r>
              <a:rPr sz="2800" b="1" dirty="0">
                <a:solidFill>
                  <a:srgbClr val="C00000"/>
                </a:solidFill>
                <a:latin typeface="Calibri"/>
                <a:cs typeface="Calibri"/>
              </a:rPr>
              <a:t>Signs”</a:t>
            </a:r>
            <a:endParaRPr sz="2800" dirty="0">
              <a:latin typeface="Calibri"/>
              <a:cs typeface="Calibri"/>
            </a:endParaRPr>
          </a:p>
          <a:p>
            <a:pPr marL="2784475" marR="382905" indent="-286385">
              <a:spcBef>
                <a:spcPts val="10"/>
              </a:spcBef>
              <a:buFont typeface="Arial"/>
              <a:buChar char="•"/>
              <a:tabLst>
                <a:tab pos="2784475" algn="l"/>
                <a:tab pos="2785110" algn="l"/>
              </a:tabLst>
            </a:pPr>
            <a:r>
              <a:rPr sz="2400" dirty="0">
                <a:solidFill>
                  <a:srgbClr val="252525"/>
                </a:solidFill>
                <a:latin typeface="Calibri"/>
                <a:cs typeface="Calibri"/>
              </a:rPr>
              <a:t>An </a:t>
            </a:r>
            <a:r>
              <a:rPr sz="2400" spc="-10" dirty="0">
                <a:solidFill>
                  <a:srgbClr val="252525"/>
                </a:solidFill>
                <a:latin typeface="Calibri"/>
                <a:cs typeface="Calibri"/>
              </a:rPr>
              <a:t>unexpected increase </a:t>
            </a:r>
            <a:r>
              <a:rPr sz="2400" spc="-5" dirty="0">
                <a:solidFill>
                  <a:srgbClr val="252525"/>
                </a:solidFill>
                <a:latin typeface="Calibri"/>
                <a:cs typeface="Calibri"/>
              </a:rPr>
              <a:t>in </a:t>
            </a:r>
            <a:r>
              <a:rPr sz="2400" spc="-15" dirty="0">
                <a:solidFill>
                  <a:srgbClr val="252525"/>
                </a:solidFill>
                <a:latin typeface="Calibri"/>
                <a:cs typeface="Calibri"/>
              </a:rPr>
              <a:t>hospitalizations </a:t>
            </a:r>
            <a:r>
              <a:rPr sz="2400" spc="-5" dirty="0">
                <a:solidFill>
                  <a:srgbClr val="252525"/>
                </a:solidFill>
                <a:latin typeface="Calibri"/>
                <a:cs typeface="Calibri"/>
              </a:rPr>
              <a:t>or </a:t>
            </a:r>
            <a:r>
              <a:rPr sz="2400" dirty="0">
                <a:solidFill>
                  <a:srgbClr val="252525"/>
                </a:solidFill>
                <a:latin typeface="Calibri"/>
                <a:cs typeface="Calibri"/>
              </a:rPr>
              <a:t>a </a:t>
            </a:r>
            <a:r>
              <a:rPr sz="2400" spc="-10" dirty="0">
                <a:solidFill>
                  <a:srgbClr val="252525"/>
                </a:solidFill>
                <a:latin typeface="Calibri"/>
                <a:cs typeface="Calibri"/>
              </a:rPr>
              <a:t>sustained  increase </a:t>
            </a:r>
            <a:r>
              <a:rPr sz="2400" spc="-5" dirty="0">
                <a:solidFill>
                  <a:srgbClr val="252525"/>
                </a:solidFill>
                <a:latin typeface="Calibri"/>
                <a:cs typeface="Calibri"/>
              </a:rPr>
              <a:t>in </a:t>
            </a:r>
            <a:r>
              <a:rPr sz="2400" spc="-10" dirty="0">
                <a:solidFill>
                  <a:srgbClr val="252525"/>
                </a:solidFill>
                <a:latin typeface="Calibri"/>
                <a:cs typeface="Calibri"/>
              </a:rPr>
              <a:t>cases requiring </a:t>
            </a:r>
            <a:r>
              <a:rPr sz="2400" spc="-15" dirty="0">
                <a:solidFill>
                  <a:srgbClr val="252525"/>
                </a:solidFill>
                <a:latin typeface="Calibri"/>
                <a:cs typeface="Calibri"/>
              </a:rPr>
              <a:t>intensive care; </a:t>
            </a:r>
            <a:r>
              <a:rPr sz="2400" dirty="0">
                <a:solidFill>
                  <a:srgbClr val="252525"/>
                </a:solidFill>
                <a:latin typeface="Calibri"/>
                <a:cs typeface="Calibri"/>
              </a:rPr>
              <a:t>and </a:t>
            </a:r>
            <a:r>
              <a:rPr sz="2400" spc="-10" dirty="0">
                <a:solidFill>
                  <a:srgbClr val="252525"/>
                </a:solidFill>
                <a:latin typeface="Calibri"/>
                <a:cs typeface="Calibri"/>
              </a:rPr>
              <a:t>sustained  increase </a:t>
            </a:r>
            <a:r>
              <a:rPr sz="2400" spc="-5" dirty="0">
                <a:solidFill>
                  <a:srgbClr val="252525"/>
                </a:solidFill>
                <a:latin typeface="Calibri"/>
                <a:cs typeface="Calibri"/>
              </a:rPr>
              <a:t>in </a:t>
            </a:r>
            <a:r>
              <a:rPr sz="2400" spc="-10" dirty="0">
                <a:solidFill>
                  <a:srgbClr val="252525"/>
                </a:solidFill>
                <a:latin typeface="Calibri"/>
                <a:cs typeface="Calibri"/>
              </a:rPr>
              <a:t>cases over </a:t>
            </a:r>
            <a:r>
              <a:rPr sz="2400" dirty="0">
                <a:solidFill>
                  <a:srgbClr val="252525"/>
                </a:solidFill>
                <a:latin typeface="Calibri"/>
                <a:cs typeface="Calibri"/>
              </a:rPr>
              <a:t>a </a:t>
            </a:r>
            <a:r>
              <a:rPr sz="2400" spc="-5" dirty="0">
                <a:solidFill>
                  <a:srgbClr val="252525"/>
                </a:solidFill>
                <a:latin typeface="Calibri"/>
                <a:cs typeface="Calibri"/>
              </a:rPr>
              <a:t>period of </a:t>
            </a:r>
            <a:r>
              <a:rPr sz="2400" spc="-10" dirty="0">
                <a:solidFill>
                  <a:srgbClr val="252525"/>
                </a:solidFill>
                <a:latin typeface="Calibri"/>
                <a:cs typeface="Calibri"/>
              </a:rPr>
              <a:t>five </a:t>
            </a:r>
            <a:r>
              <a:rPr sz="2400" spc="-5" dirty="0">
                <a:solidFill>
                  <a:srgbClr val="252525"/>
                </a:solidFill>
                <a:latin typeface="Calibri"/>
                <a:cs typeface="Calibri"/>
              </a:rPr>
              <a:t>or </a:t>
            </a:r>
            <a:r>
              <a:rPr sz="2400" spc="-10" dirty="0">
                <a:solidFill>
                  <a:srgbClr val="252525"/>
                </a:solidFill>
                <a:latin typeface="Calibri"/>
                <a:cs typeface="Calibri"/>
              </a:rPr>
              <a:t>more</a:t>
            </a:r>
            <a:r>
              <a:rPr sz="2400" spc="155" dirty="0">
                <a:solidFill>
                  <a:srgbClr val="252525"/>
                </a:solidFill>
                <a:latin typeface="Calibri"/>
                <a:cs typeface="Calibri"/>
              </a:rPr>
              <a:t> </a:t>
            </a:r>
            <a:r>
              <a:rPr sz="2400" spc="-20" dirty="0">
                <a:solidFill>
                  <a:srgbClr val="252525"/>
                </a:solidFill>
                <a:latin typeface="Calibri"/>
                <a:cs typeface="Calibri"/>
              </a:rPr>
              <a:t>days</a:t>
            </a:r>
            <a:endParaRPr sz="2400" dirty="0">
              <a:latin typeface="Calibri"/>
              <a:cs typeface="Calibri"/>
            </a:endParaRPr>
          </a:p>
          <a:p>
            <a:pPr marL="2784475" indent="-286385">
              <a:spcBef>
                <a:spcPts val="5"/>
              </a:spcBef>
              <a:buFont typeface="Arial"/>
              <a:buChar char="•"/>
              <a:tabLst>
                <a:tab pos="2784475" algn="l"/>
                <a:tab pos="2785110" algn="l"/>
              </a:tabLst>
            </a:pPr>
            <a:r>
              <a:rPr sz="2400" spc="-5" dirty="0">
                <a:solidFill>
                  <a:srgbClr val="252525"/>
                </a:solidFill>
                <a:latin typeface="Calibri"/>
                <a:cs typeface="Calibri"/>
              </a:rPr>
              <a:t>Increase in number of daily </a:t>
            </a:r>
            <a:r>
              <a:rPr sz="2400" spc="-10" dirty="0">
                <a:solidFill>
                  <a:srgbClr val="252525"/>
                </a:solidFill>
                <a:latin typeface="Calibri"/>
                <a:cs typeface="Calibri"/>
              </a:rPr>
              <a:t>COVID</a:t>
            </a:r>
            <a:r>
              <a:rPr sz="2400" spc="10" dirty="0">
                <a:solidFill>
                  <a:srgbClr val="252525"/>
                </a:solidFill>
                <a:latin typeface="Calibri"/>
                <a:cs typeface="Calibri"/>
              </a:rPr>
              <a:t> </a:t>
            </a:r>
            <a:r>
              <a:rPr sz="2400" spc="-10" dirty="0">
                <a:solidFill>
                  <a:srgbClr val="252525"/>
                </a:solidFill>
                <a:latin typeface="Calibri"/>
                <a:cs typeface="Calibri"/>
              </a:rPr>
              <a:t>deaths</a:t>
            </a:r>
            <a:endParaRPr sz="2400" dirty="0">
              <a:latin typeface="Calibri"/>
              <a:cs typeface="Calibri"/>
            </a:endParaRPr>
          </a:p>
          <a:p>
            <a:pPr marL="2784475" indent="-286385">
              <a:buFont typeface="Arial"/>
              <a:buChar char="•"/>
              <a:tabLst>
                <a:tab pos="2784475" algn="l"/>
                <a:tab pos="2785110" algn="l"/>
              </a:tabLst>
            </a:pPr>
            <a:r>
              <a:rPr sz="2400" spc="-10" dirty="0">
                <a:solidFill>
                  <a:srgbClr val="252525"/>
                </a:solidFill>
                <a:latin typeface="Calibri"/>
                <a:cs typeface="Calibri"/>
              </a:rPr>
              <a:t>Indications </a:t>
            </a:r>
            <a:r>
              <a:rPr sz="2400" spc="-15" dirty="0">
                <a:solidFill>
                  <a:srgbClr val="252525"/>
                </a:solidFill>
                <a:latin typeface="Calibri"/>
                <a:cs typeface="Calibri"/>
              </a:rPr>
              <a:t>that </a:t>
            </a:r>
            <a:r>
              <a:rPr sz="2400" spc="-10" dirty="0">
                <a:solidFill>
                  <a:srgbClr val="252525"/>
                </a:solidFill>
                <a:latin typeface="Calibri"/>
                <a:cs typeface="Calibri"/>
              </a:rPr>
              <a:t>Marylanders are </a:t>
            </a:r>
            <a:r>
              <a:rPr sz="2400" spc="-15" dirty="0">
                <a:solidFill>
                  <a:srgbClr val="252525"/>
                </a:solidFill>
                <a:latin typeface="Calibri"/>
                <a:cs typeface="Calibri"/>
              </a:rPr>
              <a:t>disregarding</a:t>
            </a:r>
            <a:r>
              <a:rPr sz="2400" spc="70" dirty="0">
                <a:solidFill>
                  <a:srgbClr val="252525"/>
                </a:solidFill>
                <a:latin typeface="Calibri"/>
                <a:cs typeface="Calibri"/>
              </a:rPr>
              <a:t> </a:t>
            </a:r>
            <a:r>
              <a:rPr sz="2400" spc="-15" dirty="0">
                <a:solidFill>
                  <a:srgbClr val="252525"/>
                </a:solidFill>
                <a:latin typeface="Calibri"/>
                <a:cs typeface="Calibri"/>
              </a:rPr>
              <a:t>physical</a:t>
            </a:r>
            <a:endParaRPr sz="2400" dirty="0">
              <a:latin typeface="Calibri"/>
              <a:cs typeface="Calibri"/>
            </a:endParaRPr>
          </a:p>
          <a:p>
            <a:pPr marL="2784475"/>
            <a:r>
              <a:rPr sz="2400" spc="-10" dirty="0">
                <a:solidFill>
                  <a:srgbClr val="252525"/>
                </a:solidFill>
                <a:latin typeface="Calibri"/>
                <a:cs typeface="Calibri"/>
              </a:rPr>
              <a:t>distancing</a:t>
            </a:r>
            <a:r>
              <a:rPr sz="2400" spc="5" dirty="0">
                <a:solidFill>
                  <a:srgbClr val="252525"/>
                </a:solidFill>
                <a:latin typeface="Calibri"/>
                <a:cs typeface="Calibri"/>
              </a:rPr>
              <a:t> </a:t>
            </a:r>
            <a:r>
              <a:rPr sz="2400" spc="-5" dirty="0">
                <a:solidFill>
                  <a:srgbClr val="252525"/>
                </a:solidFill>
                <a:latin typeface="Calibri"/>
                <a:cs typeface="Calibri"/>
              </a:rPr>
              <a:t>guidelines</a:t>
            </a:r>
            <a:endParaRPr sz="2400" dirty="0">
              <a:latin typeface="Calibri"/>
              <a:cs typeface="Calibri"/>
            </a:endParaRPr>
          </a:p>
          <a:p>
            <a:pPr marL="2784475" marR="5080" indent="-286385">
              <a:spcBef>
                <a:spcPts val="5"/>
              </a:spcBef>
              <a:buFont typeface="Arial"/>
              <a:buChar char="•"/>
              <a:tabLst>
                <a:tab pos="2784475" algn="l"/>
                <a:tab pos="2785110" algn="l"/>
              </a:tabLst>
            </a:pPr>
            <a:r>
              <a:rPr sz="2400" spc="-10" dirty="0">
                <a:solidFill>
                  <a:srgbClr val="252525"/>
                </a:solidFill>
                <a:latin typeface="Calibri"/>
                <a:cs typeface="Calibri"/>
              </a:rPr>
              <a:t>Significant </a:t>
            </a:r>
            <a:r>
              <a:rPr sz="2400" spc="-15" dirty="0">
                <a:solidFill>
                  <a:srgbClr val="252525"/>
                </a:solidFill>
                <a:latin typeface="Calibri"/>
                <a:cs typeface="Calibri"/>
              </a:rPr>
              <a:t>outbreaks </a:t>
            </a:r>
            <a:r>
              <a:rPr sz="2400" spc="-5" dirty="0">
                <a:solidFill>
                  <a:srgbClr val="252525"/>
                </a:solidFill>
                <a:latin typeface="Calibri"/>
                <a:cs typeface="Calibri"/>
              </a:rPr>
              <a:t>of community </a:t>
            </a:r>
            <a:r>
              <a:rPr sz="2400" spc="-10" dirty="0">
                <a:solidFill>
                  <a:srgbClr val="252525"/>
                </a:solidFill>
                <a:latin typeface="Calibri"/>
                <a:cs typeface="Calibri"/>
              </a:rPr>
              <a:t>transmission where </a:t>
            </a:r>
            <a:r>
              <a:rPr sz="2400" spc="-15" dirty="0">
                <a:solidFill>
                  <a:srgbClr val="252525"/>
                </a:solidFill>
                <a:latin typeface="Calibri"/>
                <a:cs typeface="Calibri"/>
              </a:rPr>
              <a:t>contact </a:t>
            </a:r>
            <a:r>
              <a:rPr sz="2400" spc="-10" dirty="0">
                <a:solidFill>
                  <a:srgbClr val="252525"/>
                </a:solidFill>
                <a:latin typeface="Calibri"/>
                <a:cs typeface="Calibri"/>
              </a:rPr>
              <a:t>tracing cannot establish </a:t>
            </a:r>
            <a:r>
              <a:rPr sz="2400" spc="-5" dirty="0">
                <a:solidFill>
                  <a:srgbClr val="252525"/>
                </a:solidFill>
                <a:latin typeface="Calibri"/>
                <a:cs typeface="Calibri"/>
              </a:rPr>
              <a:t>the  </a:t>
            </a:r>
            <a:r>
              <a:rPr sz="2400" spc="-15" dirty="0">
                <a:solidFill>
                  <a:srgbClr val="252525"/>
                </a:solidFill>
                <a:latin typeface="Calibri"/>
                <a:cs typeface="Calibri"/>
              </a:rPr>
              <a:t>route </a:t>
            </a:r>
            <a:r>
              <a:rPr sz="2400" spc="-5" dirty="0">
                <a:solidFill>
                  <a:srgbClr val="252525"/>
                </a:solidFill>
                <a:latin typeface="Calibri"/>
                <a:cs typeface="Calibri"/>
              </a:rPr>
              <a:t>of the</a:t>
            </a:r>
            <a:r>
              <a:rPr sz="2400" spc="50" dirty="0">
                <a:solidFill>
                  <a:srgbClr val="252525"/>
                </a:solidFill>
                <a:latin typeface="Calibri"/>
                <a:cs typeface="Calibri"/>
              </a:rPr>
              <a:t> </a:t>
            </a:r>
            <a:r>
              <a:rPr sz="2400" spc="-10" dirty="0">
                <a:solidFill>
                  <a:srgbClr val="252525"/>
                </a:solidFill>
                <a:latin typeface="Calibri"/>
                <a:cs typeface="Calibri"/>
              </a:rPr>
              <a:t>spread</a:t>
            </a:r>
            <a:endParaRPr sz="2400" dirty="0">
              <a:latin typeface="Calibri"/>
              <a:cs typeface="Calibri"/>
            </a:endParaRPr>
          </a:p>
          <a:p>
            <a:pPr marR="288925" algn="ctr">
              <a:lnSpc>
                <a:spcPts val="1365"/>
              </a:lnSpc>
            </a:pPr>
            <a:r>
              <a:rPr sz="1600" spc="-10" dirty="0">
                <a:solidFill>
                  <a:srgbClr val="888888"/>
                </a:solidFill>
                <a:latin typeface="Calibri"/>
                <a:cs typeface="Calibri"/>
              </a:rPr>
              <a:t>13</a:t>
            </a:r>
            <a:endParaRPr sz="1600" dirty="0">
              <a:latin typeface="Calibri"/>
              <a:cs typeface="Calibri"/>
            </a:endParaRPr>
          </a:p>
        </p:txBody>
      </p:sp>
      <p:sp>
        <p:nvSpPr>
          <p:cNvPr id="8" name="object 8"/>
          <p:cNvSpPr/>
          <p:nvPr/>
        </p:nvSpPr>
        <p:spPr>
          <a:xfrm>
            <a:off x="6530009" y="2545783"/>
            <a:ext cx="1939015" cy="1855134"/>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725416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0320"/>
            <a:ext cx="7886700" cy="1325563"/>
          </a:xfrm>
        </p:spPr>
        <p:txBody>
          <a:bodyPr/>
          <a:lstStyle/>
          <a:p>
            <a:pPr algn="ctr"/>
            <a:r>
              <a:rPr lang="en-US" dirty="0"/>
              <a:t>Compliance is a Complaint Driven Process</a:t>
            </a:r>
          </a:p>
        </p:txBody>
      </p:sp>
      <p:sp>
        <p:nvSpPr>
          <p:cNvPr id="3" name="Content Placeholder 2"/>
          <p:cNvSpPr>
            <a:spLocks noGrp="1"/>
          </p:cNvSpPr>
          <p:nvPr>
            <p:ph idx="1"/>
          </p:nvPr>
        </p:nvSpPr>
        <p:spPr>
          <a:xfrm>
            <a:off x="577712" y="1505883"/>
            <a:ext cx="7937638" cy="4795526"/>
          </a:xfrm>
        </p:spPr>
        <p:txBody>
          <a:bodyPr>
            <a:normAutofit fontScale="92500" lnSpcReduction="10000"/>
          </a:bodyPr>
          <a:lstStyle/>
          <a:p>
            <a:r>
              <a:rPr lang="en-US" dirty="0"/>
              <a:t>Complaints from customers</a:t>
            </a:r>
          </a:p>
          <a:p>
            <a:r>
              <a:rPr lang="en-US" dirty="0"/>
              <a:t>Complaints from employees</a:t>
            </a:r>
          </a:p>
          <a:p>
            <a:r>
              <a:rPr lang="en-US" dirty="0"/>
              <a:t>Complaints from other sources</a:t>
            </a:r>
          </a:p>
          <a:p>
            <a:r>
              <a:rPr lang="en-US" dirty="0"/>
              <a:t>Leads to Health Department on site education</a:t>
            </a:r>
          </a:p>
          <a:p>
            <a:r>
              <a:rPr lang="en-US" dirty="0"/>
              <a:t>Health department order of immediate compliance</a:t>
            </a:r>
          </a:p>
          <a:p>
            <a:r>
              <a:rPr lang="en-US" dirty="0"/>
              <a:t>Health department order for closure</a:t>
            </a:r>
          </a:p>
          <a:p>
            <a:r>
              <a:rPr lang="en-US" dirty="0"/>
              <a:t>Enforcement by local and state police</a:t>
            </a:r>
          </a:p>
          <a:p>
            <a:r>
              <a:rPr lang="en-US" dirty="0"/>
              <a:t>Contact 301-609-6733 or 301-609-6751 for complaints</a:t>
            </a:r>
          </a:p>
          <a:p>
            <a:pPr marL="0" indent="0">
              <a:buNone/>
            </a:pPr>
            <a:r>
              <a:rPr lang="en-US" dirty="0" err="1"/>
              <a:t>Covid</a:t>
            </a:r>
            <a:r>
              <a:rPr lang="en-US" dirty="0"/>
              <a:t> Tip Line-</a:t>
            </a:r>
            <a:r>
              <a:rPr lang="en-US" b="1" dirty="0"/>
              <a:t> 1-833-979-2266 </a:t>
            </a:r>
            <a:endParaRPr lang="en-US" dirty="0"/>
          </a:p>
          <a:p>
            <a:pPr marL="0" indent="0">
              <a:buNone/>
            </a:pPr>
            <a:r>
              <a:rPr lang="en-US" b="1" dirty="0"/>
              <a:t>                     prevent.covid@maryland.gov </a:t>
            </a: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31</a:t>
            </a:fld>
            <a:endParaRPr lang="en-US" dirty="0"/>
          </a:p>
        </p:txBody>
      </p:sp>
    </p:spTree>
    <p:extLst>
      <p:ext uri="{BB962C8B-B14F-4D97-AF65-F5344CB8AC3E}">
        <p14:creationId xmlns:p14="http://schemas.microsoft.com/office/powerpoint/2010/main" val="4175730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5856"/>
            <a:ext cx="9074426" cy="1325563"/>
          </a:xfrm>
        </p:spPr>
        <p:txBody>
          <a:bodyPr/>
          <a:lstStyle/>
          <a:p>
            <a:pPr algn="ctr"/>
            <a:r>
              <a:rPr lang="en-US" dirty="0"/>
              <a:t>         What’s Important Now</a:t>
            </a:r>
            <a:br>
              <a:rPr lang="en-US" dirty="0"/>
            </a:br>
            <a:r>
              <a:rPr lang="en-US" dirty="0"/>
              <a:t>(WIN)</a:t>
            </a:r>
          </a:p>
        </p:txBody>
      </p:sp>
      <p:sp>
        <p:nvSpPr>
          <p:cNvPr id="3" name="Content Placeholder 2"/>
          <p:cNvSpPr>
            <a:spLocks noGrp="1"/>
          </p:cNvSpPr>
          <p:nvPr>
            <p:ph idx="1"/>
          </p:nvPr>
        </p:nvSpPr>
        <p:spPr/>
        <p:txBody>
          <a:bodyPr/>
          <a:lstStyle/>
          <a:p>
            <a:r>
              <a:rPr lang="en-US" dirty="0"/>
              <a:t>Best Practices for businesses</a:t>
            </a:r>
          </a:p>
          <a:p>
            <a:r>
              <a:rPr lang="en-US" dirty="0"/>
              <a:t>Best Practices for employees</a:t>
            </a:r>
          </a:p>
          <a:p>
            <a:r>
              <a:rPr lang="en-US" dirty="0"/>
              <a:t> Testing for Covid-19</a:t>
            </a:r>
          </a:p>
          <a:p>
            <a:r>
              <a:rPr lang="en-US" dirty="0"/>
              <a:t>Social Distancing</a:t>
            </a:r>
          </a:p>
          <a:p>
            <a:r>
              <a:rPr lang="en-US" dirty="0"/>
              <a:t>Facial Covering</a:t>
            </a:r>
          </a:p>
          <a:p>
            <a:r>
              <a:rPr lang="en-US" dirty="0"/>
              <a:t>Hand hygiene and surface cleaning</a:t>
            </a:r>
          </a:p>
          <a:p>
            <a:r>
              <a:rPr lang="en-US" dirty="0"/>
              <a:t>Patience</a:t>
            </a:r>
          </a:p>
          <a:p>
            <a:r>
              <a:rPr lang="en-US"/>
              <a:t>We </a:t>
            </a:r>
            <a:r>
              <a:rPr lang="en-US" dirty="0"/>
              <a:t>can get through by supporting one another</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6187808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Helpful Links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33</a:t>
            </a:fld>
            <a:endParaRPr lang="en-US" dirty="0"/>
          </a:p>
        </p:txBody>
      </p:sp>
      <p:sp>
        <p:nvSpPr>
          <p:cNvPr id="6" name="Rectangle 5"/>
          <p:cNvSpPr/>
          <p:nvPr/>
        </p:nvSpPr>
        <p:spPr>
          <a:xfrm>
            <a:off x="904461" y="1948069"/>
            <a:ext cx="7732643" cy="3046988"/>
          </a:xfrm>
          <a:prstGeom prst="rect">
            <a:avLst/>
          </a:prstGeom>
        </p:spPr>
        <p:txBody>
          <a:bodyPr wrap="square">
            <a:spAutoFit/>
          </a:bodyPr>
          <a:lstStyle/>
          <a:p>
            <a:pPr>
              <a:buFont typeface="Arial" panose="020B0604020202020204" pitchFamily="34" charset="0"/>
              <a:buChar char="•"/>
            </a:pPr>
            <a:r>
              <a:rPr lang="en-US" sz="3200" dirty="0">
                <a:solidFill>
                  <a:srgbClr val="1155CC"/>
                </a:solidFill>
                <a:latin typeface="Arial" panose="020B0604020202020204" pitchFamily="34" charset="0"/>
                <a:hlinkClick r:id="rId2"/>
              </a:rPr>
              <a:t>Social Gathering FAQs</a:t>
            </a:r>
            <a:endParaRPr lang="en-US" sz="3200" dirty="0">
              <a:solidFill>
                <a:srgbClr val="222222"/>
              </a:solidFill>
              <a:latin typeface="Arial" panose="020B0604020202020204" pitchFamily="34" charset="0"/>
            </a:endParaRPr>
          </a:p>
          <a:p>
            <a:pPr>
              <a:buFont typeface="Arial" panose="020B0604020202020204" pitchFamily="34" charset="0"/>
              <a:buChar char="•"/>
            </a:pPr>
            <a:r>
              <a:rPr lang="en-US" sz="3200" dirty="0">
                <a:solidFill>
                  <a:srgbClr val="1155CC"/>
                </a:solidFill>
                <a:latin typeface="Arial" panose="020B0604020202020204" pitchFamily="34" charset="0"/>
                <a:hlinkClick r:id="rId3"/>
              </a:rPr>
              <a:t>Face Covering Exemptions &amp; FAQs</a:t>
            </a:r>
            <a:endParaRPr lang="en-US" sz="3200" dirty="0">
              <a:solidFill>
                <a:srgbClr val="222222"/>
              </a:solidFill>
              <a:latin typeface="Arial" panose="020B0604020202020204" pitchFamily="34" charset="0"/>
            </a:endParaRPr>
          </a:p>
          <a:p>
            <a:pPr>
              <a:buFont typeface="Arial" panose="020B0604020202020204" pitchFamily="34" charset="0"/>
              <a:buChar char="•"/>
            </a:pPr>
            <a:r>
              <a:rPr lang="en-US" sz="3200" dirty="0">
                <a:solidFill>
                  <a:srgbClr val="1155CC"/>
                </a:solidFill>
                <a:latin typeface="Arial" panose="020B0604020202020204" pitchFamily="34" charset="0"/>
                <a:hlinkClick r:id="rId4"/>
              </a:rPr>
              <a:t>Best Practice Documents for Several Businesses</a:t>
            </a:r>
            <a:endParaRPr lang="en-US" sz="3200" dirty="0">
              <a:solidFill>
                <a:srgbClr val="222222"/>
              </a:solidFill>
              <a:latin typeface="Arial" panose="020B0604020202020204" pitchFamily="34" charset="0"/>
            </a:endParaRPr>
          </a:p>
          <a:p>
            <a:pPr>
              <a:buFont typeface="Arial" panose="020B0604020202020204" pitchFamily="34" charset="0"/>
              <a:buChar char="•"/>
            </a:pPr>
            <a:r>
              <a:rPr lang="en-US" sz="3200" dirty="0">
                <a:solidFill>
                  <a:srgbClr val="1155CC"/>
                </a:solidFill>
                <a:latin typeface="Arial" panose="020B0604020202020204" pitchFamily="34" charset="0"/>
                <a:hlinkClick r:id="rId5"/>
              </a:rPr>
              <a:t>MDH Secretary Orders</a:t>
            </a:r>
            <a:endParaRPr lang="en-US" sz="3200" dirty="0">
              <a:solidFill>
                <a:srgbClr val="222222"/>
              </a:solidFill>
              <a:latin typeface="Arial" panose="020B0604020202020204" pitchFamily="34" charset="0"/>
            </a:endParaRPr>
          </a:p>
          <a:p>
            <a:pPr>
              <a:buFont typeface="Arial" panose="020B0604020202020204" pitchFamily="34" charset="0"/>
              <a:buChar char="•"/>
            </a:pPr>
            <a:r>
              <a:rPr lang="en-US" sz="3200" dirty="0">
                <a:solidFill>
                  <a:srgbClr val="1155CC"/>
                </a:solidFill>
                <a:latin typeface="Arial" panose="020B0604020202020204" pitchFamily="34" charset="0"/>
                <a:hlinkClick r:id="rId6"/>
              </a:rPr>
              <a:t>Governor's Executive Orders</a:t>
            </a:r>
            <a:endParaRPr lang="en-US" sz="3200"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3812638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and Resources</a:t>
            </a:r>
          </a:p>
        </p:txBody>
      </p:sp>
      <p:sp>
        <p:nvSpPr>
          <p:cNvPr id="3" name="Content Placeholder 2"/>
          <p:cNvSpPr>
            <a:spLocks noGrp="1"/>
          </p:cNvSpPr>
          <p:nvPr>
            <p:ph idx="1"/>
          </p:nvPr>
        </p:nvSpPr>
        <p:spPr>
          <a:xfrm>
            <a:off x="459685" y="1577147"/>
            <a:ext cx="7886700" cy="4223807"/>
          </a:xfrm>
        </p:spPr>
        <p:txBody>
          <a:bodyPr>
            <a:normAutofit fontScale="92500" lnSpcReduction="10000"/>
          </a:bodyPr>
          <a:lstStyle/>
          <a:p>
            <a:r>
              <a:rPr lang="en-US" dirty="0"/>
              <a:t>Resources in following slides</a:t>
            </a:r>
          </a:p>
          <a:p>
            <a:pPr lvl="1"/>
            <a:r>
              <a:rPr lang="en-US" dirty="0"/>
              <a:t>PPE sources</a:t>
            </a:r>
          </a:p>
          <a:p>
            <a:pPr lvl="1"/>
            <a:r>
              <a:rPr lang="en-US" dirty="0"/>
              <a:t>Religious organization guidance</a:t>
            </a:r>
          </a:p>
          <a:p>
            <a:pPr lvl="1"/>
            <a:r>
              <a:rPr lang="en-US" dirty="0"/>
              <a:t>Return to work guidance</a:t>
            </a:r>
          </a:p>
          <a:p>
            <a:pPr lvl="1"/>
            <a:r>
              <a:rPr lang="en-US" dirty="0"/>
              <a:t>Links to CDC and Maryland business specific guidance</a:t>
            </a:r>
          </a:p>
          <a:p>
            <a:pPr lvl="1"/>
            <a:r>
              <a:rPr lang="en-US" dirty="0"/>
              <a:t>Environmental cleaning</a:t>
            </a:r>
          </a:p>
          <a:p>
            <a:r>
              <a:rPr lang="en-US" dirty="0"/>
              <a:t>Write questions in chat box</a:t>
            </a:r>
          </a:p>
          <a:p>
            <a:pPr marL="0" indent="0">
              <a:buNone/>
            </a:pPr>
            <a:r>
              <a:rPr lang="en-US" dirty="0"/>
              <a:t> </a:t>
            </a:r>
            <a:r>
              <a:rPr lang="en-US" sz="2000" dirty="0">
                <a:solidFill>
                  <a:schemeClr val="accent1"/>
                </a:solidFill>
                <a:hlinkClick r:id="rId2"/>
              </a:rPr>
              <a:t>https://www.charlescountymd.gov/government/other-agencies/charles-county-department-of-health-covid-19-updates</a:t>
            </a:r>
            <a:endParaRPr lang="en-US" sz="2000" dirty="0">
              <a:solidFill>
                <a:schemeClr val="accent1"/>
              </a:solidFill>
            </a:endParaRPr>
          </a:p>
          <a:p>
            <a:pPr marL="0" indent="0" algn="ctr">
              <a:buNone/>
            </a:pPr>
            <a:r>
              <a:rPr lang="en-US" sz="3200" b="1" dirty="0">
                <a:solidFill>
                  <a:schemeClr val="tx1"/>
                </a:solidFill>
              </a:rPr>
              <a:t>**The next webinar will be held on  Monday, September 14 , 2020</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EB4BE1A8-99A0-BE4B-B404-CE990ED5FA0C}" type="slidenum">
              <a:rPr lang="en-US" smtClean="0"/>
              <a:pPr/>
              <a:t>34</a:t>
            </a:fld>
            <a:endParaRPr lang="en-US" dirty="0"/>
          </a:p>
        </p:txBody>
      </p:sp>
    </p:spTree>
    <p:extLst>
      <p:ext uri="{BB962C8B-B14F-4D97-AF65-F5344CB8AC3E}">
        <p14:creationId xmlns:p14="http://schemas.microsoft.com/office/powerpoint/2010/main" val="355550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9AA2-B6F0-475A-99F5-1F7E8E56415E}"/>
              </a:ext>
            </a:extLst>
          </p:cNvPr>
          <p:cNvSpPr>
            <a:spLocks noGrp="1"/>
          </p:cNvSpPr>
          <p:nvPr>
            <p:ph type="title"/>
          </p:nvPr>
        </p:nvSpPr>
        <p:spPr/>
        <p:txBody>
          <a:bodyPr/>
          <a:lstStyle/>
          <a:p>
            <a:pPr algn="ctr"/>
            <a:r>
              <a:rPr lang="en-US" dirty="0"/>
              <a:t>Resources and References</a:t>
            </a:r>
          </a:p>
        </p:txBody>
      </p:sp>
      <p:sp>
        <p:nvSpPr>
          <p:cNvPr id="3" name="Content Placeholder 2">
            <a:extLst>
              <a:ext uri="{FF2B5EF4-FFF2-40B4-BE49-F238E27FC236}">
                <a16:creationId xmlns:a16="http://schemas.microsoft.com/office/drawing/2014/main" id="{2FDAC80B-D5CA-4429-8A09-53F6255BC181}"/>
              </a:ext>
            </a:extLst>
          </p:cNvPr>
          <p:cNvSpPr>
            <a:spLocks noGrp="1"/>
          </p:cNvSpPr>
          <p:nvPr>
            <p:ph idx="1"/>
          </p:nvPr>
        </p:nvSpPr>
        <p:spPr>
          <a:xfrm>
            <a:off x="628650" y="1604399"/>
            <a:ext cx="7886700" cy="4351338"/>
          </a:xfrm>
        </p:spPr>
        <p:txBody>
          <a:bodyPr>
            <a:normAutofit/>
          </a:bodyPr>
          <a:lstStyle/>
          <a:p>
            <a:r>
              <a:rPr lang="en-US" sz="2000" dirty="0"/>
              <a:t> Maryland Coronavirus (</a:t>
            </a:r>
            <a:r>
              <a:rPr lang="en-US" sz="2000" dirty="0">
                <a:hlinkClick r:id="rId2"/>
              </a:rPr>
              <a:t>https://coronavirus.maryland.gov/</a:t>
            </a:r>
            <a:r>
              <a:rPr lang="en-US" sz="2000" dirty="0"/>
              <a:t>) </a:t>
            </a:r>
          </a:p>
          <a:p>
            <a:r>
              <a:rPr lang="en-US" sz="2000" dirty="0"/>
              <a:t>CDC Coronavirus Website (</a:t>
            </a:r>
            <a:r>
              <a:rPr lang="en-US" sz="2000" dirty="0">
                <a:hlinkClick r:id="rId3"/>
              </a:rPr>
              <a:t>https://www.cdc.gov/coronavirus/2019-nCoV/index.html</a:t>
            </a:r>
            <a:r>
              <a:rPr lang="en-US" sz="2000" dirty="0"/>
              <a:t>)</a:t>
            </a:r>
          </a:p>
          <a:p>
            <a:r>
              <a:rPr lang="en-US" sz="2000" dirty="0"/>
              <a:t> CDC Guidance: </a:t>
            </a:r>
          </a:p>
          <a:p>
            <a:pPr lvl="1"/>
            <a:r>
              <a:rPr lang="en-US" sz="1600" dirty="0"/>
              <a:t>Interim Guidance for Businesses and Employers Responding to Coronavirus Disease 2019 (COVID-19), May 2020 (</a:t>
            </a:r>
            <a:r>
              <a:rPr lang="en-US" sz="1600" dirty="0">
                <a:hlinkClick r:id="rId4"/>
              </a:rPr>
              <a:t>https://www.cdc.gov/coronavirus/2019-ncov/community/guidance-business-response.html</a:t>
            </a:r>
            <a:r>
              <a:rPr lang="en-US" sz="1600" dirty="0"/>
              <a:t>) </a:t>
            </a:r>
          </a:p>
          <a:p>
            <a:pPr lvl="1"/>
            <a:r>
              <a:rPr lang="en-US" sz="1600" dirty="0"/>
              <a:t>Prepare your Small Business and Employees for the Effects of COVID-19 (</a:t>
            </a:r>
            <a:r>
              <a:rPr lang="en-US" sz="1600" dirty="0">
                <a:hlinkClick r:id="rId5"/>
              </a:rPr>
              <a:t>https://www.cdc.gov/coronavirus/2019-ncov/community/guidance-small-business.html</a:t>
            </a:r>
            <a:r>
              <a:rPr lang="en-US" sz="1600" dirty="0"/>
              <a:t>) </a:t>
            </a:r>
          </a:p>
        </p:txBody>
      </p:sp>
      <p:sp>
        <p:nvSpPr>
          <p:cNvPr id="4" name="Slide Number Placeholder 3">
            <a:extLst>
              <a:ext uri="{FF2B5EF4-FFF2-40B4-BE49-F238E27FC236}">
                <a16:creationId xmlns:a16="http://schemas.microsoft.com/office/drawing/2014/main" id="{B90B28CC-377B-4F54-9A46-11FE8F31B860}"/>
              </a:ext>
            </a:extLst>
          </p:cNvPr>
          <p:cNvSpPr>
            <a:spLocks noGrp="1"/>
          </p:cNvSpPr>
          <p:nvPr>
            <p:ph type="sldNum" sz="quarter" idx="12"/>
          </p:nvPr>
        </p:nvSpPr>
        <p:spPr/>
        <p:txBody>
          <a:bodyPr/>
          <a:lstStyle/>
          <a:p>
            <a:fld id="{EB4BE1A8-99A0-BE4B-B404-CE990ED5FA0C}" type="slidenum">
              <a:rPr lang="en-US" smtClean="0"/>
              <a:pPr/>
              <a:t>35</a:t>
            </a:fld>
            <a:endParaRPr lang="en-US" dirty="0"/>
          </a:p>
        </p:txBody>
      </p:sp>
    </p:spTree>
    <p:extLst>
      <p:ext uri="{BB962C8B-B14F-4D97-AF65-F5344CB8AC3E}">
        <p14:creationId xmlns:p14="http://schemas.microsoft.com/office/powerpoint/2010/main" val="77238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1790-EC46-4683-885A-F6436810D365}"/>
              </a:ext>
            </a:extLst>
          </p:cNvPr>
          <p:cNvSpPr>
            <a:spLocks noGrp="1"/>
          </p:cNvSpPr>
          <p:nvPr>
            <p:ph type="title"/>
          </p:nvPr>
        </p:nvSpPr>
        <p:spPr/>
        <p:txBody>
          <a:bodyPr/>
          <a:lstStyle/>
          <a:p>
            <a:pPr algn="ctr"/>
            <a:r>
              <a:rPr lang="en-US" dirty="0"/>
              <a:t>Resources and References</a:t>
            </a:r>
          </a:p>
        </p:txBody>
      </p:sp>
      <p:sp>
        <p:nvSpPr>
          <p:cNvPr id="3" name="Content Placeholder 2">
            <a:extLst>
              <a:ext uri="{FF2B5EF4-FFF2-40B4-BE49-F238E27FC236}">
                <a16:creationId xmlns:a16="http://schemas.microsoft.com/office/drawing/2014/main" id="{456A8E04-5ED9-415C-9F85-6C26A9995786}"/>
              </a:ext>
            </a:extLst>
          </p:cNvPr>
          <p:cNvSpPr>
            <a:spLocks noGrp="1"/>
          </p:cNvSpPr>
          <p:nvPr>
            <p:ph idx="1"/>
          </p:nvPr>
        </p:nvSpPr>
        <p:spPr/>
        <p:txBody>
          <a:bodyPr>
            <a:normAutofit fontScale="92500" lnSpcReduction="10000"/>
          </a:bodyPr>
          <a:lstStyle/>
          <a:p>
            <a:r>
              <a:rPr lang="en-US" sz="2000" dirty="0"/>
              <a:t>Back to Business in Maryland- Safety Best Practices</a:t>
            </a:r>
          </a:p>
          <a:p>
            <a:pPr lvl="1"/>
            <a:r>
              <a:rPr lang="en-US" sz="1600" b="1" dirty="0"/>
              <a:t>General Business Best Practices </a:t>
            </a:r>
            <a:r>
              <a:rPr lang="en-US" sz="1600" dirty="0"/>
              <a:t>(</a:t>
            </a:r>
            <a:r>
              <a:rPr lang="en-US" sz="1600" dirty="0">
                <a:hlinkClick r:id="rId2"/>
              </a:rPr>
              <a:t>https://commerce.maryland.gov/Documents/BusinessResource/General-Business-COVID-19-Best-Practices.pdf</a:t>
            </a:r>
            <a:r>
              <a:rPr lang="en-US" sz="1600" dirty="0"/>
              <a:t>)</a:t>
            </a:r>
          </a:p>
          <a:p>
            <a:pPr lvl="1"/>
            <a:r>
              <a:rPr lang="en-US" sz="1600" b="1" dirty="0"/>
              <a:t>Manufacturing </a:t>
            </a:r>
            <a:r>
              <a:rPr lang="en-US" sz="1600" dirty="0"/>
              <a:t>(</a:t>
            </a:r>
            <a:r>
              <a:rPr lang="en-US" sz="1600" dirty="0">
                <a:hlinkClick r:id="rId3"/>
              </a:rPr>
              <a:t>https://commerce.maryland.gov/Documents/BusinessResource/Manufacturing-COVID-19-Best-Practices.pdf</a:t>
            </a:r>
            <a:r>
              <a:rPr lang="en-US" sz="1600" dirty="0"/>
              <a:t>)</a:t>
            </a:r>
          </a:p>
          <a:p>
            <a:pPr lvl="1"/>
            <a:r>
              <a:rPr lang="en-US" sz="1600" b="1" dirty="0"/>
              <a:t>Personal Services </a:t>
            </a:r>
            <a:r>
              <a:rPr lang="en-US" sz="1600" dirty="0"/>
              <a:t>(</a:t>
            </a:r>
            <a:r>
              <a:rPr lang="en-US" sz="1600" dirty="0">
                <a:hlinkClick r:id="rId4"/>
              </a:rPr>
              <a:t>https://commerce.maryland.gov/Documents/BusinessResource/Personal-Services-COVID-19-Best-Practices.pdf</a:t>
            </a:r>
            <a:r>
              <a:rPr lang="en-US" sz="1600" dirty="0"/>
              <a:t>)</a:t>
            </a:r>
          </a:p>
          <a:p>
            <a:pPr lvl="1"/>
            <a:r>
              <a:rPr lang="en-US" sz="1600" b="1" dirty="0"/>
              <a:t>Visit </a:t>
            </a:r>
            <a:r>
              <a:rPr lang="en-US" sz="1600" dirty="0"/>
              <a:t>(</a:t>
            </a:r>
            <a:r>
              <a:rPr lang="en-US" sz="1600" dirty="0">
                <a:hlinkClick r:id="rId5"/>
              </a:rPr>
              <a:t>https://open.maryland.gov/backtobusiness/</a:t>
            </a:r>
            <a:r>
              <a:rPr lang="en-US" sz="1600" dirty="0"/>
              <a:t>) </a:t>
            </a:r>
            <a:r>
              <a:rPr lang="en-US" sz="1600" b="1" dirty="0"/>
              <a:t>for additional guidance for retail, golf and marinas</a:t>
            </a:r>
            <a:endParaRPr lang="en-US" sz="2000" b="1" dirty="0"/>
          </a:p>
          <a:p>
            <a:r>
              <a:rPr lang="en-US" sz="2000" dirty="0"/>
              <a:t> FDA Best Practices for Re-opening Retail Food Establishment (</a:t>
            </a:r>
            <a:r>
              <a:rPr lang="en-US" sz="2000" dirty="0">
                <a:hlinkClick r:id="rId6"/>
              </a:rPr>
              <a:t>https://bit.ly/3dUYWrI</a:t>
            </a:r>
            <a:r>
              <a:rPr lang="en-US" sz="2000" dirty="0"/>
              <a:t> )</a:t>
            </a:r>
            <a:endParaRPr lang="en-US" sz="1500" dirty="0"/>
          </a:p>
          <a:p>
            <a:r>
              <a:rPr lang="en-US" sz="2000"/>
              <a:t>Maryland Higher Education  </a:t>
            </a:r>
            <a:r>
              <a:rPr lang="en-US" sz="2000" dirty="0">
                <a:hlinkClick r:id="rId7"/>
              </a:rPr>
              <a:t>https://mhec.maryland.gov</a:t>
            </a:r>
            <a:endParaRPr lang="en-US" sz="2000" dirty="0"/>
          </a:p>
          <a:p>
            <a:r>
              <a:rPr lang="en-US" sz="2000" dirty="0"/>
              <a:t>OSHA</a:t>
            </a:r>
          </a:p>
          <a:p>
            <a:pPr lvl="1"/>
            <a:r>
              <a:rPr lang="en-US" sz="2000" dirty="0"/>
              <a:t> </a:t>
            </a:r>
            <a:r>
              <a:rPr lang="en-US" sz="1600" b="1" dirty="0"/>
              <a:t>Additional resources </a:t>
            </a:r>
            <a:r>
              <a:rPr lang="en-US" sz="1600" dirty="0"/>
              <a:t>(</a:t>
            </a:r>
            <a:r>
              <a:rPr lang="en-US" sz="1600" dirty="0">
                <a:hlinkClick r:id="rId8"/>
              </a:rPr>
              <a:t>https://www.osha.gov/SLTC/covid-19/additional_resources.html</a:t>
            </a:r>
            <a:r>
              <a:rPr lang="en-US" sz="1600" dirty="0"/>
              <a:t>)</a:t>
            </a:r>
          </a:p>
          <a:p>
            <a:pPr marL="457200" lvl="1" indent="0">
              <a:buNone/>
            </a:pPr>
            <a:endParaRPr lang="en-US" sz="1600" dirty="0"/>
          </a:p>
          <a:p>
            <a:pPr marL="457200" lvl="1" indent="0">
              <a:buNone/>
            </a:pPr>
            <a:endParaRPr lang="en-US" sz="1600" dirty="0"/>
          </a:p>
          <a:p>
            <a:endParaRPr lang="en-US" dirty="0"/>
          </a:p>
        </p:txBody>
      </p:sp>
      <p:sp>
        <p:nvSpPr>
          <p:cNvPr id="4" name="Slide Number Placeholder 3">
            <a:extLst>
              <a:ext uri="{FF2B5EF4-FFF2-40B4-BE49-F238E27FC236}">
                <a16:creationId xmlns:a16="http://schemas.microsoft.com/office/drawing/2014/main" id="{3FC7C04D-6008-4657-9088-95F192723150}"/>
              </a:ext>
            </a:extLst>
          </p:cNvPr>
          <p:cNvSpPr>
            <a:spLocks noGrp="1"/>
          </p:cNvSpPr>
          <p:nvPr>
            <p:ph type="sldNum" sz="quarter" idx="12"/>
          </p:nvPr>
        </p:nvSpPr>
        <p:spPr/>
        <p:txBody>
          <a:bodyPr/>
          <a:lstStyle/>
          <a:p>
            <a:fld id="{EB4BE1A8-99A0-BE4B-B404-CE990ED5FA0C}" type="slidenum">
              <a:rPr lang="en-US" smtClean="0"/>
              <a:pPr/>
              <a:t>36</a:t>
            </a:fld>
            <a:endParaRPr lang="en-US" dirty="0"/>
          </a:p>
        </p:txBody>
      </p:sp>
      <p:sp>
        <p:nvSpPr>
          <p:cNvPr id="5" name="Text Placeholder 4">
            <a:extLst>
              <a:ext uri="{FF2B5EF4-FFF2-40B4-BE49-F238E27FC236}">
                <a16:creationId xmlns:a16="http://schemas.microsoft.com/office/drawing/2014/main" id="{29981EEE-C612-4787-8806-72AF43442690}"/>
              </a:ext>
            </a:extLst>
          </p:cNvPr>
          <p:cNvSpPr>
            <a:spLocks noGrp="1"/>
          </p:cNvSpPr>
          <p:nvPr>
            <p:ph type="body" sz="quarter" idx="13"/>
          </p:nvPr>
        </p:nvSpPr>
        <p:spPr/>
        <p:txBody>
          <a:bodyPr/>
          <a:lstStyle/>
          <a:p>
            <a:r>
              <a:rPr lang="en-US" dirty="0"/>
              <a:t>COVID-19 Response</a:t>
            </a:r>
          </a:p>
        </p:txBody>
      </p:sp>
    </p:spTree>
    <p:extLst>
      <p:ext uri="{BB962C8B-B14F-4D97-AF65-F5344CB8AC3E}">
        <p14:creationId xmlns:p14="http://schemas.microsoft.com/office/powerpoint/2010/main" val="29702999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Resources and References</a:t>
            </a:r>
          </a:p>
        </p:txBody>
      </p:sp>
      <p:sp>
        <p:nvSpPr>
          <p:cNvPr id="3" name="Content Placeholder 2"/>
          <p:cNvSpPr>
            <a:spLocks noGrp="1"/>
          </p:cNvSpPr>
          <p:nvPr>
            <p:ph idx="1"/>
          </p:nvPr>
        </p:nvSpPr>
        <p:spPr/>
        <p:txBody>
          <a:bodyPr/>
          <a:lstStyle/>
          <a:p>
            <a:r>
              <a:rPr lang="en-US" dirty="0"/>
              <a:t>Faith Based Community recommendations: </a:t>
            </a:r>
            <a:r>
              <a:rPr lang="en-US" dirty="0">
                <a:hlinkClick r:id="rId2"/>
              </a:rPr>
              <a:t>https://goci.maryland.gov/wp-content/uploads/sites/2/2020/05/Faith-Based-Recommendations.pdf</a:t>
            </a:r>
            <a:endParaRPr lang="en-US" dirty="0"/>
          </a:p>
          <a:p>
            <a:r>
              <a:rPr lang="en-US" dirty="0"/>
              <a:t>State &amp; Charles County Emergency Vendors Link: </a:t>
            </a:r>
            <a:r>
              <a:rPr lang="en-US" dirty="0">
                <a:hlinkClick r:id="rId3"/>
              </a:rPr>
              <a:t>https://tinyurl.com/y83zpv83</a:t>
            </a:r>
            <a:r>
              <a:rPr lang="en-US" dirty="0"/>
              <a:t> </a:t>
            </a:r>
          </a:p>
        </p:txBody>
      </p:sp>
      <p:sp>
        <p:nvSpPr>
          <p:cNvPr id="4" name="Slide Number Placeholder 3"/>
          <p:cNvSpPr>
            <a:spLocks noGrp="1"/>
          </p:cNvSpPr>
          <p:nvPr>
            <p:ph type="sldNum" sz="quarter" idx="12"/>
          </p:nvPr>
        </p:nvSpPr>
        <p:spPr/>
        <p:txBody>
          <a:bodyPr/>
          <a:lstStyle/>
          <a:p>
            <a:fld id="{EB4BE1A8-99A0-BE4B-B404-CE990ED5FA0C}" type="slidenum">
              <a:rPr lang="en-US" smtClean="0"/>
              <a:pPr/>
              <a:t>37</a:t>
            </a:fld>
            <a:endParaRPr lang="en-US" dirty="0"/>
          </a:p>
        </p:txBody>
      </p:sp>
    </p:spTree>
    <p:extLst>
      <p:ext uri="{BB962C8B-B14F-4D97-AF65-F5344CB8AC3E}">
        <p14:creationId xmlns:p14="http://schemas.microsoft.com/office/powerpoint/2010/main" val="1811807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50162-A74D-42CF-B772-A2C0AE304035}"/>
              </a:ext>
            </a:extLst>
          </p:cNvPr>
          <p:cNvSpPr>
            <a:spLocks noGrp="1"/>
          </p:cNvSpPr>
          <p:nvPr>
            <p:ph type="title"/>
          </p:nvPr>
        </p:nvSpPr>
        <p:spPr>
          <a:xfrm>
            <a:off x="827336" y="340380"/>
            <a:ext cx="7358197" cy="994172"/>
          </a:xfrm>
        </p:spPr>
        <p:txBody>
          <a:bodyPr>
            <a:normAutofit fontScale="90000"/>
          </a:bodyPr>
          <a:lstStyle/>
          <a:p>
            <a:pPr algn="ctr"/>
            <a:r>
              <a:rPr lang="en-US" dirty="0"/>
              <a:t>Personal Protective Equipment (PPE) Sources and Requests</a:t>
            </a:r>
          </a:p>
        </p:txBody>
      </p:sp>
      <p:sp>
        <p:nvSpPr>
          <p:cNvPr id="3" name="Content Placeholder 2">
            <a:extLst>
              <a:ext uri="{FF2B5EF4-FFF2-40B4-BE49-F238E27FC236}">
                <a16:creationId xmlns:a16="http://schemas.microsoft.com/office/drawing/2014/main" id="{A0ACD2FD-92FA-4C99-926D-3917E2504EA8}"/>
              </a:ext>
            </a:extLst>
          </p:cNvPr>
          <p:cNvSpPr>
            <a:spLocks noGrp="1"/>
          </p:cNvSpPr>
          <p:nvPr>
            <p:ph idx="1"/>
          </p:nvPr>
        </p:nvSpPr>
        <p:spPr/>
        <p:txBody>
          <a:bodyPr/>
          <a:lstStyle/>
          <a:p>
            <a:r>
              <a:rPr lang="en-US" dirty="0"/>
              <a:t> Routed through Local Health Departments</a:t>
            </a:r>
          </a:p>
          <a:p>
            <a:r>
              <a:rPr lang="en-US" dirty="0"/>
              <a:t> Priority as previously stated - may change over time</a:t>
            </a:r>
          </a:p>
          <a:p>
            <a:r>
              <a:rPr lang="en-US" dirty="0"/>
              <a:t> Maryland PPE Manufacturers List</a:t>
            </a:r>
          </a:p>
          <a:p>
            <a:r>
              <a:rPr lang="en-US" b="1" dirty="0"/>
              <a:t> </a:t>
            </a:r>
            <a:r>
              <a:rPr lang="en-US" b="1" dirty="0">
                <a:hlinkClick r:id="rId2"/>
              </a:rPr>
              <a:t>National and International PPE Supplier List</a:t>
            </a:r>
            <a:endParaRPr lang="en-US" dirty="0"/>
          </a:p>
          <a:p>
            <a:r>
              <a:rPr lang="en-US" b="1" dirty="0"/>
              <a:t> </a:t>
            </a:r>
            <a:r>
              <a:rPr lang="en-US" b="1" dirty="0">
                <a:hlinkClick r:id="rId3"/>
              </a:rPr>
              <a:t>PPE request forms and local contacts</a:t>
            </a:r>
            <a:endParaRPr lang="en-US" b="1" dirty="0"/>
          </a:p>
        </p:txBody>
      </p:sp>
      <p:sp>
        <p:nvSpPr>
          <p:cNvPr id="4" name="Slide Number Placeholder 3">
            <a:extLst>
              <a:ext uri="{FF2B5EF4-FFF2-40B4-BE49-F238E27FC236}">
                <a16:creationId xmlns:a16="http://schemas.microsoft.com/office/drawing/2014/main" id="{0619875E-A9F0-4887-84EE-C665D7A0B6D9}"/>
              </a:ext>
            </a:extLst>
          </p:cNvPr>
          <p:cNvSpPr>
            <a:spLocks noGrp="1"/>
          </p:cNvSpPr>
          <p:nvPr>
            <p:ph type="sldNum" sz="quarter" idx="12"/>
          </p:nvPr>
        </p:nvSpPr>
        <p:spPr/>
        <p:txBody>
          <a:bodyPr/>
          <a:lstStyle/>
          <a:p>
            <a:fld id="{EB4BE1A8-99A0-BE4B-B404-CE990ED5FA0C}" type="slidenum">
              <a:rPr lang="en-US">
                <a:solidFill>
                  <a:prstClr val="black">
                    <a:tint val="75000"/>
                  </a:prstClr>
                </a:solidFill>
              </a:rPr>
              <a:pPr/>
              <a:t>38</a:t>
            </a:fld>
            <a:endParaRPr lang="en-US" dirty="0">
              <a:solidFill>
                <a:prstClr val="black">
                  <a:tint val="75000"/>
                </a:prstClr>
              </a:solidFill>
            </a:endParaRPr>
          </a:p>
        </p:txBody>
      </p:sp>
    </p:spTree>
    <p:extLst>
      <p:ext uri="{BB962C8B-B14F-4D97-AF65-F5344CB8AC3E}">
        <p14:creationId xmlns:p14="http://schemas.microsoft.com/office/powerpoint/2010/main" val="2769104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F853-CCE6-4636-88D3-0DC2FCA40C12}"/>
              </a:ext>
            </a:extLst>
          </p:cNvPr>
          <p:cNvSpPr>
            <a:spLocks noGrp="1"/>
          </p:cNvSpPr>
          <p:nvPr>
            <p:ph type="ctrTitle"/>
          </p:nvPr>
        </p:nvSpPr>
        <p:spPr>
          <a:xfrm>
            <a:off x="1143000" y="157156"/>
            <a:ext cx="6858000" cy="1244009"/>
          </a:xfrm>
        </p:spPr>
        <p:txBody>
          <a:bodyPr>
            <a:normAutofit/>
          </a:bodyPr>
          <a:lstStyle/>
          <a:p>
            <a:r>
              <a:rPr lang="en-US" sz="4000" dirty="0"/>
              <a:t>State Launches Maryland PPE Network Supplier Portal </a:t>
            </a:r>
          </a:p>
        </p:txBody>
      </p:sp>
      <p:sp>
        <p:nvSpPr>
          <p:cNvPr id="3" name="Subtitle 2">
            <a:extLst>
              <a:ext uri="{FF2B5EF4-FFF2-40B4-BE49-F238E27FC236}">
                <a16:creationId xmlns:a16="http://schemas.microsoft.com/office/drawing/2014/main" id="{A4825E62-9DB2-41E3-8573-0779F60B02E0}"/>
              </a:ext>
            </a:extLst>
          </p:cNvPr>
          <p:cNvSpPr>
            <a:spLocks noGrp="1"/>
          </p:cNvSpPr>
          <p:nvPr>
            <p:ph type="subTitle" idx="1"/>
          </p:nvPr>
        </p:nvSpPr>
        <p:spPr>
          <a:xfrm>
            <a:off x="627321" y="2115880"/>
            <a:ext cx="7868093" cy="3742660"/>
          </a:xfrm>
        </p:spPr>
        <p:txBody>
          <a:bodyPr>
            <a:normAutofit fontScale="92500" lnSpcReduction="10000"/>
          </a:bodyPr>
          <a:lstStyle/>
          <a:p>
            <a:pPr marL="457200" indent="-457200" algn="l">
              <a:buFont typeface="Wingdings" panose="05000000000000000000" pitchFamily="2" charset="2"/>
              <a:buChar char="v"/>
            </a:pPr>
            <a:r>
              <a:rPr lang="en-US" sz="2800" dirty="0"/>
              <a:t>Increasing Maryland’s supply of PPE – one of the 4 building blocks on the Road to Recovery</a:t>
            </a:r>
          </a:p>
          <a:p>
            <a:pPr marL="457200" indent="-457200" algn="l">
              <a:buFont typeface="Wingdings" panose="05000000000000000000" pitchFamily="2" charset="2"/>
              <a:buChar char="v"/>
            </a:pPr>
            <a:r>
              <a:rPr lang="en-US" sz="2800" dirty="0"/>
              <a:t>Maryland has launched the </a:t>
            </a:r>
            <a:r>
              <a:rPr lang="en-US" sz="2800" u="sng" dirty="0">
                <a:hlinkClick r:id="rId2"/>
              </a:rPr>
              <a:t>Maryland Manufacturing Network Supplier Portal</a:t>
            </a:r>
            <a:r>
              <a:rPr lang="en-US" sz="2800" dirty="0"/>
              <a:t>, an online platform that helps connect Maryland suppliers with buyers in need of critical resources</a:t>
            </a:r>
          </a:p>
          <a:p>
            <a:pPr marL="457200" indent="-457200" algn="l">
              <a:buFont typeface="Wingdings" panose="05000000000000000000" pitchFamily="2" charset="2"/>
              <a:buChar char="v"/>
            </a:pPr>
            <a:r>
              <a:rPr lang="en-US" sz="2800" dirty="0"/>
              <a:t>Large daily deliveries come into the state’s warehouses</a:t>
            </a:r>
          </a:p>
          <a:p>
            <a:pPr marL="457200" indent="-457200" algn="l">
              <a:buFont typeface="Wingdings" panose="05000000000000000000" pitchFamily="2" charset="2"/>
              <a:buChar char="v"/>
            </a:pPr>
            <a:r>
              <a:rPr lang="en-US" sz="2800" dirty="0"/>
              <a:t>For additional business resources during COVID-19,  visit </a:t>
            </a:r>
            <a:r>
              <a:rPr lang="en-US" sz="2800" u="sng" dirty="0">
                <a:hlinkClick r:id="rId3"/>
              </a:rPr>
              <a:t>businessexpress.maryland.gov/coronavirus</a:t>
            </a:r>
            <a:endParaRPr lang="en-US" sz="2800" dirty="0"/>
          </a:p>
          <a:p>
            <a:pPr algn="l"/>
            <a:endParaRPr lang="en-US" dirty="0"/>
          </a:p>
        </p:txBody>
      </p:sp>
      <p:sp>
        <p:nvSpPr>
          <p:cNvPr id="4" name="Slide Number Placeholder 3">
            <a:extLst>
              <a:ext uri="{FF2B5EF4-FFF2-40B4-BE49-F238E27FC236}">
                <a16:creationId xmlns:a16="http://schemas.microsoft.com/office/drawing/2014/main" id="{6DCD74B5-5CE8-4BBD-B64B-94B1BC8B0A09}"/>
              </a:ext>
            </a:extLst>
          </p:cNvPr>
          <p:cNvSpPr>
            <a:spLocks noGrp="1"/>
          </p:cNvSpPr>
          <p:nvPr>
            <p:ph type="sldNum" sz="quarter" idx="12"/>
          </p:nvPr>
        </p:nvSpPr>
        <p:spPr/>
        <p:txBody>
          <a:bodyPr/>
          <a:lstStyle/>
          <a:p>
            <a:fld id="{C061CA0C-194C-49E0-94B6-1A24DC9F9EA8}" type="slidenum">
              <a:rPr lang="en-US" smtClean="0"/>
              <a:pPr/>
              <a:t>39</a:t>
            </a:fld>
            <a:endParaRPr lang="en-US"/>
          </a:p>
        </p:txBody>
      </p:sp>
      <p:sp>
        <p:nvSpPr>
          <p:cNvPr id="6" name="object 4">
            <a:extLst>
              <a:ext uri="{FF2B5EF4-FFF2-40B4-BE49-F238E27FC236}">
                <a16:creationId xmlns:a16="http://schemas.microsoft.com/office/drawing/2014/main" id="{B06AB1A2-FB0A-4056-BD34-711F1D6E3C8A}"/>
              </a:ext>
            </a:extLst>
          </p:cNvPr>
          <p:cNvSpPr/>
          <p:nvPr/>
        </p:nvSpPr>
        <p:spPr>
          <a:xfrm>
            <a:off x="738505" y="1447520"/>
            <a:ext cx="8405495" cy="0"/>
          </a:xfrm>
          <a:custGeom>
            <a:avLst/>
            <a:gdLst/>
            <a:ahLst/>
            <a:cxnLst/>
            <a:rect l="l" t="t" r="r" b="b"/>
            <a:pathLst>
              <a:path w="8405495">
                <a:moveTo>
                  <a:pt x="0" y="0"/>
                </a:moveTo>
                <a:lnTo>
                  <a:pt x="8404987" y="0"/>
                </a:lnTo>
              </a:path>
            </a:pathLst>
          </a:custGeom>
          <a:ln w="28575">
            <a:solidFill>
              <a:srgbClr val="C40D3D"/>
            </a:solidFill>
          </a:ln>
        </p:spPr>
        <p:txBody>
          <a:bodyPr wrap="square" lIns="0" tIns="0" rIns="0" bIns="0" rtlCol="0"/>
          <a:lstStyle/>
          <a:p>
            <a:endParaRPr/>
          </a:p>
        </p:txBody>
      </p:sp>
    </p:spTree>
    <p:extLst>
      <p:ext uri="{BB962C8B-B14F-4D97-AF65-F5344CB8AC3E}">
        <p14:creationId xmlns:p14="http://schemas.microsoft.com/office/powerpoint/2010/main" val="119113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9DB26AC-4510-4599-BD2E-A7BC7DD20A77}"/>
              </a:ext>
            </a:extLst>
          </p:cNvPr>
          <p:cNvSpPr>
            <a:spLocks noGrp="1"/>
          </p:cNvSpPr>
          <p:nvPr>
            <p:ph type="title"/>
          </p:nvPr>
        </p:nvSpPr>
        <p:spPr/>
        <p:txBody>
          <a:bodyPr/>
          <a:lstStyle/>
          <a:p>
            <a:r>
              <a:rPr lang="en-US" dirty="0"/>
              <a:t>                        Agenda</a:t>
            </a:r>
          </a:p>
        </p:txBody>
      </p:sp>
      <p:sp>
        <p:nvSpPr>
          <p:cNvPr id="5" name="Content Placeholder 4">
            <a:extLst>
              <a:ext uri="{FF2B5EF4-FFF2-40B4-BE49-F238E27FC236}">
                <a16:creationId xmlns:a16="http://schemas.microsoft.com/office/drawing/2014/main" id="{5363CF55-521E-41EC-8B5E-CD6069545FD7}"/>
              </a:ext>
            </a:extLst>
          </p:cNvPr>
          <p:cNvSpPr>
            <a:spLocks noGrp="1"/>
          </p:cNvSpPr>
          <p:nvPr>
            <p:ph idx="1"/>
          </p:nvPr>
        </p:nvSpPr>
        <p:spPr>
          <a:xfrm>
            <a:off x="628650" y="1437999"/>
            <a:ext cx="7886700" cy="4351338"/>
          </a:xfrm>
        </p:spPr>
        <p:txBody>
          <a:bodyPr>
            <a:normAutofit fontScale="92500" lnSpcReduction="10000"/>
          </a:bodyPr>
          <a:lstStyle/>
          <a:p>
            <a:pPr marL="0" indent="0">
              <a:buNone/>
            </a:pPr>
            <a:endParaRPr lang="en-US" dirty="0"/>
          </a:p>
          <a:p>
            <a:r>
              <a:rPr lang="en-US" dirty="0"/>
              <a:t>Phase 2 Recovery- What’s Important Now</a:t>
            </a:r>
          </a:p>
          <a:p>
            <a:pPr lvl="1"/>
            <a:r>
              <a:rPr lang="en-US" dirty="0"/>
              <a:t>Keep Vulnerable people safe</a:t>
            </a:r>
          </a:p>
          <a:p>
            <a:pPr lvl="1"/>
            <a:r>
              <a:rPr lang="en-US" dirty="0"/>
              <a:t>Data on Covid-19- Global, National, State and Charles County</a:t>
            </a:r>
          </a:p>
          <a:p>
            <a:pPr lvl="1"/>
            <a:r>
              <a:rPr lang="en-US" dirty="0"/>
              <a:t>Testing</a:t>
            </a:r>
          </a:p>
          <a:p>
            <a:pPr lvl="1"/>
            <a:r>
              <a:rPr lang="en-US" dirty="0"/>
              <a:t>Contact Tracing</a:t>
            </a:r>
          </a:p>
          <a:p>
            <a:pPr lvl="1"/>
            <a:r>
              <a:rPr lang="en-US" dirty="0"/>
              <a:t>Vaccines, Medications and the future</a:t>
            </a:r>
          </a:p>
          <a:p>
            <a:r>
              <a:rPr lang="en-US" dirty="0"/>
              <a:t>Seeking volunteers for Medical Reserve Corps</a:t>
            </a:r>
          </a:p>
          <a:p>
            <a:r>
              <a:rPr lang="en-US" dirty="0"/>
              <a:t>Closing comments</a:t>
            </a:r>
          </a:p>
          <a:p>
            <a:r>
              <a:rPr lang="en-US" dirty="0"/>
              <a:t>Questions</a:t>
            </a:r>
          </a:p>
          <a:p>
            <a:r>
              <a:rPr lang="en-US" dirty="0"/>
              <a:t> Resources- links</a:t>
            </a:r>
          </a:p>
        </p:txBody>
      </p:sp>
      <p:sp>
        <p:nvSpPr>
          <p:cNvPr id="6" name="Text Placeholder 5">
            <a:extLst>
              <a:ext uri="{FF2B5EF4-FFF2-40B4-BE49-F238E27FC236}">
                <a16:creationId xmlns:a16="http://schemas.microsoft.com/office/drawing/2014/main" id="{074704A0-1E79-49D5-B770-6F33C511D0DB}"/>
              </a:ext>
            </a:extLst>
          </p:cNvPr>
          <p:cNvSpPr>
            <a:spLocks noGrp="1"/>
          </p:cNvSpPr>
          <p:nvPr>
            <p:ph type="body" sz="quarter" idx="13"/>
          </p:nvPr>
        </p:nvSpPr>
        <p:spPr/>
        <p:txBody>
          <a:bodyPr/>
          <a:lstStyle/>
          <a:p>
            <a:r>
              <a:rPr lang="en-US" dirty="0"/>
              <a:t>COVID-19 Business Guidance</a:t>
            </a:r>
          </a:p>
        </p:txBody>
      </p:sp>
    </p:spTree>
    <p:extLst>
      <p:ext uri="{BB962C8B-B14F-4D97-AF65-F5344CB8AC3E}">
        <p14:creationId xmlns:p14="http://schemas.microsoft.com/office/powerpoint/2010/main" val="124212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ctr" eaLnBrk="0" fontAlgn="base" hangingPunct="0">
              <a:lnSpc>
                <a:spcPct val="100000"/>
              </a:lnSpc>
              <a:spcBef>
                <a:spcPct val="0"/>
              </a:spcBef>
              <a:spcAft>
                <a:spcPct val="0"/>
              </a:spcAft>
            </a:pPr>
            <a:br>
              <a:rPr lang="en-US" altLang="en-US" sz="800" dirty="0"/>
            </a:br>
            <a:endParaRPr lang="en-US" dirty="0"/>
          </a:p>
        </p:txBody>
      </p:sp>
      <p:sp>
        <p:nvSpPr>
          <p:cNvPr id="3" name="TextBox 2">
            <a:extLst>
              <a:ext uri="{FF2B5EF4-FFF2-40B4-BE49-F238E27FC236}">
                <a16:creationId xmlns:a16="http://schemas.microsoft.com/office/drawing/2014/main" id="{F48028F1-E0FF-4422-9316-96A46E253EA2}"/>
              </a:ext>
            </a:extLst>
          </p:cNvPr>
          <p:cNvSpPr txBox="1"/>
          <p:nvPr/>
        </p:nvSpPr>
        <p:spPr>
          <a:xfrm>
            <a:off x="6005015" y="2456597"/>
            <a:ext cx="184731" cy="369332"/>
          </a:xfrm>
          <a:prstGeom prst="rect">
            <a:avLst/>
          </a:prstGeom>
          <a:noFill/>
        </p:spPr>
        <p:txBody>
          <a:bodyPr wrap="none" rtlCol="0">
            <a:spAutoFit/>
          </a:bodyPr>
          <a:lstStyle/>
          <a:p>
            <a:endParaRPr lang="en-US" dirty="0"/>
          </a:p>
        </p:txBody>
      </p:sp>
      <p:graphicFrame>
        <p:nvGraphicFramePr>
          <p:cNvPr id="6" name="Table 5">
            <a:extLst>
              <a:ext uri="{FF2B5EF4-FFF2-40B4-BE49-F238E27FC236}">
                <a16:creationId xmlns:a16="http://schemas.microsoft.com/office/drawing/2014/main" id="{9DC7F8F3-6299-4A89-B291-E9C06CE3F427}"/>
              </a:ext>
            </a:extLst>
          </p:cNvPr>
          <p:cNvGraphicFramePr>
            <a:graphicFrameLocks noGrp="1"/>
          </p:cNvGraphicFramePr>
          <p:nvPr/>
        </p:nvGraphicFramePr>
        <p:xfrm>
          <a:off x="244816" y="667943"/>
          <a:ext cx="4265467" cy="6100627"/>
        </p:xfrm>
        <a:graphic>
          <a:graphicData uri="http://schemas.openxmlformats.org/drawingml/2006/table">
            <a:tbl>
              <a:tblPr firstRow="1" firstCol="1" bandRow="1">
                <a:tableStyleId>{5C22544A-7EE6-4342-B048-85BDC9FD1C3A}</a:tableStyleId>
              </a:tblPr>
              <a:tblGrid>
                <a:gridCol w="874788">
                  <a:extLst>
                    <a:ext uri="{9D8B030D-6E8A-4147-A177-3AD203B41FA5}">
                      <a16:colId xmlns:a16="http://schemas.microsoft.com/office/drawing/2014/main" val="2458279890"/>
                    </a:ext>
                  </a:extLst>
                </a:gridCol>
                <a:gridCol w="702201">
                  <a:extLst>
                    <a:ext uri="{9D8B030D-6E8A-4147-A177-3AD203B41FA5}">
                      <a16:colId xmlns:a16="http://schemas.microsoft.com/office/drawing/2014/main" val="3354861539"/>
                    </a:ext>
                  </a:extLst>
                </a:gridCol>
                <a:gridCol w="1525608">
                  <a:extLst>
                    <a:ext uri="{9D8B030D-6E8A-4147-A177-3AD203B41FA5}">
                      <a16:colId xmlns:a16="http://schemas.microsoft.com/office/drawing/2014/main" val="2036990641"/>
                    </a:ext>
                  </a:extLst>
                </a:gridCol>
                <a:gridCol w="1162870">
                  <a:extLst>
                    <a:ext uri="{9D8B030D-6E8A-4147-A177-3AD203B41FA5}">
                      <a16:colId xmlns:a16="http://schemas.microsoft.com/office/drawing/2014/main" val="1239516890"/>
                    </a:ext>
                  </a:extLst>
                </a:gridCol>
              </a:tblGrid>
              <a:tr h="334840">
                <a:tc>
                  <a:txBody>
                    <a:bodyPr/>
                    <a:lstStyle/>
                    <a:p>
                      <a:pPr marL="0" marR="0">
                        <a:lnSpc>
                          <a:spcPct val="107000"/>
                        </a:lnSpc>
                        <a:spcBef>
                          <a:spcPts val="0"/>
                        </a:spcBef>
                        <a:spcAft>
                          <a:spcPts val="800"/>
                        </a:spcAft>
                      </a:pPr>
                      <a:r>
                        <a:rPr lang="en-US" sz="900" dirty="0">
                          <a:effectLst/>
                        </a:rPr>
                        <a:t>Grant Recipient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dirty="0">
                          <a:effectLst/>
                        </a:rPr>
                        <a:t>Typical Production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COVID-19 Production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extLst>
                  <a:ext uri="{0D108BD9-81ED-4DB2-BD59-A6C34878D82A}">
                    <a16:rowId xmlns:a16="http://schemas.microsoft.com/office/drawing/2014/main" val="801621475"/>
                  </a:ext>
                </a:extLst>
              </a:tr>
              <a:tr h="536100">
                <a:tc>
                  <a:txBody>
                    <a:bodyPr/>
                    <a:lstStyle/>
                    <a:p>
                      <a:pPr marL="0" marR="0">
                        <a:lnSpc>
                          <a:spcPct val="107000"/>
                        </a:lnSpc>
                        <a:spcBef>
                          <a:spcPts val="0"/>
                        </a:spcBef>
                        <a:spcAft>
                          <a:spcPts val="800"/>
                        </a:spcAft>
                      </a:pPr>
                      <a:r>
                        <a:rPr lang="en-US" sz="900" u="sng" dirty="0">
                          <a:solidFill>
                            <a:srgbClr val="FFFF00"/>
                          </a:solidFill>
                          <a:effectLst/>
                          <a:hlinkClick r:id="rId2">
                            <a:extLst>
                              <a:ext uri="{A12FA001-AC4F-418D-AE19-62706E023703}">
                                <ahyp:hlinkClr xmlns:ahyp="http://schemas.microsoft.com/office/drawing/2018/hyperlinkcolor" val="tx"/>
                              </a:ext>
                            </a:extLst>
                          </a:hlinkClick>
                        </a:rPr>
                        <a:t>Awesome Ninja Labs</a:t>
                      </a:r>
                      <a:r>
                        <a:rPr lang="en-US" sz="900" dirty="0">
                          <a:solidFill>
                            <a:srgbClr val="FFFF00"/>
                          </a:solidFill>
                          <a:effectLst/>
                        </a:rPr>
                        <a:t> </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Baltimore 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Medical devices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dirty="0">
                          <a:effectLst/>
                        </a:rPr>
                        <a:t>Face shields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extLst>
                  <a:ext uri="{0D108BD9-81ED-4DB2-BD59-A6C34878D82A}">
                    <a16:rowId xmlns:a16="http://schemas.microsoft.com/office/drawing/2014/main" val="1854394894"/>
                  </a:ext>
                </a:extLst>
              </a:tr>
              <a:tr h="536100">
                <a:tc>
                  <a:txBody>
                    <a:bodyPr/>
                    <a:lstStyle/>
                    <a:p>
                      <a:pPr marL="0" marR="0">
                        <a:lnSpc>
                          <a:spcPct val="107000"/>
                        </a:lnSpc>
                        <a:spcBef>
                          <a:spcPts val="0"/>
                        </a:spcBef>
                        <a:spcAft>
                          <a:spcPts val="800"/>
                        </a:spcAft>
                      </a:pPr>
                      <a:r>
                        <a:rPr lang="en-US" sz="900" u="sng" dirty="0" err="1">
                          <a:solidFill>
                            <a:srgbClr val="FFFF00"/>
                          </a:solidFill>
                          <a:effectLst/>
                          <a:hlinkClick r:id="rId3">
                            <a:extLst>
                              <a:ext uri="{A12FA001-AC4F-418D-AE19-62706E023703}">
                                <ahyp:hlinkClr xmlns:ahyp="http://schemas.microsoft.com/office/drawing/2018/hyperlinkcolor" val="tx"/>
                              </a:ext>
                            </a:extLst>
                          </a:hlinkClick>
                        </a:rPr>
                        <a:t>CoastTec</a:t>
                      </a:r>
                      <a:r>
                        <a:rPr lang="en-US" sz="900" dirty="0">
                          <a:solidFill>
                            <a:srgbClr val="FFFF00"/>
                          </a:solidFill>
                          <a:effectLst/>
                        </a:rPr>
                        <a:t> </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Carroll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dirty="0">
                          <a:effectLst/>
                        </a:rPr>
                        <a:t>Battery back-ups for computers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Battery packs for Vyaire ventilators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extLst>
                  <a:ext uri="{0D108BD9-81ED-4DB2-BD59-A6C34878D82A}">
                    <a16:rowId xmlns:a16="http://schemas.microsoft.com/office/drawing/2014/main" val="3849270027"/>
                  </a:ext>
                </a:extLst>
              </a:tr>
              <a:tr h="536100">
                <a:tc>
                  <a:txBody>
                    <a:bodyPr/>
                    <a:lstStyle/>
                    <a:p>
                      <a:pPr marL="0" marR="0">
                        <a:lnSpc>
                          <a:spcPct val="107000"/>
                        </a:lnSpc>
                        <a:spcBef>
                          <a:spcPts val="0"/>
                        </a:spcBef>
                        <a:spcAft>
                          <a:spcPts val="800"/>
                        </a:spcAft>
                      </a:pPr>
                      <a:r>
                        <a:rPr lang="en-US" sz="900" u="sng" dirty="0">
                          <a:solidFill>
                            <a:srgbClr val="FFFF00"/>
                          </a:solidFill>
                          <a:effectLst/>
                          <a:hlinkClick r:id="rId4">
                            <a:extLst>
                              <a:ext uri="{A12FA001-AC4F-418D-AE19-62706E023703}">
                                <ahyp:hlinkClr xmlns:ahyp="http://schemas.microsoft.com/office/drawing/2018/hyperlinkcolor" val="tx"/>
                              </a:ext>
                            </a:extLst>
                          </a:hlinkClick>
                        </a:rPr>
                        <a:t>CR Daniels</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Howard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dirty="0">
                          <a:effectLst/>
                        </a:rPr>
                        <a:t>Textile, plastics, and metal manufacturing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Face masks and gowns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extLst>
                  <a:ext uri="{0D108BD9-81ED-4DB2-BD59-A6C34878D82A}">
                    <a16:rowId xmlns:a16="http://schemas.microsoft.com/office/drawing/2014/main" val="1415789862"/>
                  </a:ext>
                </a:extLst>
              </a:tr>
              <a:tr h="536100">
                <a:tc>
                  <a:txBody>
                    <a:bodyPr/>
                    <a:lstStyle/>
                    <a:p>
                      <a:pPr marL="0" marR="0">
                        <a:lnSpc>
                          <a:spcPct val="107000"/>
                        </a:lnSpc>
                        <a:spcBef>
                          <a:spcPts val="0"/>
                        </a:spcBef>
                        <a:spcAft>
                          <a:spcPts val="800"/>
                        </a:spcAft>
                      </a:pPr>
                      <a:r>
                        <a:rPr lang="en-US" sz="900" u="sng" dirty="0" err="1">
                          <a:solidFill>
                            <a:srgbClr val="FFFF00"/>
                          </a:solidFill>
                          <a:effectLst/>
                          <a:hlinkClick r:id="rId5">
                            <a:extLst>
                              <a:ext uri="{A12FA001-AC4F-418D-AE19-62706E023703}">
                                <ahyp:hlinkClr xmlns:ahyp="http://schemas.microsoft.com/office/drawing/2018/hyperlinkcolor" val="tx"/>
                              </a:ext>
                            </a:extLst>
                          </a:hlinkClick>
                        </a:rPr>
                        <a:t>DiPole</a:t>
                      </a:r>
                      <a:r>
                        <a:rPr lang="en-US" sz="900" u="sng" dirty="0">
                          <a:solidFill>
                            <a:srgbClr val="FFFF00"/>
                          </a:solidFill>
                          <a:effectLst/>
                          <a:hlinkClick r:id="rId5">
                            <a:extLst>
                              <a:ext uri="{A12FA001-AC4F-418D-AE19-62706E023703}">
                                <ahyp:hlinkClr xmlns:ahyp="http://schemas.microsoft.com/office/drawing/2018/hyperlinkcolor" val="tx"/>
                              </a:ext>
                            </a:extLst>
                          </a:hlinkClick>
                        </a:rPr>
                        <a:t> Materials</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Baltimore 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Custom nanofiber manufacturing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dirty="0">
                          <a:effectLst/>
                        </a:rPr>
                        <a:t>Filters for medical masks and respirators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extLst>
                  <a:ext uri="{0D108BD9-81ED-4DB2-BD59-A6C34878D82A}">
                    <a16:rowId xmlns:a16="http://schemas.microsoft.com/office/drawing/2014/main" val="2377404243"/>
                  </a:ext>
                </a:extLst>
              </a:tr>
              <a:tr h="536100">
                <a:tc>
                  <a:txBody>
                    <a:bodyPr/>
                    <a:lstStyle/>
                    <a:p>
                      <a:pPr marL="0" marR="0">
                        <a:lnSpc>
                          <a:spcPct val="107000"/>
                        </a:lnSpc>
                        <a:spcBef>
                          <a:spcPts val="0"/>
                        </a:spcBef>
                        <a:spcAft>
                          <a:spcPts val="800"/>
                        </a:spcAft>
                      </a:pPr>
                      <a:r>
                        <a:rPr lang="en-US" sz="900" u="sng" dirty="0">
                          <a:solidFill>
                            <a:srgbClr val="FFFF00"/>
                          </a:solidFill>
                          <a:effectLst/>
                          <a:hlinkClick r:id="rId6">
                            <a:extLst>
                              <a:ext uri="{A12FA001-AC4F-418D-AE19-62706E023703}">
                                <ahyp:hlinkClr xmlns:ahyp="http://schemas.microsoft.com/office/drawing/2018/hyperlinkcolor" val="tx"/>
                              </a:ext>
                            </a:extLst>
                          </a:hlinkClick>
                        </a:rPr>
                        <a:t>DVF Corporation</a:t>
                      </a:r>
                      <a:r>
                        <a:rPr lang="en-US" sz="900" dirty="0">
                          <a:solidFill>
                            <a:srgbClr val="FFFF00"/>
                          </a:solidFill>
                          <a:effectLst/>
                        </a:rPr>
                        <a:t> </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Washington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Metal and plastic fabrications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Plastic components of respirators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extLst>
                  <a:ext uri="{0D108BD9-81ED-4DB2-BD59-A6C34878D82A}">
                    <a16:rowId xmlns:a16="http://schemas.microsoft.com/office/drawing/2014/main" val="3899565202"/>
                  </a:ext>
                </a:extLst>
              </a:tr>
              <a:tr h="536100">
                <a:tc>
                  <a:txBody>
                    <a:bodyPr/>
                    <a:lstStyle/>
                    <a:p>
                      <a:pPr marL="0" marR="0">
                        <a:lnSpc>
                          <a:spcPct val="107000"/>
                        </a:lnSpc>
                        <a:spcBef>
                          <a:spcPts val="0"/>
                        </a:spcBef>
                        <a:spcAft>
                          <a:spcPts val="800"/>
                        </a:spcAft>
                      </a:pPr>
                      <a:r>
                        <a:rPr lang="en-US" sz="900" u="sng" dirty="0">
                          <a:solidFill>
                            <a:srgbClr val="FFFF00"/>
                          </a:solidFill>
                          <a:effectLst/>
                          <a:hlinkClick r:id="rId7">
                            <a:extLst>
                              <a:ext uri="{A12FA001-AC4F-418D-AE19-62706E023703}">
                                <ahyp:hlinkClr xmlns:ahyp="http://schemas.microsoft.com/office/drawing/2018/hyperlinkcolor" val="tx"/>
                              </a:ext>
                            </a:extLst>
                          </a:hlinkClick>
                        </a:rPr>
                        <a:t>Fashions Unlimited</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Baltimore 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Apparel manufacturing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Surgical masks and protective gowns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extLst>
                  <a:ext uri="{0D108BD9-81ED-4DB2-BD59-A6C34878D82A}">
                    <a16:rowId xmlns:a16="http://schemas.microsoft.com/office/drawing/2014/main" val="1647099659"/>
                  </a:ext>
                </a:extLst>
              </a:tr>
              <a:tr h="730345">
                <a:tc>
                  <a:txBody>
                    <a:bodyPr/>
                    <a:lstStyle/>
                    <a:p>
                      <a:pPr marL="0" marR="0">
                        <a:lnSpc>
                          <a:spcPct val="107000"/>
                        </a:lnSpc>
                        <a:spcBef>
                          <a:spcPts val="0"/>
                        </a:spcBef>
                        <a:spcAft>
                          <a:spcPts val="800"/>
                        </a:spcAft>
                      </a:pPr>
                      <a:r>
                        <a:rPr lang="en-US" sz="900" u="sng" dirty="0">
                          <a:solidFill>
                            <a:srgbClr val="FFFF00"/>
                          </a:solidFill>
                          <a:effectLst/>
                          <a:hlinkClick r:id="rId8">
                            <a:extLst>
                              <a:ext uri="{A12FA001-AC4F-418D-AE19-62706E023703}">
                                <ahyp:hlinkClr xmlns:ahyp="http://schemas.microsoft.com/office/drawing/2018/hyperlinkcolor" val="tx"/>
                              </a:ext>
                            </a:extLst>
                          </a:hlinkClick>
                        </a:rPr>
                        <a:t>Fabrication Events</a:t>
                      </a:r>
                      <a:r>
                        <a:rPr lang="en-US" sz="900" dirty="0">
                          <a:solidFill>
                            <a:srgbClr val="FFFF00"/>
                          </a:solidFill>
                          <a:effectLst/>
                        </a:rPr>
                        <a:t> </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Howard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dirty="0">
                          <a:effectLst/>
                        </a:rPr>
                        <a:t>Special event decor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Face masks, head coverings, and other PPE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extLst>
                  <a:ext uri="{0D108BD9-81ED-4DB2-BD59-A6C34878D82A}">
                    <a16:rowId xmlns:a16="http://schemas.microsoft.com/office/drawing/2014/main" val="571259464"/>
                  </a:ext>
                </a:extLst>
              </a:tr>
              <a:tr h="536100">
                <a:tc>
                  <a:txBody>
                    <a:bodyPr/>
                    <a:lstStyle/>
                    <a:p>
                      <a:pPr marL="0" marR="0">
                        <a:lnSpc>
                          <a:spcPct val="107000"/>
                        </a:lnSpc>
                        <a:spcBef>
                          <a:spcPts val="0"/>
                        </a:spcBef>
                        <a:spcAft>
                          <a:spcPts val="800"/>
                        </a:spcAft>
                      </a:pPr>
                      <a:r>
                        <a:rPr lang="en-US" sz="900" u="sng">
                          <a:solidFill>
                            <a:srgbClr val="FFFF00"/>
                          </a:solidFill>
                          <a:effectLst/>
                          <a:hlinkClick r:id="rId9">
                            <a:extLst>
                              <a:ext uri="{A12FA001-AC4F-418D-AE19-62706E023703}">
                                <ahyp:hlinkClr xmlns:ahyp="http://schemas.microsoft.com/office/drawing/2018/hyperlinkcolor" val="tx"/>
                              </a:ext>
                            </a:extLst>
                          </a:hlinkClick>
                        </a:rPr>
                        <a:t>Harbor Designs</a:t>
                      </a:r>
                      <a:r>
                        <a:rPr lang="en-US" sz="900">
                          <a:solidFill>
                            <a:srgbClr val="FFFF00"/>
                          </a:solidFill>
                          <a:effectLst/>
                        </a:rPr>
                        <a:t> </a:t>
                      </a:r>
                      <a:endParaRPr lang="en-US" sz="90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Baltimore 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Manufacturing design and engineering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Ventilators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extLst>
                  <a:ext uri="{0D108BD9-81ED-4DB2-BD59-A6C34878D82A}">
                    <a16:rowId xmlns:a16="http://schemas.microsoft.com/office/drawing/2014/main" val="3590842984"/>
                  </a:ext>
                </a:extLst>
              </a:tr>
              <a:tr h="737360">
                <a:tc>
                  <a:txBody>
                    <a:bodyPr/>
                    <a:lstStyle/>
                    <a:p>
                      <a:pPr marL="0" marR="0">
                        <a:lnSpc>
                          <a:spcPct val="107000"/>
                        </a:lnSpc>
                        <a:spcBef>
                          <a:spcPts val="0"/>
                        </a:spcBef>
                        <a:spcAft>
                          <a:spcPts val="800"/>
                        </a:spcAft>
                      </a:pPr>
                      <a:r>
                        <a:rPr lang="en-US" sz="900" u="sng" dirty="0">
                          <a:solidFill>
                            <a:srgbClr val="FFFF00"/>
                          </a:solidFill>
                          <a:effectLst/>
                          <a:hlinkClick r:id="rId10">
                            <a:extLst>
                              <a:ext uri="{A12FA001-AC4F-418D-AE19-62706E023703}">
                                <ahyp:hlinkClr xmlns:ahyp="http://schemas.microsoft.com/office/drawing/2018/hyperlinkcolor" val="tx"/>
                              </a:ext>
                            </a:extLst>
                          </a:hlinkClick>
                        </a:rPr>
                        <a:t>Hardwire, LLC</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Worcester</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Bulletproof body armor and equipment for law enforcement and the military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Face shields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extLst>
                  <a:ext uri="{0D108BD9-81ED-4DB2-BD59-A6C34878D82A}">
                    <a16:rowId xmlns:a16="http://schemas.microsoft.com/office/drawing/2014/main" val="110974614"/>
                  </a:ext>
                </a:extLst>
              </a:tr>
              <a:tr h="536100">
                <a:tc>
                  <a:txBody>
                    <a:bodyPr/>
                    <a:lstStyle/>
                    <a:p>
                      <a:pPr marL="0" marR="0">
                        <a:lnSpc>
                          <a:spcPct val="107000"/>
                        </a:lnSpc>
                        <a:spcBef>
                          <a:spcPts val="0"/>
                        </a:spcBef>
                        <a:spcAft>
                          <a:spcPts val="800"/>
                        </a:spcAft>
                      </a:pPr>
                      <a:r>
                        <a:rPr lang="en-US" sz="900" u="sng" dirty="0">
                          <a:solidFill>
                            <a:srgbClr val="FFFF00"/>
                          </a:solidFill>
                          <a:effectLst/>
                          <a:hlinkClick r:id="rId11">
                            <a:extLst>
                              <a:ext uri="{A12FA001-AC4F-418D-AE19-62706E023703}">
                                <ahyp:hlinkClr xmlns:ahyp="http://schemas.microsoft.com/office/drawing/2018/hyperlinkcolor" val="tx"/>
                              </a:ext>
                            </a:extLst>
                          </a:hlinkClick>
                        </a:rPr>
                        <a:t>K&amp;W Finishing</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Baltimore City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a:effectLst/>
                        </a:rPr>
                        <a:t>Traditional die cutting, coating, and other bindery services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tc>
                  <a:txBody>
                    <a:bodyPr/>
                    <a:lstStyle/>
                    <a:p>
                      <a:pPr marL="0" marR="0">
                        <a:lnSpc>
                          <a:spcPct val="107000"/>
                        </a:lnSpc>
                        <a:spcBef>
                          <a:spcPts val="0"/>
                        </a:spcBef>
                        <a:spcAft>
                          <a:spcPts val="800"/>
                        </a:spcAft>
                      </a:pPr>
                      <a:r>
                        <a:rPr lang="en-US" sz="900" dirty="0">
                          <a:effectLst/>
                        </a:rPr>
                        <a:t>Face shields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568" marR="52568" marT="52568" marB="52568" anchor="ctr"/>
                </a:tc>
                <a:extLst>
                  <a:ext uri="{0D108BD9-81ED-4DB2-BD59-A6C34878D82A}">
                    <a16:rowId xmlns:a16="http://schemas.microsoft.com/office/drawing/2014/main" val="3347916702"/>
                  </a:ext>
                </a:extLst>
              </a:tr>
            </a:tbl>
          </a:graphicData>
        </a:graphic>
      </p:graphicFrame>
      <p:sp>
        <p:nvSpPr>
          <p:cNvPr id="12" name="TextBox 11">
            <a:extLst>
              <a:ext uri="{FF2B5EF4-FFF2-40B4-BE49-F238E27FC236}">
                <a16:creationId xmlns:a16="http://schemas.microsoft.com/office/drawing/2014/main" id="{F905A2D6-FA92-42AD-BB2B-EE5CF9FEEDE3}"/>
              </a:ext>
            </a:extLst>
          </p:cNvPr>
          <p:cNvSpPr txBox="1"/>
          <p:nvPr/>
        </p:nvSpPr>
        <p:spPr>
          <a:xfrm>
            <a:off x="5763904" y="2033516"/>
            <a:ext cx="1510353" cy="1255594"/>
          </a:xfrm>
          <a:prstGeom prst="rect">
            <a:avLst/>
          </a:prstGeom>
          <a:noFill/>
        </p:spPr>
        <p:txBody>
          <a:bodyPr wrap="square" rtlCol="0">
            <a:spAutoFit/>
          </a:bodyPr>
          <a:lstStyle/>
          <a:p>
            <a:endParaRPr lang="en-US" dirty="0"/>
          </a:p>
        </p:txBody>
      </p:sp>
      <p:graphicFrame>
        <p:nvGraphicFramePr>
          <p:cNvPr id="14" name="Table 13">
            <a:extLst>
              <a:ext uri="{FF2B5EF4-FFF2-40B4-BE49-F238E27FC236}">
                <a16:creationId xmlns:a16="http://schemas.microsoft.com/office/drawing/2014/main" id="{DDA79D08-A460-4E36-A62B-2A3DC7259A34}"/>
              </a:ext>
            </a:extLst>
          </p:cNvPr>
          <p:cNvGraphicFramePr>
            <a:graphicFrameLocks noGrp="1"/>
          </p:cNvGraphicFramePr>
          <p:nvPr/>
        </p:nvGraphicFramePr>
        <p:xfrm>
          <a:off x="4904509" y="667943"/>
          <a:ext cx="4203123" cy="6107814"/>
        </p:xfrm>
        <a:graphic>
          <a:graphicData uri="http://schemas.openxmlformats.org/drawingml/2006/table">
            <a:tbl>
              <a:tblPr firstRow="1" firstCol="1" bandRow="1">
                <a:tableStyleId>{5C22544A-7EE6-4342-B048-85BDC9FD1C3A}</a:tableStyleId>
              </a:tblPr>
              <a:tblGrid>
                <a:gridCol w="737755">
                  <a:extLst>
                    <a:ext uri="{9D8B030D-6E8A-4147-A177-3AD203B41FA5}">
                      <a16:colId xmlns:a16="http://schemas.microsoft.com/office/drawing/2014/main" val="2287236368"/>
                    </a:ext>
                  </a:extLst>
                </a:gridCol>
                <a:gridCol w="784513">
                  <a:extLst>
                    <a:ext uri="{9D8B030D-6E8A-4147-A177-3AD203B41FA5}">
                      <a16:colId xmlns:a16="http://schemas.microsoft.com/office/drawing/2014/main" val="1337536685"/>
                    </a:ext>
                  </a:extLst>
                </a:gridCol>
                <a:gridCol w="1454728">
                  <a:extLst>
                    <a:ext uri="{9D8B030D-6E8A-4147-A177-3AD203B41FA5}">
                      <a16:colId xmlns:a16="http://schemas.microsoft.com/office/drawing/2014/main" val="3223105576"/>
                    </a:ext>
                  </a:extLst>
                </a:gridCol>
                <a:gridCol w="1226127">
                  <a:extLst>
                    <a:ext uri="{9D8B030D-6E8A-4147-A177-3AD203B41FA5}">
                      <a16:colId xmlns:a16="http://schemas.microsoft.com/office/drawing/2014/main" val="2942807988"/>
                    </a:ext>
                  </a:extLst>
                </a:gridCol>
              </a:tblGrid>
              <a:tr h="391295">
                <a:tc>
                  <a:txBody>
                    <a:bodyPr/>
                    <a:lstStyle/>
                    <a:p>
                      <a:pPr marL="0" marR="0">
                        <a:lnSpc>
                          <a:spcPct val="107000"/>
                        </a:lnSpc>
                        <a:spcBef>
                          <a:spcPts val="0"/>
                        </a:spcBef>
                        <a:spcAft>
                          <a:spcPts val="800"/>
                        </a:spcAft>
                      </a:pPr>
                      <a:r>
                        <a:rPr lang="en-US" sz="900" dirty="0">
                          <a:effectLst/>
                        </a:rPr>
                        <a:t>Grant Recipient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dirty="0">
                          <a:effectLst/>
                        </a:rPr>
                        <a:t>County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dirty="0">
                          <a:effectLst/>
                        </a:rPr>
                        <a:t>Typical Production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COVID-19 Production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extLst>
                  <a:ext uri="{0D108BD9-81ED-4DB2-BD59-A6C34878D82A}">
                    <a16:rowId xmlns:a16="http://schemas.microsoft.com/office/drawing/2014/main" val="1430829672"/>
                  </a:ext>
                </a:extLst>
              </a:tr>
              <a:tr h="537490">
                <a:tc>
                  <a:txBody>
                    <a:bodyPr/>
                    <a:lstStyle/>
                    <a:p>
                      <a:pPr marL="0" marR="0">
                        <a:lnSpc>
                          <a:spcPct val="107000"/>
                        </a:lnSpc>
                        <a:spcBef>
                          <a:spcPts val="0"/>
                        </a:spcBef>
                        <a:spcAft>
                          <a:spcPts val="800"/>
                        </a:spcAft>
                      </a:pPr>
                      <a:r>
                        <a:rPr lang="en-US" sz="900" u="sng" dirty="0">
                          <a:solidFill>
                            <a:srgbClr val="FFFF00"/>
                          </a:solidFill>
                          <a:effectLst/>
                          <a:hlinkClick r:id="rId12">
                            <a:extLst>
                              <a:ext uri="{A12FA001-AC4F-418D-AE19-62706E023703}">
                                <ahyp:hlinkClr xmlns:ahyp="http://schemas.microsoft.com/office/drawing/2018/hyperlinkcolor" val="tx"/>
                              </a:ext>
                            </a:extLst>
                          </a:hlinkClick>
                        </a:rPr>
                        <a:t>Key Technologies</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Baltimore City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dirty="0">
                          <a:effectLst/>
                        </a:rPr>
                        <a:t>Medical devices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dirty="0">
                          <a:effectLst/>
                        </a:rPr>
                        <a:t>Blower units for positive air pressure respirators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extLst>
                  <a:ext uri="{0D108BD9-81ED-4DB2-BD59-A6C34878D82A}">
                    <a16:rowId xmlns:a16="http://schemas.microsoft.com/office/drawing/2014/main" val="514940758"/>
                  </a:ext>
                </a:extLst>
              </a:tr>
              <a:tr h="976075">
                <a:tc>
                  <a:txBody>
                    <a:bodyPr/>
                    <a:lstStyle/>
                    <a:p>
                      <a:pPr marL="0" marR="0">
                        <a:lnSpc>
                          <a:spcPct val="107000"/>
                        </a:lnSpc>
                        <a:spcBef>
                          <a:spcPts val="0"/>
                        </a:spcBef>
                        <a:spcAft>
                          <a:spcPts val="800"/>
                        </a:spcAft>
                      </a:pPr>
                      <a:r>
                        <a:rPr lang="en-US" sz="900" u="sng" dirty="0">
                          <a:solidFill>
                            <a:srgbClr val="FFFF00"/>
                          </a:solidFill>
                          <a:effectLst/>
                          <a:hlinkClick r:id="rId13">
                            <a:extLst>
                              <a:ext uri="{A12FA001-AC4F-418D-AE19-62706E023703}">
                                <ahyp:hlinkClr xmlns:ahyp="http://schemas.microsoft.com/office/drawing/2018/hyperlinkcolor" val="tx"/>
                              </a:ext>
                            </a:extLst>
                          </a:hlinkClick>
                        </a:rPr>
                        <a:t>LAI International</a:t>
                      </a:r>
                      <a:r>
                        <a:rPr lang="en-US" sz="900" dirty="0">
                          <a:solidFill>
                            <a:srgbClr val="FFFF00"/>
                          </a:solidFill>
                          <a:effectLst/>
                        </a:rPr>
                        <a:t> </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Carroll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dirty="0">
                          <a:effectLst/>
                        </a:rPr>
                        <a:t>Components for aerospace and defense, medical</a:t>
                      </a:r>
                      <a:r>
                        <a:rPr lang="en-US" sz="900">
                          <a:effectLst/>
                        </a:rPr>
                        <a:t> devices and</a:t>
                      </a:r>
                      <a:r>
                        <a:rPr lang="en-US" sz="900" dirty="0">
                          <a:effectLst/>
                        </a:rPr>
                        <a:t> infrastructure systems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Face shields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extLst>
                  <a:ext uri="{0D108BD9-81ED-4DB2-BD59-A6C34878D82A}">
                    <a16:rowId xmlns:a16="http://schemas.microsoft.com/office/drawing/2014/main" val="2560622555"/>
                  </a:ext>
                </a:extLst>
              </a:tr>
              <a:tr h="537490">
                <a:tc>
                  <a:txBody>
                    <a:bodyPr/>
                    <a:lstStyle/>
                    <a:p>
                      <a:pPr marL="0" marR="0">
                        <a:lnSpc>
                          <a:spcPct val="107000"/>
                        </a:lnSpc>
                        <a:spcBef>
                          <a:spcPts val="0"/>
                        </a:spcBef>
                        <a:spcAft>
                          <a:spcPts val="800"/>
                        </a:spcAft>
                      </a:pPr>
                      <a:r>
                        <a:rPr lang="en-US" sz="900" u="sng" dirty="0">
                          <a:solidFill>
                            <a:srgbClr val="FFFF00"/>
                          </a:solidFill>
                          <a:effectLst/>
                          <a:hlinkClick r:id="rId14">
                            <a:extLst>
                              <a:ext uri="{A12FA001-AC4F-418D-AE19-62706E023703}">
                                <ahyp:hlinkClr xmlns:ahyp="http://schemas.microsoft.com/office/drawing/2018/hyperlinkcolor" val="tx"/>
                              </a:ext>
                            </a:extLst>
                          </a:hlinkClick>
                        </a:rPr>
                        <a:t>Manta </a:t>
                      </a:r>
                      <a:r>
                        <a:rPr lang="en-US" sz="900" u="sng" dirty="0" err="1">
                          <a:solidFill>
                            <a:srgbClr val="FFFF00"/>
                          </a:solidFill>
                          <a:effectLst/>
                          <a:hlinkClick r:id="rId14">
                            <a:extLst>
                              <a:ext uri="{A12FA001-AC4F-418D-AE19-62706E023703}">
                                <ahyp:hlinkClr xmlns:ahyp="http://schemas.microsoft.com/office/drawing/2018/hyperlinkcolor" val="tx"/>
                              </a:ext>
                            </a:extLst>
                          </a:hlinkClick>
                        </a:rPr>
                        <a:t>BioFuels</a:t>
                      </a:r>
                      <a:r>
                        <a:rPr lang="en-US" sz="900" dirty="0">
                          <a:solidFill>
                            <a:srgbClr val="FFFF00"/>
                          </a:solidFill>
                          <a:effectLst/>
                        </a:rPr>
                        <a:t> </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Baltimore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Energy technology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Face shields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extLst>
                  <a:ext uri="{0D108BD9-81ED-4DB2-BD59-A6C34878D82A}">
                    <a16:rowId xmlns:a16="http://schemas.microsoft.com/office/drawing/2014/main" val="2449691995"/>
                  </a:ext>
                </a:extLst>
              </a:tr>
              <a:tr h="683685">
                <a:tc>
                  <a:txBody>
                    <a:bodyPr/>
                    <a:lstStyle/>
                    <a:p>
                      <a:pPr marL="0" marR="0">
                        <a:lnSpc>
                          <a:spcPct val="107000"/>
                        </a:lnSpc>
                        <a:spcBef>
                          <a:spcPts val="0"/>
                        </a:spcBef>
                        <a:spcAft>
                          <a:spcPts val="800"/>
                        </a:spcAft>
                      </a:pPr>
                      <a:r>
                        <a:rPr lang="en-US" sz="900" u="sng" dirty="0">
                          <a:solidFill>
                            <a:srgbClr val="FFFF00"/>
                          </a:solidFill>
                          <a:effectLst/>
                          <a:hlinkClick r:id="rId15">
                            <a:extLst>
                              <a:ext uri="{A12FA001-AC4F-418D-AE19-62706E023703}">
                                <ahyp:hlinkClr xmlns:ahyp="http://schemas.microsoft.com/office/drawing/2018/hyperlinkcolor" val="tx"/>
                              </a:ext>
                            </a:extLst>
                          </a:hlinkClick>
                        </a:rPr>
                        <a:t>Marty’s Bag Works</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Anne Arundel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Canvas boating products, cushions, laser printing, and bags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Surgical masks, face shields, and lightweight gowns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extLst>
                  <a:ext uri="{0D108BD9-81ED-4DB2-BD59-A6C34878D82A}">
                    <a16:rowId xmlns:a16="http://schemas.microsoft.com/office/drawing/2014/main" val="101328533"/>
                  </a:ext>
                </a:extLst>
              </a:tr>
              <a:tr h="537490">
                <a:tc>
                  <a:txBody>
                    <a:bodyPr/>
                    <a:lstStyle/>
                    <a:p>
                      <a:pPr marL="0" marR="0">
                        <a:lnSpc>
                          <a:spcPct val="107000"/>
                        </a:lnSpc>
                        <a:spcBef>
                          <a:spcPts val="0"/>
                        </a:spcBef>
                        <a:spcAft>
                          <a:spcPts val="800"/>
                        </a:spcAft>
                      </a:pPr>
                      <a:r>
                        <a:rPr lang="en-US" sz="900" u="sng" dirty="0">
                          <a:solidFill>
                            <a:srgbClr val="FFFF00"/>
                          </a:solidFill>
                          <a:effectLst/>
                          <a:hlinkClick r:id="rId16">
                            <a:extLst>
                              <a:ext uri="{A12FA001-AC4F-418D-AE19-62706E023703}">
                                <ahyp:hlinkClr xmlns:ahyp="http://schemas.microsoft.com/office/drawing/2018/hyperlinkcolor" val="tx"/>
                              </a:ext>
                            </a:extLst>
                          </a:hlinkClick>
                        </a:rPr>
                        <a:t>Nations Photo Lab</a:t>
                      </a:r>
                      <a:r>
                        <a:rPr lang="en-US" sz="900" dirty="0">
                          <a:solidFill>
                            <a:srgbClr val="FFFF00"/>
                          </a:solidFill>
                          <a:effectLst/>
                        </a:rPr>
                        <a:t> </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Baltimore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Full-service photo printing</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Face shields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extLst>
                  <a:ext uri="{0D108BD9-81ED-4DB2-BD59-A6C34878D82A}">
                    <a16:rowId xmlns:a16="http://schemas.microsoft.com/office/drawing/2014/main" val="1282704120"/>
                  </a:ext>
                </a:extLst>
              </a:tr>
              <a:tr h="683685">
                <a:tc>
                  <a:txBody>
                    <a:bodyPr/>
                    <a:lstStyle/>
                    <a:p>
                      <a:pPr marL="0" marR="0">
                        <a:lnSpc>
                          <a:spcPct val="107000"/>
                        </a:lnSpc>
                        <a:spcBef>
                          <a:spcPts val="0"/>
                        </a:spcBef>
                        <a:spcAft>
                          <a:spcPts val="800"/>
                        </a:spcAft>
                      </a:pPr>
                      <a:r>
                        <a:rPr lang="en-US" sz="900" u="sng" dirty="0">
                          <a:solidFill>
                            <a:srgbClr val="FFFF00"/>
                          </a:solidFill>
                          <a:effectLst/>
                          <a:hlinkClick r:id="rId17">
                            <a:extLst>
                              <a:ext uri="{A12FA001-AC4F-418D-AE19-62706E023703}">
                                <ahyp:hlinkClr xmlns:ahyp="http://schemas.microsoft.com/office/drawing/2018/hyperlinkcolor" val="tx"/>
                              </a:ext>
                            </a:extLst>
                          </a:hlinkClick>
                        </a:rPr>
                        <a:t>NRL &amp; Associates</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Queen Anne’s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Ultra-precision machining, fabrication, and assembly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Ventilators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extLst>
                  <a:ext uri="{0D108BD9-81ED-4DB2-BD59-A6C34878D82A}">
                    <a16:rowId xmlns:a16="http://schemas.microsoft.com/office/drawing/2014/main" val="4270475961"/>
                  </a:ext>
                </a:extLst>
              </a:tr>
              <a:tr h="537490">
                <a:tc>
                  <a:txBody>
                    <a:bodyPr/>
                    <a:lstStyle/>
                    <a:p>
                      <a:pPr marL="0" marR="0">
                        <a:lnSpc>
                          <a:spcPct val="107000"/>
                        </a:lnSpc>
                        <a:spcBef>
                          <a:spcPts val="0"/>
                        </a:spcBef>
                        <a:spcAft>
                          <a:spcPts val="800"/>
                        </a:spcAft>
                      </a:pPr>
                      <a:r>
                        <a:rPr lang="en-US" sz="900" u="sng" dirty="0">
                          <a:solidFill>
                            <a:srgbClr val="FFFF00"/>
                          </a:solidFill>
                          <a:effectLst/>
                          <a:hlinkClick r:id="rId18">
                            <a:extLst>
                              <a:ext uri="{A12FA001-AC4F-418D-AE19-62706E023703}">
                                <ahyp:hlinkClr xmlns:ahyp="http://schemas.microsoft.com/office/drawing/2018/hyperlinkcolor" val="tx"/>
                              </a:ext>
                            </a:extLst>
                          </a:hlinkClick>
                        </a:rPr>
                        <a:t>Potomac Photonics</a:t>
                      </a:r>
                      <a:r>
                        <a:rPr lang="en-US" sz="900" dirty="0">
                          <a:solidFill>
                            <a:srgbClr val="FFFF00"/>
                          </a:solidFill>
                          <a:effectLst/>
                        </a:rPr>
                        <a:t> </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Baltimore County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Biotech and medical devices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PPE visors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extLst>
                  <a:ext uri="{0D108BD9-81ED-4DB2-BD59-A6C34878D82A}">
                    <a16:rowId xmlns:a16="http://schemas.microsoft.com/office/drawing/2014/main" val="1031848753"/>
                  </a:ext>
                </a:extLst>
              </a:tr>
              <a:tr h="537490">
                <a:tc>
                  <a:txBody>
                    <a:bodyPr/>
                    <a:lstStyle/>
                    <a:p>
                      <a:pPr marL="0" marR="0">
                        <a:lnSpc>
                          <a:spcPct val="107000"/>
                        </a:lnSpc>
                        <a:spcBef>
                          <a:spcPts val="0"/>
                        </a:spcBef>
                        <a:spcAft>
                          <a:spcPts val="800"/>
                        </a:spcAft>
                      </a:pPr>
                      <a:r>
                        <a:rPr lang="en-US" sz="900" u="sng" dirty="0">
                          <a:solidFill>
                            <a:srgbClr val="FFFF00"/>
                          </a:solidFill>
                          <a:effectLst/>
                          <a:hlinkClick r:id="rId19">
                            <a:extLst>
                              <a:ext uri="{A12FA001-AC4F-418D-AE19-62706E023703}">
                                <ahyp:hlinkClr xmlns:ahyp="http://schemas.microsoft.com/office/drawing/2018/hyperlinkcolor" val="tx"/>
                              </a:ext>
                            </a:extLst>
                          </a:hlinkClick>
                        </a:rPr>
                        <a:t>Rankin Upholstery</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Montgomery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Auto, marine, aircraft and custom upholstery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Masks, gowns, and other PPE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extLst>
                  <a:ext uri="{0D108BD9-81ED-4DB2-BD59-A6C34878D82A}">
                    <a16:rowId xmlns:a16="http://schemas.microsoft.com/office/drawing/2014/main" val="1317126554"/>
                  </a:ext>
                </a:extLst>
              </a:tr>
              <a:tr h="277859">
                <a:tc>
                  <a:txBody>
                    <a:bodyPr/>
                    <a:lstStyle/>
                    <a:p>
                      <a:pPr marL="0" marR="0">
                        <a:lnSpc>
                          <a:spcPct val="107000"/>
                        </a:lnSpc>
                        <a:spcBef>
                          <a:spcPts val="0"/>
                        </a:spcBef>
                        <a:spcAft>
                          <a:spcPts val="800"/>
                        </a:spcAft>
                      </a:pPr>
                      <a:r>
                        <a:rPr lang="en-US" sz="900" u="sng" dirty="0">
                          <a:solidFill>
                            <a:srgbClr val="FFFF00"/>
                          </a:solidFill>
                          <a:effectLst/>
                          <a:hlinkClick r:id="rId20">
                            <a:extLst>
                              <a:ext uri="{A12FA001-AC4F-418D-AE19-62706E023703}">
                                <ahyp:hlinkClr xmlns:ahyp="http://schemas.microsoft.com/office/drawing/2018/hyperlinkcolor" val="tx"/>
                              </a:ext>
                            </a:extLst>
                          </a:hlinkClick>
                        </a:rPr>
                        <a:t>Strouse </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Carroll</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Adhesive solutions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N-95 masks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extLst>
                  <a:ext uri="{0D108BD9-81ED-4DB2-BD59-A6C34878D82A}">
                    <a16:rowId xmlns:a16="http://schemas.microsoft.com/office/drawing/2014/main" val="2475464487"/>
                  </a:ext>
                </a:extLst>
              </a:tr>
              <a:tr h="391295">
                <a:tc>
                  <a:txBody>
                    <a:bodyPr/>
                    <a:lstStyle/>
                    <a:p>
                      <a:pPr marL="0" marR="0">
                        <a:lnSpc>
                          <a:spcPct val="107000"/>
                        </a:lnSpc>
                        <a:spcBef>
                          <a:spcPts val="0"/>
                        </a:spcBef>
                        <a:spcAft>
                          <a:spcPts val="800"/>
                        </a:spcAft>
                      </a:pPr>
                      <a:r>
                        <a:rPr lang="en-US" sz="900" u="sng" dirty="0">
                          <a:solidFill>
                            <a:srgbClr val="FFFF00"/>
                          </a:solidFill>
                          <a:effectLst/>
                          <a:hlinkClick r:id="rId21">
                            <a:extLst>
                              <a:ext uri="{A12FA001-AC4F-418D-AE19-62706E023703}">
                                <ahyp:hlinkClr xmlns:ahyp="http://schemas.microsoft.com/office/drawing/2018/hyperlinkcolor" val="tx"/>
                              </a:ext>
                            </a:extLst>
                          </a:hlinkClick>
                        </a:rPr>
                        <a:t>X-Laser</a:t>
                      </a:r>
                      <a:endParaRPr lang="en-US" sz="9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Howard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a:effectLst/>
                        </a:rPr>
                        <a:t>Laser light show systems</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tc>
                  <a:txBody>
                    <a:bodyPr/>
                    <a:lstStyle/>
                    <a:p>
                      <a:pPr marL="0" marR="0">
                        <a:lnSpc>
                          <a:spcPct val="107000"/>
                        </a:lnSpc>
                        <a:spcBef>
                          <a:spcPts val="0"/>
                        </a:spcBef>
                        <a:spcAft>
                          <a:spcPts val="800"/>
                        </a:spcAft>
                      </a:pPr>
                      <a:r>
                        <a:rPr lang="en-US" sz="900" dirty="0">
                          <a:effectLst/>
                        </a:rPr>
                        <a:t>Face shields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2878" marR="52878" marT="52878" marB="52878" anchor="ctr"/>
                </a:tc>
                <a:extLst>
                  <a:ext uri="{0D108BD9-81ED-4DB2-BD59-A6C34878D82A}">
                    <a16:rowId xmlns:a16="http://schemas.microsoft.com/office/drawing/2014/main" val="771596589"/>
                  </a:ext>
                </a:extLst>
              </a:tr>
            </a:tbl>
          </a:graphicData>
        </a:graphic>
      </p:graphicFrame>
      <p:sp>
        <p:nvSpPr>
          <p:cNvPr id="15" name="TextBox 14">
            <a:extLst>
              <a:ext uri="{FF2B5EF4-FFF2-40B4-BE49-F238E27FC236}">
                <a16:creationId xmlns:a16="http://schemas.microsoft.com/office/drawing/2014/main" id="{2E445A04-7AF8-4C3D-972F-C648C5667818}"/>
              </a:ext>
            </a:extLst>
          </p:cNvPr>
          <p:cNvSpPr txBox="1"/>
          <p:nvPr/>
        </p:nvSpPr>
        <p:spPr>
          <a:xfrm>
            <a:off x="311700" y="230970"/>
            <a:ext cx="8520600" cy="353943"/>
          </a:xfrm>
          <a:prstGeom prst="rect">
            <a:avLst/>
          </a:prstGeom>
          <a:noFill/>
        </p:spPr>
        <p:txBody>
          <a:bodyPr wrap="square" rtlCol="0">
            <a:spAutoFit/>
          </a:bodyPr>
          <a:lstStyle/>
          <a:p>
            <a:pPr algn="ctr"/>
            <a:r>
              <a:rPr lang="en-US" sz="1700" b="1" dirty="0"/>
              <a:t>Maryland Companies Producing Personal Protective Equipment in Response to COVID-19</a:t>
            </a:r>
          </a:p>
        </p:txBody>
      </p:sp>
    </p:spTree>
    <p:extLst>
      <p:ext uri="{BB962C8B-B14F-4D97-AF65-F5344CB8AC3E}">
        <p14:creationId xmlns:p14="http://schemas.microsoft.com/office/powerpoint/2010/main" val="140599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5DC9247-3985-44E1-A069-B11E85406D9E}"/>
              </a:ext>
            </a:extLst>
          </p:cNvPr>
          <p:cNvSpPr>
            <a:spLocks noGrp="1"/>
          </p:cNvSpPr>
          <p:nvPr>
            <p:ph type="body" sz="quarter" idx="14"/>
          </p:nvPr>
        </p:nvSpPr>
        <p:spPr/>
        <p:txBody>
          <a:bodyPr>
            <a:normAutofit fontScale="77500" lnSpcReduction="20000"/>
          </a:bodyPr>
          <a:lstStyle/>
          <a:p>
            <a:r>
              <a:rPr lang="en-US" dirty="0"/>
              <a:t>Employer and Health Care Provider Guidance on Return to Work</a:t>
            </a:r>
          </a:p>
        </p:txBody>
      </p:sp>
      <p:sp>
        <p:nvSpPr>
          <p:cNvPr id="4" name="Slide Number Placeholder 3">
            <a:extLst>
              <a:ext uri="{FF2B5EF4-FFF2-40B4-BE49-F238E27FC236}">
                <a16:creationId xmlns:a16="http://schemas.microsoft.com/office/drawing/2014/main" id="{445828E3-BCBB-4AD9-B3BC-9943BC8FA08A}"/>
              </a:ext>
            </a:extLst>
          </p:cNvPr>
          <p:cNvSpPr>
            <a:spLocks noGrp="1"/>
          </p:cNvSpPr>
          <p:nvPr>
            <p:ph type="sldNum" sz="quarter" idx="4294967295"/>
          </p:nvPr>
        </p:nvSpPr>
        <p:spPr>
          <a:xfrm>
            <a:off x="0" y="6153150"/>
            <a:ext cx="498475" cy="365125"/>
          </a:xfrm>
        </p:spPr>
        <p:txBody>
          <a:bodyPr/>
          <a:lstStyle/>
          <a:p>
            <a:fld id="{EB4BE1A8-99A0-BE4B-B404-CE990ED5FA0C}" type="slidenum">
              <a:rPr lang="en-US" smtClean="0"/>
              <a:pPr/>
              <a:t>41</a:t>
            </a:fld>
            <a:endParaRPr lang="en-US" dirty="0"/>
          </a:p>
        </p:txBody>
      </p:sp>
    </p:spTree>
    <p:extLst>
      <p:ext uri="{BB962C8B-B14F-4D97-AF65-F5344CB8AC3E}">
        <p14:creationId xmlns:p14="http://schemas.microsoft.com/office/powerpoint/2010/main" val="2955276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4F3E7-26DA-47A8-A4B8-C19A61864C18}"/>
              </a:ext>
            </a:extLst>
          </p:cNvPr>
          <p:cNvSpPr>
            <a:spLocks noGrp="1"/>
          </p:cNvSpPr>
          <p:nvPr>
            <p:ph type="title"/>
          </p:nvPr>
        </p:nvSpPr>
        <p:spPr>
          <a:xfrm>
            <a:off x="644577" y="365126"/>
            <a:ext cx="7886700" cy="1325563"/>
          </a:xfrm>
        </p:spPr>
        <p:txBody>
          <a:bodyPr>
            <a:normAutofit/>
          </a:bodyPr>
          <a:lstStyle/>
          <a:p>
            <a:pPr algn="ctr"/>
            <a:r>
              <a:rPr lang="en-US" sz="3200" dirty="0"/>
              <a:t>Employee Return to Work – Confirmed or Suspected COVID-19</a:t>
            </a:r>
          </a:p>
        </p:txBody>
      </p:sp>
      <p:graphicFrame>
        <p:nvGraphicFramePr>
          <p:cNvPr id="6" name="Table 6">
            <a:extLst>
              <a:ext uri="{FF2B5EF4-FFF2-40B4-BE49-F238E27FC236}">
                <a16:creationId xmlns:a16="http://schemas.microsoft.com/office/drawing/2014/main" id="{2884891A-C671-4946-8D28-8954358CEEFC}"/>
              </a:ext>
            </a:extLst>
          </p:cNvPr>
          <p:cNvGraphicFramePr>
            <a:graphicFrameLocks noGrp="1"/>
          </p:cNvGraphicFramePr>
          <p:nvPr>
            <p:ph idx="1"/>
            <p:extLst>
              <p:ext uri="{D42A27DB-BD31-4B8C-83A1-F6EECF244321}">
                <p14:modId xmlns:p14="http://schemas.microsoft.com/office/powerpoint/2010/main" val="4182163575"/>
              </p:ext>
            </p:extLst>
          </p:nvPr>
        </p:nvGraphicFramePr>
        <p:xfrm>
          <a:off x="517161" y="1510831"/>
          <a:ext cx="8357015" cy="4320540"/>
        </p:xfrm>
        <a:graphic>
          <a:graphicData uri="http://schemas.openxmlformats.org/drawingml/2006/table">
            <a:tbl>
              <a:tblPr firstRow="1" bandRow="1">
                <a:tableStyleId>{5C22544A-7EE6-4342-B048-85BDC9FD1C3A}</a:tableStyleId>
              </a:tblPr>
              <a:tblGrid>
                <a:gridCol w="3106331">
                  <a:extLst>
                    <a:ext uri="{9D8B030D-6E8A-4147-A177-3AD203B41FA5}">
                      <a16:colId xmlns:a16="http://schemas.microsoft.com/office/drawing/2014/main" val="3411959186"/>
                    </a:ext>
                  </a:extLst>
                </a:gridCol>
                <a:gridCol w="5250684">
                  <a:extLst>
                    <a:ext uri="{9D8B030D-6E8A-4147-A177-3AD203B41FA5}">
                      <a16:colId xmlns:a16="http://schemas.microsoft.com/office/drawing/2014/main" val="2047836109"/>
                    </a:ext>
                  </a:extLst>
                </a:gridCol>
              </a:tblGrid>
              <a:tr h="370840">
                <a:tc>
                  <a:txBody>
                    <a:bodyPr/>
                    <a:lstStyle/>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rPr>
                        <a:t>1.  Employee has suspected COVID-19 (suspected means the employee has symptoms* but has not been tested), or has symptoms and has tested positive.</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rPr>
                        <a:t>*Symptoms include cough, shortness of breath or difficulty breathing, fever (subjective, or measured temperature of 100.4</a:t>
                      </a:r>
                      <a:r>
                        <a:rPr lang="en-US" sz="1200" b="1" baseline="30000" dirty="0">
                          <a:effectLst/>
                          <a:latin typeface="Arial" panose="020B0604020202020204" pitchFamily="34" charset="0"/>
                          <a:ea typeface="Calibri" panose="020F0502020204030204" pitchFamily="34" charset="0"/>
                        </a:rPr>
                        <a:t>o</a:t>
                      </a:r>
                      <a:r>
                        <a:rPr lang="en-US" sz="1200" b="1" dirty="0">
                          <a:effectLst/>
                          <a:latin typeface="Arial" panose="020B0604020202020204" pitchFamily="34" charset="0"/>
                          <a:ea typeface="Calibri" panose="020F0502020204030204" pitchFamily="34" charset="0"/>
                        </a:rPr>
                        <a:t> F. or more), chills, muscle pain, sore throat, new loss of taste or smell, or gastrointestinal symptoms like nausea, vomiting, or diarrhea</a:t>
                      </a:r>
                      <a:endParaRPr lang="en-US" sz="12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200" b="1" dirty="0">
                          <a:solidFill>
                            <a:schemeClr val="bg1"/>
                          </a:solidFill>
                          <a:effectLst/>
                          <a:latin typeface="Arial" panose="020B0604020202020204" pitchFamily="34" charset="0"/>
                          <a:ea typeface="Arial" panose="020B0604020202020204" pitchFamily="34" charset="0"/>
                        </a:rPr>
                        <a:t>Return to Work Based on Symptoms</a:t>
                      </a:r>
                      <a:endParaRPr lang="en-US" sz="1200" dirty="0">
                        <a:solidFill>
                          <a:schemeClr val="bg1"/>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solidFill>
                            <a:schemeClr val="bg1"/>
                          </a:solidFill>
                          <a:effectLst/>
                          <a:latin typeface="Arial" panose="020B0604020202020204" pitchFamily="34" charset="0"/>
                          <a:ea typeface="Arial" panose="020B0604020202020204" pitchFamily="34" charset="0"/>
                        </a:rPr>
                        <a:t>The employee may return to work when:</a:t>
                      </a:r>
                      <a:endParaRPr lang="en-US" sz="1200" dirty="0">
                        <a:solidFill>
                          <a:schemeClr val="bg1"/>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solidFill>
                            <a:schemeClr val="bg1"/>
                          </a:solidFill>
                          <a:effectLst/>
                          <a:latin typeface="Arial" panose="020B0604020202020204" pitchFamily="34" charset="0"/>
                          <a:ea typeface="Arial" panose="020B0604020202020204" pitchFamily="34" charset="0"/>
                        </a:rPr>
                        <a:t> </a:t>
                      </a:r>
                      <a:endParaRPr lang="en-US" sz="1200" dirty="0">
                        <a:solidFill>
                          <a:schemeClr val="bg1"/>
                        </a:solidFill>
                        <a:effectLst/>
                        <a:latin typeface="Calibri" panose="020F0502020204030204" pitchFamily="34" charset="0"/>
                        <a:ea typeface="Calibri" panose="020F050202020403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200" dirty="0">
                          <a:solidFill>
                            <a:schemeClr val="bg1"/>
                          </a:solidFill>
                          <a:effectLst/>
                          <a:latin typeface="Arial" panose="020B0604020202020204" pitchFamily="34" charset="0"/>
                          <a:ea typeface="Arial" panose="020B0604020202020204" pitchFamily="34" charset="0"/>
                        </a:rPr>
                        <a:t>At least 3 days (72 hours) have passed fever-free without the use of fever-reducing medications;  AND</a:t>
                      </a:r>
                    </a:p>
                    <a:p>
                      <a:pPr marL="171450" marR="0" indent="-171450">
                        <a:lnSpc>
                          <a:spcPct val="107000"/>
                        </a:lnSpc>
                        <a:spcBef>
                          <a:spcPts val="0"/>
                        </a:spcBef>
                        <a:spcAft>
                          <a:spcPts val="800"/>
                        </a:spcAft>
                        <a:buFont typeface="Arial" panose="020B0604020202020204" pitchFamily="34" charset="0"/>
                        <a:buChar char="•"/>
                      </a:pPr>
                      <a:r>
                        <a:rPr lang="en-US" sz="1200" dirty="0">
                          <a:solidFill>
                            <a:schemeClr val="bg1"/>
                          </a:solidFill>
                          <a:effectLst/>
                          <a:latin typeface="Arial" panose="020B0604020202020204" pitchFamily="34" charset="0"/>
                          <a:ea typeface="Arial" panose="020B0604020202020204" pitchFamily="34" charset="0"/>
                        </a:rPr>
                        <a:t>Improvement in respiratory symptoms (e.g., cough, shortness of breath); AND,  </a:t>
                      </a:r>
                      <a:endParaRPr lang="en-US" sz="1200" dirty="0">
                        <a:solidFill>
                          <a:schemeClr val="bg1"/>
                        </a:solidFill>
                        <a:effectLst/>
                        <a:latin typeface="Calibri" panose="020F0502020204030204" pitchFamily="34" charset="0"/>
                        <a:ea typeface="Calibri" panose="020F050202020403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200" dirty="0">
                          <a:solidFill>
                            <a:schemeClr val="bg1"/>
                          </a:solidFill>
                          <a:effectLst/>
                          <a:latin typeface="Arial" panose="020B0604020202020204" pitchFamily="34" charset="0"/>
                          <a:ea typeface="Arial" panose="020B0604020202020204" pitchFamily="34" charset="0"/>
                        </a:rPr>
                        <a:t>At least 10 days have passed </a:t>
                      </a:r>
                      <a:r>
                        <a:rPr lang="en-US" sz="1200" b="1" i="1" dirty="0">
                          <a:solidFill>
                            <a:schemeClr val="bg1"/>
                          </a:solidFill>
                          <a:effectLst/>
                          <a:latin typeface="Arial" panose="020B0604020202020204" pitchFamily="34" charset="0"/>
                          <a:ea typeface="Arial" panose="020B0604020202020204" pitchFamily="34" charset="0"/>
                        </a:rPr>
                        <a:t>since symptoms first appeared</a:t>
                      </a:r>
                      <a:r>
                        <a:rPr lang="en-US" sz="1200" dirty="0">
                          <a:solidFill>
                            <a:schemeClr val="bg1"/>
                          </a:solidFill>
                          <a:effectLst/>
                          <a:latin typeface="Arial" panose="020B0604020202020204" pitchFamily="34" charset="0"/>
                          <a:ea typeface="Arial" panose="020B0604020202020204" pitchFamily="34" charset="0"/>
                        </a:rPr>
                        <a:t>.</a:t>
                      </a:r>
                      <a:endParaRPr lang="en-US" sz="1200" dirty="0">
                        <a:solidFill>
                          <a:schemeClr val="bg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00848859"/>
                  </a:ext>
                </a:extLst>
              </a:tr>
              <a:tr h="370840">
                <a:tc>
                  <a:txBody>
                    <a:bodyPr/>
                    <a:lstStyle/>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rPr>
                        <a:t>2.  Employee has confirmed COVID-19 (has had a positive laboratory test), but has had no symptoms.</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200" dirty="0">
                          <a:solidFill>
                            <a:srgbClr val="000000"/>
                          </a:solidFill>
                          <a:effectLst/>
                          <a:latin typeface="Arial" panose="020B0604020202020204" pitchFamily="34" charset="0"/>
                          <a:ea typeface="Arial" panose="020B0604020202020204" pitchFamily="34" charset="0"/>
                        </a:rPr>
                        <a:t>At least 10 days have passed since the date of the first positive COVID-19 diagnostic test, and the employee has not subsequently developed symptoms since their positive test. </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solidFill>
                            <a:srgbClr val="000000"/>
                          </a:solidFill>
                          <a:effectLst/>
                          <a:latin typeface="Arial" panose="020B0604020202020204" pitchFamily="34" charset="0"/>
                          <a:ea typeface="Arial" panose="020B0604020202020204" pitchFamily="34" charset="0"/>
                        </a:rPr>
                        <a:t>If symptoms develop, use Return to Work guidance in Category 1, above.  </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solidFill>
                            <a:srgbClr val="000000"/>
                          </a:solidFill>
                          <a:effectLst/>
                          <a:latin typeface="Arial" panose="020B0604020202020204" pitchFamily="34" charset="0"/>
                          <a:ea typeface="Arial" panose="020B0604020202020204" pitchFamily="34" charset="0"/>
                        </a:rPr>
                        <a:t>Note, because symptoms cannot be used to gauge where these individuals are in the course of their illness, it is possible that the duration of viral shedding (infectiousness) could be longer or shorter than 10 days after their first positive test.</a:t>
                      </a:r>
                      <a:endParaRPr lang="en-US" sz="1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1760951385"/>
                  </a:ext>
                </a:extLst>
              </a:tr>
            </a:tbl>
          </a:graphicData>
        </a:graphic>
      </p:graphicFrame>
      <p:sp>
        <p:nvSpPr>
          <p:cNvPr id="4" name="Slide Number Placeholder 3">
            <a:extLst>
              <a:ext uri="{FF2B5EF4-FFF2-40B4-BE49-F238E27FC236}">
                <a16:creationId xmlns:a16="http://schemas.microsoft.com/office/drawing/2014/main" id="{DDEFBFE5-ADD7-4233-9599-6A10E9E75911}"/>
              </a:ext>
            </a:extLst>
          </p:cNvPr>
          <p:cNvSpPr>
            <a:spLocks noGrp="1"/>
          </p:cNvSpPr>
          <p:nvPr>
            <p:ph type="sldNum" sz="quarter" idx="12"/>
          </p:nvPr>
        </p:nvSpPr>
        <p:spPr/>
        <p:txBody>
          <a:bodyPr/>
          <a:lstStyle/>
          <a:p>
            <a:fld id="{EB4BE1A8-99A0-BE4B-B404-CE990ED5FA0C}" type="slidenum">
              <a:rPr lang="en-US" smtClean="0"/>
              <a:pPr/>
              <a:t>42</a:t>
            </a:fld>
            <a:endParaRPr lang="en-US" dirty="0"/>
          </a:p>
        </p:txBody>
      </p:sp>
      <p:sp>
        <p:nvSpPr>
          <p:cNvPr id="5" name="Text Placeholder 4">
            <a:extLst>
              <a:ext uri="{FF2B5EF4-FFF2-40B4-BE49-F238E27FC236}">
                <a16:creationId xmlns:a16="http://schemas.microsoft.com/office/drawing/2014/main" id="{FA3F7653-8C63-4E70-AE20-E34CC158A21E}"/>
              </a:ext>
            </a:extLst>
          </p:cNvPr>
          <p:cNvSpPr>
            <a:spLocks noGrp="1"/>
          </p:cNvSpPr>
          <p:nvPr>
            <p:ph type="body" sz="quarter" idx="13"/>
          </p:nvPr>
        </p:nvSpPr>
        <p:spPr/>
        <p:txBody>
          <a:bodyPr/>
          <a:lstStyle/>
          <a:p>
            <a:r>
              <a:rPr lang="en-US" dirty="0"/>
              <a:t>COVID-19 Employer and Provider Guidance</a:t>
            </a:r>
          </a:p>
        </p:txBody>
      </p:sp>
    </p:spTree>
    <p:extLst>
      <p:ext uri="{BB962C8B-B14F-4D97-AF65-F5344CB8AC3E}">
        <p14:creationId xmlns:p14="http://schemas.microsoft.com/office/powerpoint/2010/main" val="1489263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D9450-BA22-4A3F-AB81-EC5541A22D80}"/>
              </a:ext>
            </a:extLst>
          </p:cNvPr>
          <p:cNvSpPr>
            <a:spLocks noGrp="1"/>
          </p:cNvSpPr>
          <p:nvPr>
            <p:ph type="title"/>
          </p:nvPr>
        </p:nvSpPr>
        <p:spPr/>
        <p:txBody>
          <a:bodyPr>
            <a:normAutofit/>
          </a:bodyPr>
          <a:lstStyle/>
          <a:p>
            <a:pPr algn="ctr"/>
            <a:r>
              <a:rPr lang="en-US" sz="3200" dirty="0"/>
              <a:t>Employee Return to Work – Exposed Employee</a:t>
            </a:r>
          </a:p>
        </p:txBody>
      </p:sp>
      <p:graphicFrame>
        <p:nvGraphicFramePr>
          <p:cNvPr id="6" name="Table 6">
            <a:extLst>
              <a:ext uri="{FF2B5EF4-FFF2-40B4-BE49-F238E27FC236}">
                <a16:creationId xmlns:a16="http://schemas.microsoft.com/office/drawing/2014/main" id="{2F9D21D8-1628-425D-9B49-70CC2EB3A6C3}"/>
              </a:ext>
            </a:extLst>
          </p:cNvPr>
          <p:cNvGraphicFramePr>
            <a:graphicFrameLocks noGrp="1"/>
          </p:cNvGraphicFramePr>
          <p:nvPr>
            <p:ph idx="1"/>
            <p:extLst>
              <p:ext uri="{D42A27DB-BD31-4B8C-83A1-F6EECF244321}">
                <p14:modId xmlns:p14="http://schemas.microsoft.com/office/powerpoint/2010/main" val="866473652"/>
              </p:ext>
            </p:extLst>
          </p:nvPr>
        </p:nvGraphicFramePr>
        <p:xfrm>
          <a:off x="457200" y="1563297"/>
          <a:ext cx="8229600" cy="3929126"/>
        </p:xfrm>
        <a:graphic>
          <a:graphicData uri="http://schemas.openxmlformats.org/drawingml/2006/table">
            <a:tbl>
              <a:tblPr firstRow="1" bandRow="1">
                <a:tableStyleId>{5C22544A-7EE6-4342-B048-85BDC9FD1C3A}</a:tableStyleId>
              </a:tblPr>
              <a:tblGrid>
                <a:gridCol w="2903529">
                  <a:extLst>
                    <a:ext uri="{9D8B030D-6E8A-4147-A177-3AD203B41FA5}">
                      <a16:colId xmlns:a16="http://schemas.microsoft.com/office/drawing/2014/main" val="2421079830"/>
                    </a:ext>
                  </a:extLst>
                </a:gridCol>
                <a:gridCol w="5326071">
                  <a:extLst>
                    <a:ext uri="{9D8B030D-6E8A-4147-A177-3AD203B41FA5}">
                      <a16:colId xmlns:a16="http://schemas.microsoft.com/office/drawing/2014/main" val="434593589"/>
                    </a:ext>
                  </a:extLst>
                </a:gridCol>
              </a:tblGrid>
              <a:tr h="370840">
                <a:tc>
                  <a:txBody>
                    <a:bodyPr/>
                    <a:lstStyle/>
                    <a:p>
                      <a:pPr marL="0" marR="0">
                        <a:lnSpc>
                          <a:spcPct val="107000"/>
                        </a:lnSpc>
                        <a:spcBef>
                          <a:spcPts val="0"/>
                        </a:spcBef>
                        <a:spcAft>
                          <a:spcPts val="800"/>
                        </a:spcAft>
                      </a:pPr>
                      <a:r>
                        <a:rPr lang="en-US" sz="1200" b="1" dirty="0">
                          <a:solidFill>
                            <a:schemeClr val="bg1"/>
                          </a:solidFill>
                          <a:effectLst/>
                          <a:latin typeface="Arial" panose="020B0604020202020204" pitchFamily="34" charset="0"/>
                          <a:ea typeface="Calibri" panose="020F0502020204030204" pitchFamily="34" charset="0"/>
                        </a:rPr>
                        <a:t>3.  Employee has no symptoms, but:</a:t>
                      </a:r>
                      <a:endParaRPr lang="en-US" sz="1200" dirty="0">
                        <a:solidFill>
                          <a:schemeClr val="bg1"/>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lphaLcParenR"/>
                      </a:pPr>
                      <a:r>
                        <a:rPr lang="en-US" sz="1200" b="1" dirty="0">
                          <a:solidFill>
                            <a:schemeClr val="bg1"/>
                          </a:solidFill>
                          <a:effectLst/>
                          <a:latin typeface="Arial" panose="020B0604020202020204" pitchFamily="34" charset="0"/>
                          <a:ea typeface="Calibri" panose="020F0502020204030204" pitchFamily="34" charset="0"/>
                        </a:rPr>
                        <a:t>has a household member; OR</a:t>
                      </a:r>
                      <a:endParaRPr lang="en-US" sz="1200" dirty="0">
                        <a:solidFill>
                          <a:schemeClr val="bg1"/>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lphaLcParenR"/>
                      </a:pPr>
                      <a:r>
                        <a:rPr lang="en-US" sz="1200" b="1" dirty="0">
                          <a:solidFill>
                            <a:schemeClr val="bg1"/>
                          </a:solidFill>
                          <a:effectLst/>
                          <a:latin typeface="Arial" panose="020B0604020202020204" pitchFamily="34" charset="0"/>
                          <a:ea typeface="Calibri" panose="020F0502020204030204" pitchFamily="34" charset="0"/>
                        </a:rPr>
                        <a:t>has an intimate partner; OR</a:t>
                      </a:r>
                      <a:endParaRPr lang="en-US" sz="1200" dirty="0">
                        <a:solidFill>
                          <a:schemeClr val="bg1"/>
                        </a:solidFill>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mj-lt"/>
                        <a:buAutoNum type="alphaLcParenR"/>
                      </a:pPr>
                      <a:r>
                        <a:rPr lang="en-US" sz="1200" b="1" dirty="0">
                          <a:solidFill>
                            <a:schemeClr val="bg1"/>
                          </a:solidFill>
                          <a:effectLst/>
                          <a:latin typeface="Arial" panose="020B0604020202020204" pitchFamily="34" charset="0"/>
                          <a:ea typeface="Calibri" panose="020F0502020204030204" pitchFamily="34" charset="0"/>
                        </a:rPr>
                        <a:t>is providing care in a non-healthcare setting without using precautions to an individual…</a:t>
                      </a:r>
                      <a:endParaRPr lang="en-US" sz="1200" dirty="0">
                        <a:solidFill>
                          <a:schemeClr val="bg1"/>
                        </a:solidFill>
                        <a:effectLst/>
                        <a:latin typeface="Calibri" panose="020F0502020204030204" pitchFamily="34" charset="0"/>
                        <a:ea typeface="Calibri" panose="020F0502020204030204" pitchFamily="34" charset="0"/>
                      </a:endParaRPr>
                    </a:p>
                    <a:p>
                      <a:pPr marL="457200" marR="0">
                        <a:lnSpc>
                          <a:spcPct val="107000"/>
                        </a:lnSpc>
                        <a:spcBef>
                          <a:spcPts val="0"/>
                        </a:spcBef>
                        <a:spcAft>
                          <a:spcPts val="800"/>
                        </a:spcAft>
                      </a:pPr>
                      <a:r>
                        <a:rPr lang="en-US" sz="1200" b="1" dirty="0">
                          <a:solidFill>
                            <a:schemeClr val="bg1"/>
                          </a:solidFill>
                          <a:effectLst/>
                          <a:latin typeface="Arial" panose="020B0604020202020204" pitchFamily="34" charset="0"/>
                          <a:ea typeface="Calibri" panose="020F0502020204030204" pitchFamily="34" charset="0"/>
                        </a:rPr>
                        <a:t> </a:t>
                      </a:r>
                      <a:endParaRPr lang="en-US" sz="1200" dirty="0">
                        <a:solidFill>
                          <a:schemeClr val="bg1"/>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b="1" dirty="0">
                          <a:solidFill>
                            <a:schemeClr val="bg1"/>
                          </a:solidFill>
                          <a:effectLst/>
                          <a:latin typeface="Arial" panose="020B0604020202020204" pitchFamily="34" charset="0"/>
                          <a:ea typeface="Calibri" panose="020F0502020204030204" pitchFamily="34" charset="0"/>
                        </a:rPr>
                        <a:t>who has suspected or confirmed COVID-19.  </a:t>
                      </a:r>
                      <a:endParaRPr lang="en-US" sz="1200" dirty="0">
                        <a:solidFill>
                          <a:schemeClr val="bg1"/>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b="1" dirty="0">
                          <a:solidFill>
                            <a:schemeClr val="bg1"/>
                          </a:solidFill>
                          <a:effectLst/>
                          <a:latin typeface="Arial" panose="020B0604020202020204" pitchFamily="34" charset="0"/>
                          <a:ea typeface="Calibri" panose="020F0502020204030204" pitchFamily="34" charset="0"/>
                        </a:rPr>
                        <a:t> </a:t>
                      </a:r>
                      <a:endParaRPr lang="en-US" sz="1200" dirty="0">
                        <a:solidFill>
                          <a:schemeClr val="bg1"/>
                        </a:solidFill>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200" b="0" dirty="0">
                          <a:solidFill>
                            <a:schemeClr val="bg1"/>
                          </a:solidFill>
                          <a:effectLst/>
                          <a:latin typeface="Arial" panose="020B0604020202020204" pitchFamily="34" charset="0"/>
                          <a:ea typeface="Calibri" panose="020F0502020204030204" pitchFamily="34" charset="0"/>
                        </a:rPr>
                        <a:t>Send employee home for a period of 14 days.  If the employee develops no symptoms, the employee may return to work. </a:t>
                      </a:r>
                      <a:endParaRPr lang="en-US" sz="1200" b="0" dirty="0">
                        <a:solidFill>
                          <a:schemeClr val="bg1"/>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b="0" dirty="0">
                          <a:solidFill>
                            <a:schemeClr val="bg1"/>
                          </a:solidFill>
                          <a:effectLst/>
                          <a:latin typeface="Arial" panose="020B0604020202020204" pitchFamily="34" charset="0"/>
                          <a:ea typeface="Calibri" panose="020F0502020204030204" pitchFamily="34" charset="0"/>
                        </a:rPr>
                        <a:t>If the employee develops symptoms, the employee may return to work after these three things have happened:</a:t>
                      </a:r>
                      <a:endParaRPr lang="en-US" sz="1200" b="0" dirty="0">
                        <a:solidFill>
                          <a:schemeClr val="bg1"/>
                        </a:solidFill>
                        <a:effectLst/>
                        <a:latin typeface="Calibri" panose="020F0502020204030204" pitchFamily="34" charset="0"/>
                        <a:ea typeface="Calibri" panose="020F050202020403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200" b="0" dirty="0">
                          <a:solidFill>
                            <a:schemeClr val="bg1"/>
                          </a:solidFill>
                          <a:effectLst/>
                          <a:latin typeface="Arial" panose="020B0604020202020204" pitchFamily="34" charset="0"/>
                          <a:ea typeface="Arial" panose="020B0604020202020204" pitchFamily="34" charset="0"/>
                        </a:rPr>
                        <a:t>There has been no fever for at least 72 hours (that is </a:t>
                      </a:r>
                      <a:r>
                        <a:rPr lang="en-US" sz="1200" b="0" u="sng" dirty="0">
                          <a:solidFill>
                            <a:schemeClr val="bg1"/>
                          </a:solidFill>
                          <a:effectLst/>
                          <a:latin typeface="Arial" panose="020B0604020202020204" pitchFamily="34" charset="0"/>
                          <a:ea typeface="Arial" panose="020B0604020202020204" pitchFamily="34" charset="0"/>
                        </a:rPr>
                        <a:t>three full days</a:t>
                      </a:r>
                      <a:r>
                        <a:rPr lang="en-US" sz="1200" b="0" dirty="0">
                          <a:solidFill>
                            <a:schemeClr val="bg1"/>
                          </a:solidFill>
                          <a:effectLst/>
                          <a:latin typeface="Arial" panose="020B0604020202020204" pitchFamily="34" charset="0"/>
                          <a:ea typeface="Arial" panose="020B0604020202020204" pitchFamily="34" charset="0"/>
                        </a:rPr>
                        <a:t> of no fever without the use of medicine that reduces fevers); AND</a:t>
                      </a:r>
                      <a:endParaRPr lang="en-US" sz="1200" b="0" dirty="0">
                        <a:solidFill>
                          <a:schemeClr val="bg1"/>
                        </a:solidFill>
                        <a:effectLst/>
                        <a:latin typeface="Calibri" panose="020F0502020204030204" pitchFamily="34" charset="0"/>
                        <a:ea typeface="Calibri" panose="020F050202020403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200" b="0" dirty="0">
                          <a:solidFill>
                            <a:schemeClr val="bg1"/>
                          </a:solidFill>
                          <a:effectLst/>
                          <a:latin typeface="Arial" panose="020B0604020202020204" pitchFamily="34" charset="0"/>
                          <a:ea typeface="Arial" panose="020B0604020202020204" pitchFamily="34" charset="0"/>
                        </a:rPr>
                        <a:t>Other symptoms have improved (for example, when cough or shortness of breath have improved); AND</a:t>
                      </a:r>
                      <a:endParaRPr lang="en-US" sz="1200" b="0" dirty="0">
                        <a:solidFill>
                          <a:schemeClr val="bg1"/>
                        </a:solidFill>
                        <a:effectLst/>
                        <a:latin typeface="Calibri" panose="020F0502020204030204" pitchFamily="34" charset="0"/>
                        <a:ea typeface="Calibri" panose="020F050202020403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200" b="0" dirty="0">
                          <a:solidFill>
                            <a:schemeClr val="bg1"/>
                          </a:solidFill>
                          <a:effectLst/>
                          <a:latin typeface="Arial" panose="020B0604020202020204" pitchFamily="34" charset="0"/>
                          <a:ea typeface="Arial" panose="020B0604020202020204" pitchFamily="34" charset="0"/>
                        </a:rPr>
                        <a:t>At least 10 days have passed since symptoms first appeared.</a:t>
                      </a:r>
                      <a:endParaRPr lang="en-US" sz="1200" b="0" dirty="0">
                        <a:solidFill>
                          <a:schemeClr val="bg1"/>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189274140"/>
                  </a:ext>
                </a:extLst>
              </a:tr>
              <a:tr h="370840">
                <a:tc>
                  <a:txBody>
                    <a:bodyPr/>
                    <a:lstStyle/>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rPr>
                        <a:t>4.  Employee has been within 6 feet for longer than 15 minutes with someone who has suspected or confirmed COVID-19.  </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rPr>
                        <a:t> </a:t>
                      </a:r>
                    </a:p>
                  </a:txBody>
                  <a:tcPr marL="68580" marR="68580" marT="0" marB="0"/>
                </a:tc>
                <a:tc>
                  <a: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rPr>
                        <a:t>Send employee home for a period of 14 days.  If the employee develops no symptoms, the employee may return to work (note:  if employee is essential worker in a critical infrastructure sector business, employee may return to work as specified in Category 6).  </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rPr>
                        <a:t> If the employee develops symptoms or is tested and confirmed to be COVID-19 positive, the employee may return to work under the conditions in as specified in Category 1 (if symptomatic), or Category 2 (if tested and found positive but has not developed symptoms).  </a:t>
                      </a:r>
                      <a:endParaRPr lang="en-US" sz="1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796833929"/>
                  </a:ext>
                </a:extLst>
              </a:tr>
            </a:tbl>
          </a:graphicData>
        </a:graphic>
      </p:graphicFrame>
      <p:sp>
        <p:nvSpPr>
          <p:cNvPr id="4" name="Slide Number Placeholder 3">
            <a:extLst>
              <a:ext uri="{FF2B5EF4-FFF2-40B4-BE49-F238E27FC236}">
                <a16:creationId xmlns:a16="http://schemas.microsoft.com/office/drawing/2014/main" id="{D992F1AF-0667-4020-853D-D551D596E5C9}"/>
              </a:ext>
            </a:extLst>
          </p:cNvPr>
          <p:cNvSpPr>
            <a:spLocks noGrp="1"/>
          </p:cNvSpPr>
          <p:nvPr>
            <p:ph type="sldNum" sz="quarter" idx="12"/>
          </p:nvPr>
        </p:nvSpPr>
        <p:spPr/>
        <p:txBody>
          <a:bodyPr/>
          <a:lstStyle/>
          <a:p>
            <a:fld id="{EB4BE1A8-99A0-BE4B-B404-CE990ED5FA0C}" type="slidenum">
              <a:rPr lang="en-US" smtClean="0"/>
              <a:pPr/>
              <a:t>43</a:t>
            </a:fld>
            <a:endParaRPr lang="en-US" dirty="0"/>
          </a:p>
        </p:txBody>
      </p:sp>
      <p:sp>
        <p:nvSpPr>
          <p:cNvPr id="5" name="Text Placeholder 4">
            <a:extLst>
              <a:ext uri="{FF2B5EF4-FFF2-40B4-BE49-F238E27FC236}">
                <a16:creationId xmlns:a16="http://schemas.microsoft.com/office/drawing/2014/main" id="{38A4D1A0-1D65-48DF-AB92-D79170B3048A}"/>
              </a:ext>
            </a:extLst>
          </p:cNvPr>
          <p:cNvSpPr>
            <a:spLocks noGrp="1"/>
          </p:cNvSpPr>
          <p:nvPr>
            <p:ph type="body" sz="quarter" idx="13"/>
          </p:nvPr>
        </p:nvSpPr>
        <p:spPr/>
        <p:txBody>
          <a:bodyPr/>
          <a:lstStyle/>
          <a:p>
            <a:r>
              <a:rPr lang="en-US" dirty="0"/>
              <a:t>COVID-19 Employer and Provider Guidance</a:t>
            </a:r>
          </a:p>
        </p:txBody>
      </p:sp>
    </p:spTree>
    <p:extLst>
      <p:ext uri="{BB962C8B-B14F-4D97-AF65-F5344CB8AC3E}">
        <p14:creationId xmlns:p14="http://schemas.microsoft.com/office/powerpoint/2010/main" val="21908675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595C-352C-4F25-A5FE-0A0C5637DE9D}"/>
              </a:ext>
            </a:extLst>
          </p:cNvPr>
          <p:cNvSpPr>
            <a:spLocks noGrp="1"/>
          </p:cNvSpPr>
          <p:nvPr>
            <p:ph type="title"/>
          </p:nvPr>
        </p:nvSpPr>
        <p:spPr/>
        <p:txBody>
          <a:bodyPr>
            <a:normAutofit/>
          </a:bodyPr>
          <a:lstStyle/>
          <a:p>
            <a:pPr algn="ctr"/>
            <a:r>
              <a:rPr lang="en-US" sz="3200" dirty="0"/>
              <a:t>Employee Return to Work – Unexposed, Critical Infrastructure Workers</a:t>
            </a:r>
          </a:p>
        </p:txBody>
      </p:sp>
      <p:graphicFrame>
        <p:nvGraphicFramePr>
          <p:cNvPr id="6" name="Table 6">
            <a:extLst>
              <a:ext uri="{FF2B5EF4-FFF2-40B4-BE49-F238E27FC236}">
                <a16:creationId xmlns:a16="http://schemas.microsoft.com/office/drawing/2014/main" id="{9E5483E6-7E75-4511-95B3-64F4715D6474}"/>
              </a:ext>
            </a:extLst>
          </p:cNvPr>
          <p:cNvGraphicFramePr>
            <a:graphicFrameLocks noGrp="1"/>
          </p:cNvGraphicFramePr>
          <p:nvPr>
            <p:ph idx="1"/>
            <p:extLst>
              <p:ext uri="{D42A27DB-BD31-4B8C-83A1-F6EECF244321}">
                <p14:modId xmlns:p14="http://schemas.microsoft.com/office/powerpoint/2010/main" val="1768722613"/>
              </p:ext>
            </p:extLst>
          </p:nvPr>
        </p:nvGraphicFramePr>
        <p:xfrm>
          <a:off x="419377" y="1440697"/>
          <a:ext cx="8244937" cy="4117340"/>
        </p:xfrm>
        <a:graphic>
          <a:graphicData uri="http://schemas.openxmlformats.org/drawingml/2006/table">
            <a:tbl>
              <a:tblPr firstRow="1" bandRow="1">
                <a:tableStyleId>{5C22544A-7EE6-4342-B048-85BDC9FD1C3A}</a:tableStyleId>
              </a:tblPr>
              <a:tblGrid>
                <a:gridCol w="3001987">
                  <a:extLst>
                    <a:ext uri="{9D8B030D-6E8A-4147-A177-3AD203B41FA5}">
                      <a16:colId xmlns:a16="http://schemas.microsoft.com/office/drawing/2014/main" val="3779316846"/>
                    </a:ext>
                  </a:extLst>
                </a:gridCol>
                <a:gridCol w="5242950">
                  <a:extLst>
                    <a:ext uri="{9D8B030D-6E8A-4147-A177-3AD203B41FA5}">
                      <a16:colId xmlns:a16="http://schemas.microsoft.com/office/drawing/2014/main" val="3870402243"/>
                    </a:ext>
                  </a:extLst>
                </a:gridCol>
              </a:tblGrid>
              <a:tr h="370840">
                <a:tc>
                  <a:txBody>
                    <a:bodyPr/>
                    <a:lstStyle/>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rPr>
                        <a:t>5. Employee has been in the same indoor environment (e.g., a classroom, a hospital waiting room) as a person with suspected or confirmed COVID-19 for longer than 15 minutes but does not meet the definition of close contact (within 6 feet).</a:t>
                      </a:r>
                      <a:endParaRPr lang="en-US" sz="12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200">
                          <a:effectLst/>
                          <a:latin typeface="Arial" panose="020B0604020202020204" pitchFamily="34" charset="0"/>
                          <a:ea typeface="Calibri" panose="020F0502020204030204" pitchFamily="34" charset="0"/>
                        </a:rPr>
                        <a:t>No work restrictions.  Employee should self-monitor for symptoms, fever.  If symptoms develop, self-isolate and return to work as specified above, depending on whether employee has symptoms or is tested (see Category 1).</a:t>
                      </a:r>
                      <a:endParaRPr lang="en-US" sz="12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528406473"/>
                  </a:ext>
                </a:extLst>
              </a:tr>
              <a:tr h="370840">
                <a:tc>
                  <a:txBody>
                    <a:bodyPr/>
                    <a:lstStyle/>
                    <a:p>
                      <a:pPr marL="0" marR="0">
                        <a:lnSpc>
                          <a:spcPct val="107000"/>
                        </a:lnSpc>
                        <a:spcBef>
                          <a:spcPts val="0"/>
                        </a:spcBef>
                        <a:spcAft>
                          <a:spcPts val="800"/>
                        </a:spcAft>
                      </a:pPr>
                      <a:r>
                        <a:rPr lang="en-US" sz="1200" b="1" dirty="0">
                          <a:effectLst/>
                          <a:latin typeface="Arial" panose="020B0604020202020204" pitchFamily="34" charset="0"/>
                          <a:ea typeface="Calibri" panose="020F0502020204030204" pitchFamily="34" charset="0"/>
                        </a:rPr>
                        <a:t>6.  Employee has had close contact (6 feet or less for longer than 15 minutes) with someone who has suspected or confirmed COVID-19, AND is a Critical Infrastructure Employee</a:t>
                      </a:r>
                      <a:endParaRPr lang="en-US" sz="1200" dirty="0">
                        <a:effectLst/>
                        <a:latin typeface="Calibri" panose="020F0502020204030204" pitchFamily="34" charset="0"/>
                        <a:ea typeface="Calibri" panose="020F0502020204030204" pitchFamily="34" charset="0"/>
                      </a:endParaRPr>
                    </a:p>
                  </a:txBody>
                  <a:tcPr marL="68580" marR="68580" marT="0" marB="0"/>
                </a:tc>
                <a:tc>
                  <a:txBody>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rPr>
                        <a:t>If possible, employee should be off for 14 days.  If not possible, employee may return to work with the following conditions: </a:t>
                      </a:r>
                      <a:endParaRPr lang="en-US" sz="12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Employer should measure the employee’s temperature and assess symptoms prior to them starting work. Ideally, temperature checks should happen before the individual enters the facility.</a:t>
                      </a:r>
                      <a:endParaRPr lang="en-US" sz="12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As long as the employee doesn’t have a temperature or symptoms, they should self-monitor under the supervision of their employer’s occupational health program.  </a:t>
                      </a:r>
                      <a:endParaRPr lang="en-US" sz="12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The employee should wear a face mask at all times. </a:t>
                      </a:r>
                      <a:endParaRPr lang="en-US" sz="12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Employee should maintain social distancing practices at all times. </a:t>
                      </a:r>
                      <a:endParaRPr lang="en-US" sz="1200" dirty="0">
                        <a:effectLst/>
                        <a:latin typeface="Calibri" panose="020F0502020204030204" pitchFamily="34" charset="0"/>
                        <a:ea typeface="Calibri" panose="020F050202020403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Arial" panose="020B0604020202020204" pitchFamily="34" charset="0"/>
                          <a:ea typeface="Calibri" panose="020F0502020204030204" pitchFamily="34" charset="0"/>
                        </a:rPr>
                        <a:t>Regular cleaning and disinfection of work areas, especially “high-touch” areas.  </a:t>
                      </a:r>
                      <a:endParaRPr lang="en-US" sz="12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68878167"/>
                  </a:ext>
                </a:extLst>
              </a:tr>
            </a:tbl>
          </a:graphicData>
        </a:graphic>
      </p:graphicFrame>
      <p:sp>
        <p:nvSpPr>
          <p:cNvPr id="4" name="Slide Number Placeholder 3">
            <a:extLst>
              <a:ext uri="{FF2B5EF4-FFF2-40B4-BE49-F238E27FC236}">
                <a16:creationId xmlns:a16="http://schemas.microsoft.com/office/drawing/2014/main" id="{F10B699D-8C9F-46A1-8BF2-30A4B3C658D1}"/>
              </a:ext>
            </a:extLst>
          </p:cNvPr>
          <p:cNvSpPr>
            <a:spLocks noGrp="1"/>
          </p:cNvSpPr>
          <p:nvPr>
            <p:ph type="sldNum" sz="quarter" idx="12"/>
          </p:nvPr>
        </p:nvSpPr>
        <p:spPr/>
        <p:txBody>
          <a:bodyPr/>
          <a:lstStyle/>
          <a:p>
            <a:fld id="{EB4BE1A8-99A0-BE4B-B404-CE990ED5FA0C}" type="slidenum">
              <a:rPr lang="en-US" smtClean="0"/>
              <a:pPr/>
              <a:t>44</a:t>
            </a:fld>
            <a:endParaRPr lang="en-US" dirty="0"/>
          </a:p>
        </p:txBody>
      </p:sp>
      <p:sp>
        <p:nvSpPr>
          <p:cNvPr id="5" name="Text Placeholder 4">
            <a:extLst>
              <a:ext uri="{FF2B5EF4-FFF2-40B4-BE49-F238E27FC236}">
                <a16:creationId xmlns:a16="http://schemas.microsoft.com/office/drawing/2014/main" id="{BC3B88D4-597E-423A-AC7C-5D804F2BCA3C}"/>
              </a:ext>
            </a:extLst>
          </p:cNvPr>
          <p:cNvSpPr>
            <a:spLocks noGrp="1"/>
          </p:cNvSpPr>
          <p:nvPr>
            <p:ph type="body" sz="quarter" idx="13"/>
          </p:nvPr>
        </p:nvSpPr>
        <p:spPr/>
        <p:txBody>
          <a:bodyPr/>
          <a:lstStyle/>
          <a:p>
            <a:r>
              <a:rPr lang="en-US" dirty="0"/>
              <a:t>COVID-19 Employer and Provider Guidance</a:t>
            </a:r>
          </a:p>
        </p:txBody>
      </p:sp>
    </p:spTree>
    <p:extLst>
      <p:ext uri="{BB962C8B-B14F-4D97-AF65-F5344CB8AC3E}">
        <p14:creationId xmlns:p14="http://schemas.microsoft.com/office/powerpoint/2010/main" val="4233335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Environmental Cleaning</a:t>
            </a:r>
          </a:p>
        </p:txBody>
      </p:sp>
      <p:sp>
        <p:nvSpPr>
          <p:cNvPr id="3" name="Content Placeholder 2"/>
          <p:cNvSpPr>
            <a:spLocks noGrp="1"/>
          </p:cNvSpPr>
          <p:nvPr>
            <p:ph idx="1"/>
          </p:nvPr>
        </p:nvSpPr>
        <p:spPr>
          <a:xfrm>
            <a:off x="680269" y="1571727"/>
            <a:ext cx="7886700" cy="4351338"/>
          </a:xfrm>
        </p:spPr>
        <p:txBody>
          <a:bodyPr>
            <a:normAutofit fontScale="92500" lnSpcReduction="20000"/>
          </a:bodyPr>
          <a:lstStyle/>
          <a:p>
            <a:r>
              <a:rPr lang="en-US" dirty="0"/>
              <a:t> EPA list of disinfectants registered for use against COVID-19 (SARS-CoV-2) available at: </a:t>
            </a:r>
            <a:r>
              <a:rPr lang="en-US" dirty="0">
                <a:hlinkClick r:id="rId2"/>
              </a:rPr>
              <a:t>https://www.epa.gov/pesticide-registration/list-n-disinfectants-use-against-sars-cov-2</a:t>
            </a:r>
            <a:endParaRPr lang="en-US" dirty="0"/>
          </a:p>
          <a:p>
            <a:r>
              <a:rPr lang="en-US" dirty="0"/>
              <a:t> CDC interim guidance for cleaning in homes with suspected or confirmed COVID-19 </a:t>
            </a:r>
            <a:r>
              <a:rPr lang="en-US" dirty="0">
                <a:hlinkClick r:id="rId3"/>
              </a:rPr>
              <a:t>https://www.cdc.gov/coronavirus/2019-ncov/community/home/cleaning-disinfection.html</a:t>
            </a:r>
            <a:r>
              <a:rPr lang="en-US" dirty="0"/>
              <a:t>; </a:t>
            </a:r>
          </a:p>
          <a:p>
            <a:r>
              <a:rPr lang="en-US" dirty="0"/>
              <a:t> CDC interim guidance for cleaning community facilities with suspected or confirmed COVID-19 </a:t>
            </a:r>
            <a:r>
              <a:rPr lang="en-US" dirty="0">
                <a:hlinkClick r:id="rId4"/>
              </a:rPr>
              <a:t>https://www.cdc.gov/coronavirus/2019-ncov/community/organizations/cleaning-disinfection.html</a:t>
            </a:r>
            <a:r>
              <a:rPr lang="en-US" dirty="0"/>
              <a:t> </a:t>
            </a:r>
          </a:p>
        </p:txBody>
      </p:sp>
      <p:sp>
        <p:nvSpPr>
          <p:cNvPr id="4" name="Slide Number Placeholder 3"/>
          <p:cNvSpPr>
            <a:spLocks noGrp="1"/>
          </p:cNvSpPr>
          <p:nvPr>
            <p:ph type="sldNum" sz="quarter" idx="12"/>
          </p:nvPr>
        </p:nvSpPr>
        <p:spPr/>
        <p:txBody>
          <a:bodyPr/>
          <a:lstStyle/>
          <a:p>
            <a:fld id="{EB4BE1A8-99A0-BE4B-B404-CE990ED5FA0C}" type="slidenum">
              <a:rPr lang="en-US" smtClean="0"/>
              <a:pPr/>
              <a:t>45</a:t>
            </a:fld>
            <a:endParaRPr lang="en-US" dirty="0"/>
          </a:p>
        </p:txBody>
      </p:sp>
    </p:spTree>
    <p:extLst>
      <p:ext uri="{BB962C8B-B14F-4D97-AF65-F5344CB8AC3E}">
        <p14:creationId xmlns:p14="http://schemas.microsoft.com/office/powerpoint/2010/main" val="2874005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6545-BC8B-41A4-8F1F-204C117C8884}"/>
              </a:ext>
            </a:extLst>
          </p:cNvPr>
          <p:cNvSpPr>
            <a:spLocks noGrp="1"/>
          </p:cNvSpPr>
          <p:nvPr>
            <p:ph type="title"/>
          </p:nvPr>
        </p:nvSpPr>
        <p:spPr/>
        <p:txBody>
          <a:bodyPr>
            <a:normAutofit/>
          </a:bodyPr>
          <a:lstStyle/>
          <a:p>
            <a:pPr algn="ctr"/>
            <a:r>
              <a:rPr lang="en-US" sz="3600" dirty="0"/>
              <a:t>Maryland Strong: Roadmap to Recovery</a:t>
            </a:r>
          </a:p>
        </p:txBody>
      </p:sp>
      <p:sp>
        <p:nvSpPr>
          <p:cNvPr id="3" name="Content Placeholder 2">
            <a:extLst>
              <a:ext uri="{FF2B5EF4-FFF2-40B4-BE49-F238E27FC236}">
                <a16:creationId xmlns:a16="http://schemas.microsoft.com/office/drawing/2014/main" id="{5089BED8-BE93-4801-8B07-271DE89056E4}"/>
              </a:ext>
            </a:extLst>
          </p:cNvPr>
          <p:cNvSpPr>
            <a:spLocks noGrp="1"/>
          </p:cNvSpPr>
          <p:nvPr>
            <p:ph idx="1"/>
          </p:nvPr>
        </p:nvSpPr>
        <p:spPr/>
        <p:txBody>
          <a:bodyPr>
            <a:normAutofit lnSpcReduction="10000"/>
          </a:bodyPr>
          <a:lstStyle/>
          <a:p>
            <a:r>
              <a:rPr lang="en-US" dirty="0"/>
              <a:t> Home page of Maryland Strong: Roadmap to Recovery: (</a:t>
            </a:r>
            <a:r>
              <a:rPr lang="en-US" dirty="0">
                <a:hlinkClick r:id="rId2"/>
              </a:rPr>
              <a:t>https://governor.maryland.gov/recovery/</a:t>
            </a:r>
            <a:r>
              <a:rPr lang="en-US" dirty="0"/>
              <a:t>)</a:t>
            </a:r>
          </a:p>
          <a:p>
            <a:r>
              <a:rPr lang="en-US" dirty="0"/>
              <a:t> Downloadable version of the </a:t>
            </a:r>
            <a:r>
              <a:rPr lang="en-US" dirty="0">
                <a:hlinkClick r:id="rId3"/>
              </a:rPr>
              <a:t>Roadmap</a:t>
            </a:r>
            <a:endParaRPr lang="en-US" dirty="0"/>
          </a:p>
          <a:p>
            <a:r>
              <a:rPr lang="en-US" dirty="0"/>
              <a:t> Executive Order 20-05-13-01, Amending and Restating the Order Of May 6, 2020, Allowing Reopening of Certain Businesses and Facilities, Subject to Local Regulation: </a:t>
            </a:r>
            <a:r>
              <a:rPr lang="en-US" dirty="0">
                <a:hlinkClick r:id="rId4"/>
              </a:rPr>
              <a:t>https://governor.maryland.gov/wp-content/uploads/2020/05/Gatherings-SIXTH-AMENDED-5.13.20.pdf</a:t>
            </a:r>
            <a:r>
              <a:rPr lang="en-US" dirty="0"/>
              <a:t> </a:t>
            </a:r>
          </a:p>
        </p:txBody>
      </p:sp>
      <p:sp>
        <p:nvSpPr>
          <p:cNvPr id="4" name="Slide Number Placeholder 3">
            <a:extLst>
              <a:ext uri="{FF2B5EF4-FFF2-40B4-BE49-F238E27FC236}">
                <a16:creationId xmlns:a16="http://schemas.microsoft.com/office/drawing/2014/main" id="{C82ED60F-B878-4254-A29F-15C63FD4AD93}"/>
              </a:ext>
            </a:extLst>
          </p:cNvPr>
          <p:cNvSpPr>
            <a:spLocks noGrp="1"/>
          </p:cNvSpPr>
          <p:nvPr>
            <p:ph type="sldNum" sz="quarter" idx="12"/>
          </p:nvPr>
        </p:nvSpPr>
        <p:spPr/>
        <p:txBody>
          <a:bodyPr/>
          <a:lstStyle/>
          <a:p>
            <a:fld id="{EB4BE1A8-99A0-BE4B-B404-CE990ED5FA0C}" type="slidenum">
              <a:rPr lang="en-US" smtClean="0"/>
              <a:pPr/>
              <a:t>46</a:t>
            </a:fld>
            <a:endParaRPr lang="en-US" dirty="0"/>
          </a:p>
        </p:txBody>
      </p:sp>
    </p:spTree>
    <p:extLst>
      <p:ext uri="{BB962C8B-B14F-4D97-AF65-F5344CB8AC3E}">
        <p14:creationId xmlns:p14="http://schemas.microsoft.com/office/powerpoint/2010/main" val="125365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5D7377A-EDC5-48F3-85EC-6A4025064806}"/>
              </a:ext>
            </a:extLst>
          </p:cNvPr>
          <p:cNvSpPr/>
          <p:nvPr/>
        </p:nvSpPr>
        <p:spPr>
          <a:xfrm>
            <a:off x="1353430" y="1913483"/>
            <a:ext cx="2480854" cy="16924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Businesses that will keep their employees and customers safe</a:t>
            </a:r>
          </a:p>
        </p:txBody>
      </p:sp>
      <p:sp>
        <p:nvSpPr>
          <p:cNvPr id="5" name="Oval 4">
            <a:extLst>
              <a:ext uri="{FF2B5EF4-FFF2-40B4-BE49-F238E27FC236}">
                <a16:creationId xmlns:a16="http://schemas.microsoft.com/office/drawing/2014/main" id="{0D62927D-9226-4130-9D3F-380973F1D32A}"/>
              </a:ext>
            </a:extLst>
          </p:cNvPr>
          <p:cNvSpPr/>
          <p:nvPr/>
        </p:nvSpPr>
        <p:spPr>
          <a:xfrm>
            <a:off x="5438278" y="1938611"/>
            <a:ext cx="2571955" cy="1670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r>
              <a:rPr lang="en-US" b="1" dirty="0"/>
              <a:t>Neighbors who will keep their neighbors safe</a:t>
            </a:r>
          </a:p>
        </p:txBody>
      </p:sp>
      <p:sp>
        <p:nvSpPr>
          <p:cNvPr id="6" name="Oval 5">
            <a:extLst>
              <a:ext uri="{FF2B5EF4-FFF2-40B4-BE49-F238E27FC236}">
                <a16:creationId xmlns:a16="http://schemas.microsoft.com/office/drawing/2014/main" id="{338DD05C-4B75-4014-827D-604C7B68222A}"/>
              </a:ext>
            </a:extLst>
          </p:cNvPr>
          <p:cNvSpPr/>
          <p:nvPr/>
        </p:nvSpPr>
        <p:spPr>
          <a:xfrm>
            <a:off x="3630234" y="3215031"/>
            <a:ext cx="1955601" cy="1589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 High risk public will stay out of harm’s way</a:t>
            </a:r>
          </a:p>
        </p:txBody>
      </p:sp>
      <p:sp>
        <p:nvSpPr>
          <p:cNvPr id="7" name="Rectangle 6">
            <a:extLst>
              <a:ext uri="{FF2B5EF4-FFF2-40B4-BE49-F238E27FC236}">
                <a16:creationId xmlns:a16="http://schemas.microsoft.com/office/drawing/2014/main" id="{5384C7E8-8CB1-4ACB-94FD-E47D5377B215}"/>
              </a:ext>
            </a:extLst>
          </p:cNvPr>
          <p:cNvSpPr/>
          <p:nvPr/>
        </p:nvSpPr>
        <p:spPr>
          <a:xfrm>
            <a:off x="200377" y="5178200"/>
            <a:ext cx="8537713" cy="5788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Hand Hygiene-Face coverings- Social distancing- Screen and Test</a:t>
            </a:r>
          </a:p>
          <a:p>
            <a:pPr algn="ctr"/>
            <a:r>
              <a:rPr lang="en-US" sz="2400" b="1" dirty="0">
                <a:solidFill>
                  <a:schemeClr val="tx1"/>
                </a:solidFill>
              </a:rPr>
              <a:t>Safer at Home</a:t>
            </a:r>
          </a:p>
        </p:txBody>
      </p:sp>
      <p:sp>
        <p:nvSpPr>
          <p:cNvPr id="8" name="Rectangle 7">
            <a:extLst>
              <a:ext uri="{FF2B5EF4-FFF2-40B4-BE49-F238E27FC236}">
                <a16:creationId xmlns:a16="http://schemas.microsoft.com/office/drawing/2014/main" id="{B483B37C-DC54-4F97-A2D9-21EA26BA92F6}"/>
              </a:ext>
            </a:extLst>
          </p:cNvPr>
          <p:cNvSpPr/>
          <p:nvPr/>
        </p:nvSpPr>
        <p:spPr>
          <a:xfrm>
            <a:off x="1175315" y="417444"/>
            <a:ext cx="6865441" cy="830997"/>
          </a:xfrm>
          <a:prstGeom prst="rect">
            <a:avLst/>
          </a:prstGeom>
          <a:solidFill>
            <a:schemeClr val="accent3">
              <a:lumMod val="20000"/>
              <a:lumOff val="80000"/>
            </a:schemeClr>
          </a:solidFill>
        </p:spPr>
        <p:txBody>
          <a:bodyPr wrap="square">
            <a:spAutoFit/>
          </a:bodyPr>
          <a:lstStyle/>
          <a:p>
            <a:pPr algn="ctr"/>
            <a:r>
              <a:rPr lang="en-US" sz="2400" b="1" dirty="0"/>
              <a:t>The basic and essential plan to safely get through the pandemic</a:t>
            </a:r>
          </a:p>
        </p:txBody>
      </p:sp>
      <p:pic>
        <p:nvPicPr>
          <p:cNvPr id="10" name="Picture 9">
            <a:extLst>
              <a:ext uri="{FF2B5EF4-FFF2-40B4-BE49-F238E27FC236}">
                <a16:creationId xmlns:a16="http://schemas.microsoft.com/office/drawing/2014/main" id="{E69F81D9-8046-4568-8AF6-4C12FE8A4B0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890776" y="1658989"/>
            <a:ext cx="1434518" cy="1554331"/>
          </a:xfrm>
          <a:prstGeom prst="rect">
            <a:avLst/>
          </a:prstGeom>
        </p:spPr>
      </p:pic>
    </p:spTree>
    <p:extLst>
      <p:ext uri="{BB962C8B-B14F-4D97-AF65-F5344CB8AC3E}">
        <p14:creationId xmlns:p14="http://schemas.microsoft.com/office/powerpoint/2010/main" val="507011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9405"/>
            <a:ext cx="7886700" cy="1325563"/>
          </a:xfrm>
        </p:spPr>
        <p:txBody>
          <a:bodyPr/>
          <a:lstStyle/>
          <a:p>
            <a:pPr algn="ctr"/>
            <a:r>
              <a:rPr lang="en-US" dirty="0"/>
              <a:t>Harm Reduction for </a:t>
            </a:r>
            <a:br>
              <a:rPr lang="en-US" dirty="0"/>
            </a:br>
            <a:r>
              <a:rPr lang="en-US" dirty="0"/>
              <a:t> Vulnerable Populations</a:t>
            </a:r>
          </a:p>
        </p:txBody>
      </p:sp>
      <p:sp>
        <p:nvSpPr>
          <p:cNvPr id="3" name="Content Placeholder 2"/>
          <p:cNvSpPr>
            <a:spLocks noGrp="1"/>
          </p:cNvSpPr>
          <p:nvPr>
            <p:ph idx="1"/>
          </p:nvPr>
        </p:nvSpPr>
        <p:spPr/>
        <p:txBody>
          <a:bodyPr/>
          <a:lstStyle/>
          <a:p>
            <a:r>
              <a:rPr lang="en-US" dirty="0"/>
              <a:t>People over the age of 60</a:t>
            </a:r>
          </a:p>
          <a:p>
            <a:r>
              <a:rPr lang="en-US" dirty="0"/>
              <a:t>People with significant underlying medical conditions- hypertension, COPD, diabetes, obesity</a:t>
            </a:r>
          </a:p>
          <a:p>
            <a:r>
              <a:rPr lang="en-US" dirty="0"/>
              <a:t>People with immune compromise (cancer therapy, </a:t>
            </a:r>
            <a:r>
              <a:rPr lang="en-US" dirty="0" err="1"/>
              <a:t>etc</a:t>
            </a:r>
            <a:r>
              <a:rPr lang="en-US" dirty="0"/>
              <a:t>)</a:t>
            </a:r>
          </a:p>
          <a:p>
            <a:r>
              <a:rPr lang="en-US" dirty="0"/>
              <a:t>Pregnant women</a:t>
            </a:r>
          </a:p>
          <a:p>
            <a:r>
              <a:rPr lang="en-US" dirty="0"/>
              <a:t> Stay away from high risk environments</a:t>
            </a:r>
          </a:p>
          <a:p>
            <a:r>
              <a:rPr lang="en-US" dirty="0"/>
              <a:t>Businesses create safe zones and times</a:t>
            </a:r>
          </a:p>
        </p:txBody>
      </p:sp>
      <p:sp>
        <p:nvSpPr>
          <p:cNvPr id="4" name="Slide Number Placeholder 3"/>
          <p:cNvSpPr>
            <a:spLocks noGrp="1"/>
          </p:cNvSpPr>
          <p:nvPr>
            <p:ph type="sldNum" sz="quarter" idx="12"/>
          </p:nvPr>
        </p:nvSpPr>
        <p:spPr/>
        <p:txBody>
          <a:bodyPr/>
          <a:lstStyle/>
          <a:p>
            <a:fld id="{EB4BE1A8-99A0-BE4B-B404-CE990ED5FA0C}" type="slidenum">
              <a:rPr lang="en-US" smtClean="0"/>
              <a:pPr/>
              <a:t>6</a:t>
            </a:fld>
            <a:endParaRPr lang="en-US" dirty="0"/>
          </a:p>
        </p:txBody>
      </p:sp>
    </p:spTree>
    <p:extLst>
      <p:ext uri="{BB962C8B-B14F-4D97-AF65-F5344CB8AC3E}">
        <p14:creationId xmlns:p14="http://schemas.microsoft.com/office/powerpoint/2010/main" val="8197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
          <p:cNvSpPr txBox="1">
            <a:spLocks noGrp="1"/>
          </p:cNvSpPr>
          <p:nvPr>
            <p:ph type="title"/>
          </p:nvPr>
        </p:nvSpPr>
        <p:spPr>
          <a:xfrm>
            <a:off x="397565" y="365128"/>
            <a:ext cx="874643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dirty="0">
                <a:latin typeface="Calibri"/>
                <a:ea typeface="Calibri"/>
                <a:cs typeface="Calibri"/>
                <a:sym typeface="Calibri"/>
              </a:rPr>
              <a:t>             Morbidity and Mortality Update </a:t>
            </a:r>
            <a:endParaRPr dirty="0"/>
          </a:p>
        </p:txBody>
      </p:sp>
      <p:sp>
        <p:nvSpPr>
          <p:cNvPr id="276" name="Google Shape;276;p4"/>
          <p:cNvSpPr txBox="1">
            <a:spLocks noGrp="1"/>
          </p:cNvSpPr>
          <p:nvPr>
            <p:ph type="sldNum" idx="12"/>
          </p:nvPr>
        </p:nvSpPr>
        <p:spPr>
          <a:xfrm>
            <a:off x="577712" y="6152497"/>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277" name="Google Shape;277;p4"/>
          <p:cNvSpPr txBox="1">
            <a:spLocks noGrp="1"/>
          </p:cNvSpPr>
          <p:nvPr>
            <p:ph type="body" idx="1"/>
          </p:nvPr>
        </p:nvSpPr>
        <p:spPr>
          <a:xfrm>
            <a:off x="0" y="6517625"/>
            <a:ext cx="8861700" cy="300600"/>
          </a:xfrm>
          <a:prstGeom prst="rect">
            <a:avLst/>
          </a:prstGeom>
          <a:noFill/>
          <a:ln>
            <a:noFill/>
          </a:ln>
        </p:spPr>
        <p:txBody>
          <a:bodyPr spcFirstLastPara="1" wrap="square" lIns="91425" tIns="45700" rIns="91425" bIns="45700" anchor="t" anchorCtr="0">
            <a:noAutofit/>
          </a:bodyPr>
          <a:lstStyle/>
          <a:p>
            <a:pPr marL="128587" lvl="0" indent="0" algn="l" rtl="0">
              <a:lnSpc>
                <a:spcPct val="90000"/>
              </a:lnSpc>
              <a:spcBef>
                <a:spcPts val="0"/>
              </a:spcBef>
              <a:spcAft>
                <a:spcPts val="0"/>
              </a:spcAft>
              <a:buClr>
                <a:srgbClr val="262626"/>
              </a:buClr>
              <a:buSzPts val="2800"/>
              <a:buFont typeface="Noto Sans Symbols"/>
              <a:buNone/>
            </a:pPr>
            <a:r>
              <a:rPr lang="en-US" sz="1100" b="1"/>
              <a:t>Source: </a:t>
            </a:r>
            <a:r>
              <a:rPr lang="en-US" sz="1100"/>
              <a:t>MDH, CDC, New York Times</a:t>
            </a:r>
            <a:endParaRPr sz="1600"/>
          </a:p>
        </p:txBody>
      </p:sp>
      <p:sp>
        <p:nvSpPr>
          <p:cNvPr id="279" name="Google Shape;279;p4"/>
          <p:cNvSpPr txBox="1"/>
          <p:nvPr/>
        </p:nvSpPr>
        <p:spPr>
          <a:xfrm rot="-4020587">
            <a:off x="287594" y="4156133"/>
            <a:ext cx="963966" cy="38190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i="1">
                <a:latin typeface="Calibri"/>
                <a:ea typeface="Calibri"/>
                <a:cs typeface="Calibri"/>
                <a:sym typeface="Calibri"/>
              </a:rPr>
              <a:t>Deaths</a:t>
            </a:r>
            <a:endParaRPr sz="1900" i="1">
              <a:latin typeface="Calibri"/>
              <a:ea typeface="Calibri"/>
              <a:cs typeface="Calibri"/>
              <a:sym typeface="Calibri"/>
            </a:endParaRPr>
          </a:p>
        </p:txBody>
      </p:sp>
      <p:sp>
        <p:nvSpPr>
          <p:cNvPr id="280" name="Google Shape;280;p4"/>
          <p:cNvSpPr txBox="1"/>
          <p:nvPr/>
        </p:nvSpPr>
        <p:spPr>
          <a:xfrm rot="-4020587">
            <a:off x="287594" y="2936933"/>
            <a:ext cx="963966" cy="38190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i="1">
                <a:latin typeface="Calibri"/>
                <a:ea typeface="Calibri"/>
                <a:cs typeface="Calibri"/>
                <a:sym typeface="Calibri"/>
              </a:rPr>
              <a:t>Cases</a:t>
            </a:r>
            <a:endParaRPr sz="1900" i="1">
              <a:latin typeface="Calibri"/>
              <a:ea typeface="Calibri"/>
              <a:cs typeface="Calibri"/>
              <a:sym typeface="Calibri"/>
            </a:endParaRPr>
          </a:p>
        </p:txBody>
      </p:sp>
      <p:pic>
        <p:nvPicPr>
          <p:cNvPr id="281" name="Google Shape;281;p4"/>
          <p:cNvPicPr preferRelativeResize="0"/>
          <p:nvPr/>
        </p:nvPicPr>
        <p:blipFill>
          <a:blip r:embed="rId3">
            <a:alphaModFix/>
          </a:blip>
          <a:stretch>
            <a:fillRect/>
          </a:stretch>
        </p:blipFill>
        <p:spPr>
          <a:xfrm>
            <a:off x="5043550" y="2187575"/>
            <a:ext cx="571850" cy="300675"/>
          </a:xfrm>
          <a:prstGeom prst="rect">
            <a:avLst/>
          </a:prstGeom>
          <a:noFill/>
          <a:ln>
            <a:noFill/>
          </a:ln>
        </p:spPr>
      </p:pic>
      <p:pic>
        <p:nvPicPr>
          <p:cNvPr id="282" name="Google Shape;282;p4"/>
          <p:cNvPicPr preferRelativeResize="0"/>
          <p:nvPr/>
        </p:nvPicPr>
        <p:blipFill>
          <a:blip r:embed="rId4">
            <a:alphaModFix/>
          </a:blip>
          <a:stretch>
            <a:fillRect/>
          </a:stretch>
        </p:blipFill>
        <p:spPr>
          <a:xfrm>
            <a:off x="7157525" y="2170638"/>
            <a:ext cx="571850" cy="334561"/>
          </a:xfrm>
          <a:prstGeom prst="rect">
            <a:avLst/>
          </a:prstGeom>
          <a:noFill/>
          <a:ln>
            <a:noFill/>
          </a:ln>
        </p:spPr>
      </p:pic>
      <p:pic>
        <p:nvPicPr>
          <p:cNvPr id="2" name="Picture 1"/>
          <p:cNvPicPr>
            <a:picLocks noChangeAspect="1"/>
          </p:cNvPicPr>
          <p:nvPr/>
        </p:nvPicPr>
        <p:blipFill>
          <a:blip r:embed="rId5"/>
          <a:stretch>
            <a:fillRect/>
          </a:stretch>
        </p:blipFill>
        <p:spPr>
          <a:xfrm>
            <a:off x="33337" y="609600"/>
            <a:ext cx="9077325" cy="5638800"/>
          </a:xfrm>
          <a:prstGeom prst="rect">
            <a:avLst/>
          </a:prstGeom>
        </p:spPr>
      </p:pic>
    </p:spTree>
    <p:extLst>
      <p:ext uri="{BB962C8B-B14F-4D97-AF65-F5344CB8AC3E}">
        <p14:creationId xmlns:p14="http://schemas.microsoft.com/office/powerpoint/2010/main" val="1469064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b="1">
                <a:latin typeface="Calibri"/>
                <a:ea typeface="Calibri"/>
                <a:cs typeface="Calibri"/>
                <a:sym typeface="Calibri"/>
              </a:rPr>
              <a:t>COVID-19 Outbreak US Hotspots</a:t>
            </a:r>
            <a:endParaRPr/>
          </a:p>
        </p:txBody>
      </p:sp>
      <p:sp>
        <p:nvSpPr>
          <p:cNvPr id="314" name="Google Shape;314;p9"/>
          <p:cNvSpPr txBox="1">
            <a:spLocks noGrp="1"/>
          </p:cNvSpPr>
          <p:nvPr>
            <p:ph type="sldNum" idx="12"/>
          </p:nvPr>
        </p:nvSpPr>
        <p:spPr>
          <a:xfrm>
            <a:off x="577712" y="6152499"/>
            <a:ext cx="499248"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315" name="Google Shape;315;p9"/>
          <p:cNvSpPr txBox="1"/>
          <p:nvPr/>
        </p:nvSpPr>
        <p:spPr>
          <a:xfrm>
            <a:off x="1" y="6640975"/>
            <a:ext cx="2351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Calibri"/>
                <a:ea typeface="Calibri"/>
                <a:cs typeface="Calibri"/>
                <a:sym typeface="Calibri"/>
              </a:rPr>
              <a:t>Source:</a:t>
            </a:r>
            <a:r>
              <a:rPr lang="en-US" sz="1100">
                <a:solidFill>
                  <a:schemeClr val="dk1"/>
                </a:solidFill>
                <a:latin typeface="Calibri"/>
                <a:ea typeface="Calibri"/>
                <a:cs typeface="Calibri"/>
                <a:sym typeface="Calibri"/>
              </a:rPr>
              <a:t> New York Times</a:t>
            </a:r>
            <a:endParaRPr sz="1100">
              <a:latin typeface="Calibri"/>
              <a:ea typeface="Calibri"/>
              <a:cs typeface="Calibri"/>
              <a:sym typeface="Calibri"/>
            </a:endParaRPr>
          </a:p>
        </p:txBody>
      </p:sp>
      <p:pic>
        <p:nvPicPr>
          <p:cNvPr id="316" name="Google Shape;316;p9"/>
          <p:cNvPicPr preferRelativeResize="0"/>
          <p:nvPr/>
        </p:nvPicPr>
        <p:blipFill rotWithShape="1">
          <a:blip r:embed="rId3">
            <a:alphaModFix/>
          </a:blip>
          <a:srcRect/>
          <a:stretch/>
        </p:blipFill>
        <p:spPr>
          <a:xfrm>
            <a:off x="225900" y="1425934"/>
            <a:ext cx="8692200" cy="5217900"/>
          </a:xfrm>
          <a:prstGeom prst="rect">
            <a:avLst/>
          </a:prstGeom>
          <a:noFill/>
          <a:ln>
            <a:noFill/>
          </a:ln>
        </p:spPr>
      </p:pic>
    </p:spTree>
    <p:extLst>
      <p:ext uri="{BB962C8B-B14F-4D97-AF65-F5344CB8AC3E}">
        <p14:creationId xmlns:p14="http://schemas.microsoft.com/office/powerpoint/2010/main" val="2770568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4"/>
          <p:cNvSpPr/>
          <p:nvPr/>
        </p:nvSpPr>
        <p:spPr>
          <a:xfrm>
            <a:off x="0" y="0"/>
            <a:ext cx="9144000" cy="68580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8" name="Google Shape;338;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fld id="{00000000-1234-1234-1234-123412341234}" type="slidenum">
              <a:rPr lang="en-US">
                <a:solidFill>
                  <a:srgbClr val="FFFFFF"/>
                </a:solidFill>
              </a:rPr>
              <a:t>9</a:t>
            </a:fld>
            <a:endParaRPr>
              <a:solidFill>
                <a:srgbClr val="FFFFFF"/>
              </a:solidFill>
            </a:endParaRPr>
          </a:p>
        </p:txBody>
      </p:sp>
      <p:pic>
        <p:nvPicPr>
          <p:cNvPr id="339" name="Google Shape;339;p14"/>
          <p:cNvPicPr preferRelativeResize="0"/>
          <p:nvPr/>
        </p:nvPicPr>
        <p:blipFill>
          <a:blip r:embed="rId3">
            <a:alphaModFix/>
          </a:blip>
          <a:stretch>
            <a:fillRect/>
          </a:stretch>
        </p:blipFill>
        <p:spPr>
          <a:xfrm>
            <a:off x="376788" y="194206"/>
            <a:ext cx="8390426" cy="6469593"/>
          </a:xfrm>
          <a:prstGeom prst="rect">
            <a:avLst/>
          </a:prstGeom>
          <a:noFill/>
          <a:ln>
            <a:noFill/>
          </a:ln>
        </p:spPr>
      </p:pic>
    </p:spTree>
    <p:extLst>
      <p:ext uri="{BB962C8B-B14F-4D97-AF65-F5344CB8AC3E}">
        <p14:creationId xmlns:p14="http://schemas.microsoft.com/office/powerpoint/2010/main" val="16587876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4AC66DD7ED83847A0940781423339B2" ma:contentTypeVersion="2" ma:contentTypeDescription="Create a new document." ma:contentTypeScope="" ma:versionID="d2213c191fb7d82cd285c62d8207ccdd">
  <xsd:schema xmlns:xsd="http://www.w3.org/2001/XMLSchema" xmlns:xs="http://www.w3.org/2001/XMLSchema" xmlns:p="http://schemas.microsoft.com/office/2006/metadata/properties" xmlns:ns3="3a9e4a8c-e504-4b4c-a8d7-ddac93e390f3" targetNamespace="http://schemas.microsoft.com/office/2006/metadata/properties" ma:root="true" ma:fieldsID="eb569110c5165c702e9e0721a3ecf77f" ns3:_="">
    <xsd:import namespace="3a9e4a8c-e504-4b4c-a8d7-ddac93e390f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9e4a8c-e504-4b4c-a8d7-ddac93e390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7FDEE7-B131-4B69-BA17-6C359F075161}">
  <ds:schemaRefs>
    <ds:schemaRef ds:uri="http://schemas.microsoft.com/office/2006/documentManagement/types"/>
    <ds:schemaRef ds:uri="http://purl.org/dc/terms/"/>
    <ds:schemaRef ds:uri="http://purl.org/dc/elements/1.1/"/>
    <ds:schemaRef ds:uri="http://www.w3.org/XML/1998/namespace"/>
    <ds:schemaRef ds:uri="http://schemas.microsoft.com/office/infopath/2007/PartnerControls"/>
    <ds:schemaRef ds:uri="3a9e4a8c-e504-4b4c-a8d7-ddac93e390f3"/>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E9F1CAA-F0A2-4CB4-9D18-2A93E46FA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9e4a8c-e504-4b4c-a8d7-ddac93e390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0796AD-221B-4A85-88D0-31244BA53D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78464</TotalTime>
  <Words>3099</Words>
  <Application>Microsoft Office PowerPoint</Application>
  <PresentationFormat>On-screen Show (4:3)</PresentationFormat>
  <Paragraphs>400</Paragraphs>
  <Slides>46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Courier New</vt:lpstr>
      <vt:lpstr>Noto Sans Symbols</vt:lpstr>
      <vt:lpstr>Symbol</vt:lpstr>
      <vt:lpstr>Wingdings</vt:lpstr>
      <vt:lpstr>Office Theme</vt:lpstr>
      <vt:lpstr>COVID-19 Guidance for Charles County</vt:lpstr>
      <vt:lpstr>Resilience</vt:lpstr>
      <vt:lpstr>Housekeeping</vt:lpstr>
      <vt:lpstr>                        Agenda</vt:lpstr>
      <vt:lpstr>PowerPoint Presentation</vt:lpstr>
      <vt:lpstr>Harm Reduction for   Vulnerable Populations</vt:lpstr>
      <vt:lpstr>             Morbidity and Mortality Update </vt:lpstr>
      <vt:lpstr>COVID-19 Outbreak US Hotspots</vt:lpstr>
      <vt:lpstr>PowerPoint Presentation</vt:lpstr>
      <vt:lpstr>              Maryland Daily Positivity Rate</vt:lpstr>
      <vt:lpstr>Social Distancing</vt:lpstr>
      <vt:lpstr>Daily Deaths</vt:lpstr>
      <vt:lpstr>Maryland Testing and Positivity by County</vt:lpstr>
      <vt:lpstr>     Draft Covid Immunization plan</vt:lpstr>
      <vt:lpstr>Flu Vaccine</vt:lpstr>
      <vt:lpstr>Weekly Summary of New COVID+ (Positive) &amp; COVID Deaths</vt:lpstr>
      <vt:lpstr>Weekly Summary of Negative Tests</vt:lpstr>
      <vt:lpstr>County Weekly COVID Positivity Percentage(average) </vt:lpstr>
      <vt:lpstr>CRMC COVID+ Patients per week (average)</vt:lpstr>
      <vt:lpstr>PowerPoint Presentation</vt:lpstr>
      <vt:lpstr>                    Why Test?</vt:lpstr>
      <vt:lpstr>Testing is Easy, Painless and Free</vt:lpstr>
      <vt:lpstr>Contact Tracing to Limit the Spread of Virus</vt:lpstr>
      <vt:lpstr>High Risk Gatherings and Locations</vt:lpstr>
      <vt:lpstr>CDC Update: Isolation Guidelines</vt:lpstr>
      <vt:lpstr>Release from Isolation</vt:lpstr>
      <vt:lpstr>PowerPoint Presentation</vt:lpstr>
      <vt:lpstr>Facemasks- Required and Essential</vt:lpstr>
      <vt:lpstr>PowerPoint Presentation</vt:lpstr>
      <vt:lpstr>Gating Benchmark Metrics</vt:lpstr>
      <vt:lpstr>Compliance is a Complaint Driven Process</vt:lpstr>
      <vt:lpstr>         What’s Important Now (WIN)</vt:lpstr>
      <vt:lpstr>Helpful Links</vt:lpstr>
      <vt:lpstr>Questions and Resources</vt:lpstr>
      <vt:lpstr>Resources and References</vt:lpstr>
      <vt:lpstr>Resources and References</vt:lpstr>
      <vt:lpstr>Resources and References</vt:lpstr>
      <vt:lpstr>Personal Protective Equipment (PPE) Sources and Requests</vt:lpstr>
      <vt:lpstr>State Launches Maryland PPE Network Supplier Portal </vt:lpstr>
      <vt:lpstr> </vt:lpstr>
      <vt:lpstr>PowerPoint Presentation</vt:lpstr>
      <vt:lpstr>Employee Return to Work – Confirmed or Suspected COVID-19</vt:lpstr>
      <vt:lpstr>Employee Return to Work – Exposed Employee</vt:lpstr>
      <vt:lpstr>Employee Return to Work – Unexposed, Critical Infrastructure Workers</vt:lpstr>
      <vt:lpstr>Environmental Cleaning</vt:lpstr>
      <vt:lpstr>Maryland Strong: Roadmap to Recovery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FORENSIC CHALLENGES IN DETERMINING CAUSE OF DEATH</dc:title>
  <dc:creator>Maureen C. Regan -MDH-</dc:creator>
  <cp:lastModifiedBy>Janet Sferrella</cp:lastModifiedBy>
  <cp:revision>429</cp:revision>
  <cp:lastPrinted>2020-07-16T09:46:25Z</cp:lastPrinted>
  <dcterms:created xsi:type="dcterms:W3CDTF">2018-02-09T14:13:56Z</dcterms:created>
  <dcterms:modified xsi:type="dcterms:W3CDTF">2020-09-17T11:23:24Z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0x01010054AC66DD7ED83847A0940781423339B2</vt:lpwstr>
  </property>
</Properties>
</file>