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58" r:id="rId4"/>
    <p:sldId id="266" r:id="rId5"/>
    <p:sldId id="267" r:id="rId6"/>
    <p:sldId id="259" r:id="rId7"/>
    <p:sldId id="260" r:id="rId8"/>
    <p:sldId id="263" r:id="rId9"/>
    <p:sldId id="261" r:id="rId10"/>
    <p:sldId id="264" r:id="rId11"/>
    <p:sldId id="268" r:id="rId12"/>
    <p:sldId id="270" r:id="rId13"/>
    <p:sldId id="271" r:id="rId14"/>
    <p:sldId id="272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5" autoAdjust="0"/>
    <p:restoredTop sz="59419"/>
  </p:normalViewPr>
  <p:slideViewPr>
    <p:cSldViewPr snapToGrid="0">
      <p:cViewPr varScale="1">
        <p:scale>
          <a:sx n="110" d="100"/>
          <a:sy n="110" d="100"/>
        </p:scale>
        <p:origin x="18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B64CC-CED8-4ED4-B18F-351C6DF346FB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906F-AE1B-445F-BBCD-C41F20133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4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brief just-in-time training is designed to familiarize you with emergency protocol</a:t>
            </a:r>
            <a:r>
              <a:rPr lang="en-US" baseline="0" dirty="0"/>
              <a:t> for the triage of viral syndrome patients during the COVID-19 </a:t>
            </a:r>
            <a:r>
              <a:rPr lang="en-US" dirty="0"/>
              <a:t>Pandemic.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accordance with </a:t>
            </a:r>
            <a:r>
              <a:rPr lang="en-US" baseline="0" dirty="0"/>
              <a:t>MIEMSS guidelines we are required to follow up with </a:t>
            </a:r>
            <a:r>
              <a:rPr lang="en-US" dirty="0"/>
              <a:t>patients who are not transported under this protocol within 24 hours. </a:t>
            </a:r>
          </a:p>
          <a:p>
            <a:endParaRPr lang="en-US" dirty="0"/>
          </a:p>
          <a:p>
            <a:r>
              <a:rPr lang="en-US" dirty="0"/>
              <a:t>As previously</a:t>
            </a:r>
            <a:r>
              <a:rPr lang="en-US" baseline="0" dirty="0"/>
              <a:t> mentioned, it is essential that we obtain </a:t>
            </a:r>
            <a:r>
              <a:rPr lang="en-US" dirty="0"/>
              <a:t>a good patient phone number for follow up. </a:t>
            </a:r>
          </a:p>
          <a:p>
            <a:br>
              <a:rPr lang="en-US" dirty="0"/>
            </a:br>
            <a:r>
              <a:rPr lang="en-US" dirty="0"/>
              <a:t>That phone</a:t>
            </a:r>
            <a:r>
              <a:rPr lang="en-US" baseline="0" dirty="0"/>
              <a:t> number shall be documented in this area within the COVID-19</a:t>
            </a:r>
          </a:p>
          <a:p>
            <a:endParaRPr lang="en-US" dirty="0"/>
          </a:p>
          <a:p>
            <a:r>
              <a:rPr lang="en-US" dirty="0"/>
              <a:t>Documentation of that phone call will also occur in Elite </a:t>
            </a:r>
          </a:p>
          <a:p>
            <a:endParaRPr lang="en-US" dirty="0"/>
          </a:p>
          <a:p>
            <a:r>
              <a:rPr lang="en-US" dirty="0"/>
              <a:t>There will be an option of a follow up home visit as needed for the patients.  </a:t>
            </a:r>
          </a:p>
          <a:p>
            <a:endParaRPr lang="en-US" dirty="0"/>
          </a:p>
          <a:p>
            <a:r>
              <a:rPr lang="en-US" dirty="0"/>
              <a:t>The follow up</a:t>
            </a:r>
            <a:r>
              <a:rPr lang="en-US" baseline="0" dirty="0"/>
              <a:t> </a:t>
            </a:r>
            <a:r>
              <a:rPr lang="en-US" dirty="0"/>
              <a:t>phone call and follow up visit will</a:t>
            </a:r>
            <a:r>
              <a:rPr lang="en-US" baseline="0" dirty="0"/>
              <a:t> not impact field operations and will be performed through a separate headquarters function.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19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a practice</a:t>
            </a:r>
            <a:r>
              <a:rPr lang="en-US" baseline="0" dirty="0"/>
              <a:t> case.</a:t>
            </a:r>
          </a:p>
          <a:p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 year old male with 3 days of fevers, now with bad cough, body aches.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includes diabetes, seasonal allergies, gastric reflux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104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132/64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SPO2 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Lungs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Ambulatory without difficulty</a:t>
            </a:r>
          </a:p>
          <a:p>
            <a:endParaRPr lang="en-US" baseline="0" dirty="0"/>
          </a:p>
          <a:p>
            <a:r>
              <a:rPr lang="en-US" baseline="0" dirty="0"/>
              <a:t>Is this patient eligible for the non-transport, self-care option?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If you said NO, you would be correct. Since this patient has diabetes, he is considered to have higher risk of a bad outcome from COVOD-19 and should be recommended that he be transported to the hospital.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39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another</a:t>
            </a:r>
            <a:r>
              <a:rPr lang="en-US" baseline="0" dirty="0"/>
              <a:t> </a:t>
            </a:r>
            <a:r>
              <a:rPr lang="en-US" dirty="0"/>
              <a:t>practice</a:t>
            </a:r>
            <a:r>
              <a:rPr lang="en-US" baseline="0" dirty="0"/>
              <a:t> case.</a:t>
            </a:r>
          </a:p>
          <a:p>
            <a:endParaRPr lang="en-US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42-year-old female with 2 days of body aches, cough and general weakness.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includes high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118/58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SPO2 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Lungs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Ambulatory without difficulty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Agreeable to stay home and feels safe</a:t>
            </a:r>
          </a:p>
          <a:p>
            <a:endParaRPr lang="en-US" baseline="0" dirty="0"/>
          </a:p>
          <a:p>
            <a:r>
              <a:rPr lang="en-US" baseline="0" dirty="0"/>
              <a:t>Is this patient eligible for the non-transport, self-care option?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22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you said YES, you would be correct. Since this patient does not have any high-risk features as identified by the viral syndrome pandemic triage protocol. In other words, no grey boxes are checked, and this patient is eligible for the non-transport option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As a reminder, as the EMS clinician on scene, it’s ultimately up to you to decide, if even though no grey boxes are checked on the protocol, you think transport should be recommended.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2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</a:t>
            </a:r>
            <a:r>
              <a:rPr lang="en-US" baseline="0" dirty="0"/>
              <a:t> you for watching this just-in-time training. </a:t>
            </a:r>
          </a:p>
          <a:p>
            <a:endParaRPr lang="en-US" dirty="0"/>
          </a:p>
          <a:p>
            <a:r>
              <a:rPr lang="en-US" dirty="0"/>
              <a:t>If there are any questions, please reach out to any of the EMS operations</a:t>
            </a:r>
            <a:r>
              <a:rPr lang="en-US" baseline="0" dirty="0"/>
              <a:t> or the Office of the Medical Director</a:t>
            </a:r>
          </a:p>
          <a:p>
            <a:endParaRPr lang="en-US" baseline="0" dirty="0"/>
          </a:p>
          <a:p>
            <a:r>
              <a:rPr lang="en-US" baseline="0" dirty="0"/>
              <a:t>Please stay safe, take care of yourself and each 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6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Upon completion</a:t>
            </a:r>
            <a:r>
              <a:rPr lang="en-US" baseline="0" dirty="0"/>
              <a:t> of this training you will:</a:t>
            </a:r>
          </a:p>
          <a:p>
            <a:endParaRPr lang="en-US" dirty="0"/>
          </a:p>
          <a:p>
            <a:r>
              <a:rPr lang="en-US" dirty="0"/>
              <a:t>Be</a:t>
            </a:r>
            <a:r>
              <a:rPr lang="en-US" baseline="0" dirty="0"/>
              <a:t> familiar with the COVID-19 Pandemic, </a:t>
            </a:r>
          </a:p>
          <a:p>
            <a:endParaRPr lang="en-US" baseline="0" dirty="0"/>
          </a:p>
          <a:p>
            <a:r>
              <a:rPr lang="en-US" baseline="0" dirty="0"/>
              <a:t>Recognize the signs and symptoms of COVID-19, </a:t>
            </a:r>
          </a:p>
          <a:p>
            <a:endParaRPr lang="en-US" baseline="0" dirty="0"/>
          </a:p>
          <a:p>
            <a:r>
              <a:rPr lang="en-US" baseline="0" dirty="0"/>
              <a:t>Review the MIEMMS Pandemic Triage Protocol, and  </a:t>
            </a:r>
          </a:p>
          <a:p>
            <a:endParaRPr lang="en-US" baseline="0" dirty="0"/>
          </a:p>
          <a:p>
            <a:r>
              <a:rPr lang="en-US" baseline="0" dirty="0"/>
              <a:t>Be familiar with the documentation requirements</a:t>
            </a:r>
          </a:p>
          <a:p>
            <a:endParaRPr lang="en-US" baseline="0" dirty="0"/>
          </a:p>
          <a:p>
            <a:r>
              <a:rPr lang="en-US" b="1" baseline="0" dirty="0"/>
              <a:t>Before we proceed, it’s highly encouraged for you to print out the protocol and patient instructions sheet to follow along with during this very brief training. </a:t>
            </a:r>
            <a:endParaRPr lang="en-US" b="1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9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Covid-19 is a viral illness that originated in Wuhan City of the Hubei Province in China in December of 2019</a:t>
            </a:r>
            <a:r>
              <a:rPr lang="en-US" baseline="0" dirty="0"/>
              <a:t> and has since become a global pandemic.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 more serious than the flu and has a higher mortality rate.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virus is easily spread from person-to-person through respiratory droplets that are produced when the infected person coughs or sneezes.</a:t>
            </a:r>
          </a:p>
          <a:p>
            <a:endParaRPr lang="en-US" dirty="0"/>
          </a:p>
          <a:p>
            <a:r>
              <a:rPr lang="en-US" dirty="0"/>
              <a:t>More cases are reported every day around the world and here in Maryland. </a:t>
            </a:r>
          </a:p>
          <a:p>
            <a:endParaRPr lang="en-US" dirty="0"/>
          </a:p>
          <a:p>
            <a:r>
              <a:rPr lang="en-US" dirty="0"/>
              <a:t>Unfortunately, we have seen a significant rise in cases since the original case March 5, 2020. </a:t>
            </a:r>
          </a:p>
          <a:p>
            <a:endParaRPr lang="en-US" dirty="0"/>
          </a:p>
          <a:p>
            <a:r>
              <a:rPr lang="en-US" dirty="0"/>
              <a:t>States of Emergency have been declared in our county, state and nation.  </a:t>
            </a:r>
          </a:p>
          <a:p>
            <a:endParaRPr lang="en-US" dirty="0"/>
          </a:p>
          <a:p>
            <a:r>
              <a:rPr lang="en-US" dirty="0"/>
              <a:t>We anticipate the need for significantly higher EMS</a:t>
            </a:r>
            <a:r>
              <a:rPr lang="en-US" baseline="0" dirty="0"/>
              <a:t> and healthcare </a:t>
            </a:r>
            <a:r>
              <a:rPr lang="en-US" dirty="0"/>
              <a:t>resources as the number of patient’s with symptoms increases.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</a:t>
            </a:r>
            <a:r>
              <a:rPr lang="en-US" baseline="0" dirty="0"/>
              <a:t> is </a:t>
            </a:r>
            <a:r>
              <a:rPr lang="en-US" dirty="0"/>
              <a:t>serious clinical concern regarding</a:t>
            </a:r>
            <a:r>
              <a:rPr lang="en-US" baseline="0" dirty="0"/>
              <a:t> the number of people who might require hospitalization</a:t>
            </a:r>
            <a:r>
              <a:rPr lang="en-US" dirty="0"/>
              <a:t> and ICU resources.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2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Symptoms can include fever, cough, congestion and shortness of breath, new body aches and in some cases diarrhea.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most common symptoms are fever and cough.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These symptoms can begin anywhere between 2-14 days after exposure.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Around 80% of those infected will have mild to moderate illness.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However in the remaining 20% they can</a:t>
            </a:r>
            <a:r>
              <a:rPr lang="en-US" baseline="0" dirty="0"/>
              <a:t> have a complex clinical course of illness. </a:t>
            </a:r>
            <a:r>
              <a:rPr lang="en-US" dirty="0"/>
              <a:t>In some cases COVID-19 can cause damage to the lungs and cause pneumonia or a life-threatening condition called Acute Respiratory Distress Syndrome or ARDS.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patient with </a:t>
            </a:r>
          </a:p>
          <a:p>
            <a:pPr lvl="1"/>
            <a:r>
              <a:rPr lang="en-US" sz="2400" b="1" i="0" u="none" strike="noStrike" kern="1200" dirty="0">
                <a:solidFill>
                  <a:schemeClr val="tx1"/>
                </a:solidFill>
                <a:effectLst/>
              </a:rPr>
              <a:t>Fever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</a:rPr>
              <a:t>, </a:t>
            </a:r>
          </a:p>
          <a:p>
            <a:pPr marL="457200" lvl="1" indent="0">
              <a:buNone/>
            </a:pPr>
            <a:r>
              <a:rPr lang="en-US" sz="2400" dirty="0"/>
              <a:t>	- 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</a:rPr>
              <a:t>OR- </a:t>
            </a:r>
            <a:endParaRPr lang="en-US" sz="2400" dirty="0"/>
          </a:p>
          <a:p>
            <a:pPr lvl="1"/>
            <a:r>
              <a:rPr lang="en-US" sz="2400" b="1" i="0" u="none" strike="noStrike" kern="1200" dirty="0">
                <a:solidFill>
                  <a:schemeClr val="tx1"/>
                </a:solidFill>
                <a:effectLst/>
              </a:rPr>
              <a:t>Shortness of Breath,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	- OR-</a:t>
            </a:r>
          </a:p>
          <a:p>
            <a:pPr lvl="1"/>
            <a:r>
              <a:rPr lang="en-US" sz="2400" b="1" i="0" u="none" strike="noStrike" kern="1200" dirty="0">
                <a:solidFill>
                  <a:schemeClr val="tx1"/>
                </a:solidFill>
                <a:effectLst/>
              </a:rPr>
              <a:t>Flu-like Symptoms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</a:rPr>
              <a:t>( including sore throat, or congestion, or cough, or new body aches, or diarrhea). </a:t>
            </a:r>
          </a:p>
          <a:p>
            <a:pPr marL="457200" lvl="1" indent="0">
              <a:buNone/>
            </a:pPr>
            <a:endParaRPr lang="en-US" sz="2000" b="0" i="0" u="none" strike="noStrike" kern="1200" dirty="0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r>
              <a:rPr lang="en-US" sz="2000" b="0" i="0" u="none" strike="noStrike" kern="1200" dirty="0">
                <a:solidFill>
                  <a:schemeClr val="tx1"/>
                </a:solidFill>
                <a:effectLst/>
              </a:rPr>
              <a:t>Should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effectLst/>
              </a:rPr>
              <a:t> be considered a Person Under Investigation for COVID-19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Remember, the</a:t>
            </a:r>
            <a:r>
              <a:rPr lang="en-US" b="1" baseline="0" dirty="0"/>
              <a:t> patient now only needs to have 1 of these symptoms to be considered a PUI. This is important, as the definition of a PUI is broader than the definition of who is eligible to for the non-transport option of the protocol which you will see in the coming slides.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3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light</a:t>
            </a:r>
            <a:r>
              <a:rPr lang="en-US" baseline="0" dirty="0"/>
              <a:t> of this pandemic and the potential for unprecedented patient volumes for EMS and Maryland hospitals, </a:t>
            </a:r>
            <a:r>
              <a:rPr lang="en-US" dirty="0"/>
              <a:t>the</a:t>
            </a:r>
            <a:r>
              <a:rPr lang="en-US" baseline="0" dirty="0"/>
              <a:t> leadership of the Maryland Institute for Emergency Medical Services Systems (MIEMSS) has instituted an emergency protocol entitled </a:t>
            </a:r>
            <a:r>
              <a:rPr lang="en-US" dirty="0"/>
              <a:t>Viral Syndrome Pandemic Triage Protocol on March 17, 2020.  </a:t>
            </a:r>
          </a:p>
          <a:p>
            <a:endParaRPr lang="en-US" dirty="0"/>
          </a:p>
          <a:p>
            <a:r>
              <a:rPr lang="en-US" dirty="0"/>
              <a:t>This protocol seeks to identify those patients who are</a:t>
            </a:r>
            <a:r>
              <a:rPr lang="en-US" baseline="0" dirty="0"/>
              <a:t> safe to be </a:t>
            </a:r>
            <a:r>
              <a:rPr lang="en-US" dirty="0"/>
              <a:t>managed by supportive care at home.</a:t>
            </a:r>
            <a:r>
              <a:rPr lang="en-US" baseline="0" dirty="0"/>
              <a:t> It also serves to help the EMS clinician </a:t>
            </a:r>
            <a:r>
              <a:rPr lang="en-US" dirty="0"/>
              <a:t>promptly</a:t>
            </a:r>
            <a:r>
              <a:rPr lang="en-US" baseline="0" dirty="0"/>
              <a:t> recognize a patient who should be taken to the hospital because of certain high-risk criteria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2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protocol can be used by both ALS and BLS clinicians.</a:t>
            </a:r>
          </a:p>
          <a:p>
            <a:endParaRPr lang="en-US" baseline="0" dirty="0"/>
          </a:p>
          <a:p>
            <a:r>
              <a:rPr lang="en-US" baseline="0" dirty="0"/>
              <a:t>It’s intended to help differentiate between those patients who can </a:t>
            </a:r>
            <a:r>
              <a:rPr lang="en-US" dirty="0"/>
              <a:t>safely self manage their care at home</a:t>
            </a:r>
            <a:r>
              <a:rPr lang="en-US" baseline="0" dirty="0"/>
              <a:t> from those patients who have high risk criteria and should be transported.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protocol consists of a checklist that guides the EMS clinician through a series of questions that cover </a:t>
            </a:r>
            <a:r>
              <a:rPr lang="en-US" dirty="0"/>
              <a:t>inclusion criteria, high risk conditions, concerning exam findings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any of the grey boxes are checked, EMS clinicians shall encourage the patient to be transported to the hospital. If a patient has grey boxes checked and does not wish to be transported to the hospital, the EMS clinician shall follow the Maryland Refusal Protocol</a:t>
            </a:r>
            <a:endParaRPr lang="en-US" dirty="0"/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order to be eligible for the non-transport option within this protocol, all checks need to be in the non-shaded boxes. If a patient meets these criteria, a refusal is not necessary.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Also, we’d like to remind you that you, as the EMS clinician, </a:t>
            </a:r>
            <a:r>
              <a:rPr lang="en-US" dirty="0"/>
              <a:t>has discretion to transport the patient even if no grey boxes are checked.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3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all checks are in the non-shaded boxes, the patient meets eligibility to provide self care at home.</a:t>
            </a:r>
          </a:p>
          <a:p>
            <a:endParaRPr lang="en-US" baseline="0" dirty="0"/>
          </a:p>
          <a:p>
            <a:r>
              <a:rPr lang="en-US" baseline="0" dirty="0"/>
              <a:t>A two-page patient instruction sheet has been created by MIEMSS. These instructions shall be provided to patients who are not transported by EMS.</a:t>
            </a:r>
          </a:p>
          <a:p>
            <a:r>
              <a:rPr lang="en-US" baseline="0" dirty="0"/>
              <a:t> </a:t>
            </a:r>
          </a:p>
          <a:p>
            <a:r>
              <a:rPr lang="en-US" dirty="0"/>
              <a:t>This instruction</a:t>
            </a:r>
            <a:r>
              <a:rPr lang="en-US" baseline="0" dirty="0"/>
              <a:t> sheet</a:t>
            </a:r>
            <a:r>
              <a:rPr lang="en-US" dirty="0"/>
              <a:t> includes local phone numbers for the patient to use should they have further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34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accordance with MIEMSS guidelines,</a:t>
            </a:r>
            <a:r>
              <a:rPr lang="en-US" baseline="0" dirty="0"/>
              <a:t> the EMS Clinician shall document every use of the protocol under the newly created COVID-19 tab within </a:t>
            </a:r>
            <a:r>
              <a:rPr lang="en-US" baseline="0" dirty="0" err="1"/>
              <a:t>eMEDS</a:t>
            </a:r>
            <a:r>
              <a:rPr lang="en-US" baseline="0" dirty="0"/>
              <a:t> Elite.</a:t>
            </a:r>
          </a:p>
          <a:p>
            <a:endParaRPr lang="en-US" baseline="0" dirty="0"/>
          </a:p>
          <a:p>
            <a:r>
              <a:rPr lang="en-US" baseline="0" dirty="0"/>
              <a:t>The elite questions directly match those questions within the protocol checklist.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note that a </a:t>
            </a:r>
            <a:r>
              <a:rPr lang="en-US" baseline="0" dirty="0"/>
              <a:t>signature option of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Signed - Patient Contamination Concern” has been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added. Has been added to help minimize contamination of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 Clinicians shall complete the rest of the chart per normal procedures.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3/22/20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tif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tiff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4.tiff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iff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2A65B-2890-4812-8097-11DD5EF14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Viral Syndrome Pandemic Triage Protocol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74A94-A29B-4283-B18C-1232B0719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6476163" cy="3021528"/>
          </a:xfrm>
        </p:spPr>
        <p:txBody>
          <a:bodyPr>
            <a:normAutofit/>
          </a:bodyPr>
          <a:lstStyle/>
          <a:p>
            <a:r>
              <a:rPr lang="en-US" dirty="0"/>
              <a:t>2020 MIEMSS Emergency Protocol </a:t>
            </a:r>
          </a:p>
          <a:p>
            <a:r>
              <a:rPr lang="en-US" dirty="0"/>
              <a:t>Just-In-Time Training</a:t>
            </a:r>
          </a:p>
          <a:p>
            <a:endParaRPr lang="en-US" dirty="0"/>
          </a:p>
          <a:p>
            <a:r>
              <a:rPr lang="en-US" dirty="0"/>
              <a:t>Matthew J. Levy, DO, MSc</a:t>
            </a:r>
          </a:p>
          <a:p>
            <a:r>
              <a:rPr lang="en-US" dirty="0"/>
              <a:t>Region III Medical Director, MIEMSS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2D342-E6AB-3C46-AC46-2F199990B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80"/>
          <a:stretch/>
        </p:blipFill>
        <p:spPr>
          <a:xfrm>
            <a:off x="6002524" y="3564467"/>
            <a:ext cx="4680030" cy="15621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CD098E-5585-B64D-B035-BEB3307A5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E230F-F1E9-AB45-927D-27E04D168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7418" y="1375834"/>
            <a:ext cx="1714896" cy="12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5"/>
    </mc:Choice>
    <mc:Fallback xmlns="">
      <p:transition spd="slow" advTm="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29413-3093-46AF-8CDC-D3F89697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1299711"/>
            <a:ext cx="4411134" cy="2322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Follow up Phone Call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47C9CD-7EAE-42F8-97A1-24083B15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01" y="1977045"/>
            <a:ext cx="4573066" cy="45052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Call patients within 24 hours</a:t>
            </a:r>
          </a:p>
          <a:p>
            <a:pPr lvl="1"/>
            <a:r>
              <a:rPr lang="en-US" dirty="0"/>
              <a:t>A good phone number is needed</a:t>
            </a:r>
          </a:p>
          <a:p>
            <a:pPr lvl="1"/>
            <a:r>
              <a:rPr lang="en-US" dirty="0"/>
              <a:t>Check up on patients</a:t>
            </a:r>
          </a:p>
          <a:p>
            <a:r>
              <a:rPr lang="en-US" dirty="0"/>
              <a:t>Phone call will be documented in Elite</a:t>
            </a:r>
          </a:p>
          <a:p>
            <a:r>
              <a:rPr lang="en-US" dirty="0"/>
              <a:t>Follow up visit as appropriate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DAC14-651B-B041-8193-15653663F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314" t="28602" r="2342" b="-11836"/>
          <a:stretch/>
        </p:blipFill>
        <p:spPr>
          <a:xfrm>
            <a:off x="4975084" y="1010511"/>
            <a:ext cx="7012503" cy="469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59499C3-767B-704B-9AAF-364BFB963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2DC7C-BA44-364C-8428-89B26D01C5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4"/>
    </mc:Choice>
    <mc:Fallback xmlns="">
      <p:transition spd="slow" advTm="3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BD58-07FB-FE48-B322-EE4CAC9B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47" y="879676"/>
            <a:ext cx="5854872" cy="738784"/>
          </a:xfrm>
        </p:spPr>
        <p:txBody>
          <a:bodyPr/>
          <a:lstStyle/>
          <a:p>
            <a:r>
              <a:rPr lang="en-US" dirty="0"/>
              <a:t>Practice</a:t>
            </a:r>
            <a:r>
              <a:rPr lang="en-US" baseline="0" dirty="0"/>
              <a:t> Case 1: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694881-57A0-D049-8867-3BB4C5F5E8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5944" r="25944"/>
          <a:stretch>
            <a:fillRect/>
          </a:stretch>
        </p:blipFill>
        <p:spPr>
          <a:xfrm>
            <a:off x="7430946" y="164109"/>
            <a:ext cx="4259484" cy="590023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311A-BB02-4646-8E95-36F540CD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1045" y="1618460"/>
            <a:ext cx="5846486" cy="367976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35-year-old male with 3 days of fevers, now with bad cough, body aches.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of diabetes, seasonal allergies, gastric reflux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104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132/64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SPO2 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Lungs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Ambulatory without difficulty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1DA4BA-7169-764C-BAA4-25CAEAE65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44EC7-C875-8C48-B92C-56005CAD0E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3"/>
    </mc:Choice>
    <mc:Fallback xmlns="">
      <p:transition spd="slow" advTm="4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BD58-07FB-FE48-B322-EE4CAC9B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47" y="879676"/>
            <a:ext cx="5854872" cy="738784"/>
          </a:xfrm>
        </p:spPr>
        <p:txBody>
          <a:bodyPr/>
          <a:lstStyle/>
          <a:p>
            <a:r>
              <a:rPr lang="en-US" dirty="0"/>
              <a:t>Practice</a:t>
            </a:r>
            <a:r>
              <a:rPr lang="en-US" baseline="0" dirty="0"/>
              <a:t> Case 1: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694881-57A0-D049-8867-3BB4C5F5E8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5944" r="25944"/>
          <a:stretch>
            <a:fillRect/>
          </a:stretch>
        </p:blipFill>
        <p:spPr>
          <a:xfrm>
            <a:off x="7430946" y="164109"/>
            <a:ext cx="4259484" cy="590023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311A-BB02-4646-8E95-36F540CD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1045" y="1618460"/>
            <a:ext cx="5846486" cy="367976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35-year-old male with 3 days of fevers, now with bad cough, body aches.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of diabetes, seasonal allergies, gastric reflux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104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132/64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SPO2 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Lungs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Ambulatory without difficulty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ABB316-B5F5-EE45-9BEA-0C978371029B}"/>
              </a:ext>
            </a:extLst>
          </p:cNvPr>
          <p:cNvSpPr/>
          <p:nvPr/>
        </p:nvSpPr>
        <p:spPr>
          <a:xfrm>
            <a:off x="2323405" y="2330102"/>
            <a:ext cx="1157468" cy="3703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C7EA0-32F2-9A4E-9E41-B2168A8AE5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98"/>
          <a:stretch/>
        </p:blipFill>
        <p:spPr>
          <a:xfrm>
            <a:off x="5017546" y="3429000"/>
            <a:ext cx="1082882" cy="107265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E0C23-9DC6-0547-97DB-7FF6E01AC72A}"/>
              </a:ext>
            </a:extLst>
          </p:cNvPr>
          <p:cNvCxnSpPr/>
          <p:nvPr/>
        </p:nvCxnSpPr>
        <p:spPr>
          <a:xfrm flipH="1" flipV="1">
            <a:off x="3125165" y="2700492"/>
            <a:ext cx="1892381" cy="13612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8FF5DB-BE1E-C541-966F-1769FE2BA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E7A97-1802-8A4E-8548-02BDCB91F4A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2"/>
    </mc:Choice>
    <mc:Fallback xmlns="">
      <p:transition spd="slow" advTm="1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BD58-07FB-FE48-B322-EE4CAC9B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47" y="879676"/>
            <a:ext cx="5854872" cy="738784"/>
          </a:xfrm>
        </p:spPr>
        <p:txBody>
          <a:bodyPr/>
          <a:lstStyle/>
          <a:p>
            <a:r>
              <a:rPr lang="en-US" dirty="0"/>
              <a:t>Practice</a:t>
            </a:r>
            <a:r>
              <a:rPr lang="en-US" baseline="0" dirty="0"/>
              <a:t> Case 2: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311A-BB02-4646-8E95-36F540CD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1045" y="1618460"/>
            <a:ext cx="5846486" cy="435986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42-year-old female with 2 days of body aches, cough and general weakness.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includes high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118/58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SPO2 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Lungs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Ambulatory without difficulty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Agreeable to stay home and feels safe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CBE0EF-FC5D-5A45-BDD9-65659197940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404FD9-DD1C-6D47-ACF6-4FE55D0B2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76" r="6835" b="2290"/>
          <a:stretch/>
        </p:blipFill>
        <p:spPr>
          <a:xfrm>
            <a:off x="7430946" y="164109"/>
            <a:ext cx="4259484" cy="59002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DC3EA7-2AFA-CD42-AABD-ADE141CE5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EC0D9-62EA-3841-9802-0672092B9B6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72"/>
    </mc:Choice>
    <mc:Fallback xmlns="">
      <p:transition spd="slow" advTm="4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BD58-07FB-FE48-B322-EE4CAC9B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47" y="879676"/>
            <a:ext cx="5854872" cy="738784"/>
          </a:xfrm>
        </p:spPr>
        <p:txBody>
          <a:bodyPr/>
          <a:lstStyle/>
          <a:p>
            <a:r>
              <a:rPr lang="en-US" dirty="0"/>
              <a:t>Practice</a:t>
            </a:r>
            <a:r>
              <a:rPr lang="en-US" baseline="0" dirty="0"/>
              <a:t> Case 2: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311A-BB02-4646-8E95-36F540CD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1045" y="1618460"/>
            <a:ext cx="5846486" cy="435986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42-year-old female with 2 days of body aches, cough and general weakness.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includes high cholesterol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 118/58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SPO2 95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Lungs clear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Ambulatory without difficulty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Agreeable to stay home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CBE0EF-FC5D-5A45-BDD9-65659197940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404FD9-DD1C-6D47-ACF6-4FE55D0B2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76" r="6835" b="2290"/>
          <a:stretch/>
        </p:blipFill>
        <p:spPr>
          <a:xfrm>
            <a:off x="7430946" y="164109"/>
            <a:ext cx="4259484" cy="5900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7BBCD-C044-D143-93FC-8E8D4793D7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5531807" y="3616177"/>
            <a:ext cx="1385724" cy="13726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5FB8B1-F87B-B04E-9B56-43B985D9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7124B-4F8A-2B44-B8E3-EEE670C6C92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6"/>
    </mc:Choice>
    <mc:Fallback xmlns="">
      <p:transition spd="slow" advTm="29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6C89BE-DDF5-46D7-B945-E06B6FC4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830CF-284E-4C1F-B4F3-AA9C38240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130" y="2002559"/>
            <a:ext cx="9603275" cy="3294576"/>
          </a:xfrm>
        </p:spPr>
        <p:txBody>
          <a:bodyPr/>
          <a:lstStyle/>
          <a:p>
            <a:r>
              <a:rPr lang="en-US" dirty="0"/>
              <a:t>Contact your local EMS Operations Leadership, or </a:t>
            </a:r>
          </a:p>
          <a:p>
            <a:r>
              <a:rPr lang="en-US" dirty="0"/>
              <a:t>The Office of the State EMS Medical Director (410-706-0880)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476D7-7231-7848-B124-8DCC8C709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907" y="3771076"/>
            <a:ext cx="3810000" cy="2133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E39A79-A531-9E41-9027-0F2239B29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4E8D8-4C78-6B40-8127-1EAE9473BE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6"/>
    </mc:Choice>
    <mc:Fallback>
      <p:transition spd="slow" advTm="30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6A53A-5597-1D49-9CED-161B5847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44682-DFCC-6944-A9CB-9082B2ED3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53" y="2002559"/>
            <a:ext cx="7307148" cy="3294576"/>
          </a:xfrm>
        </p:spPr>
        <p:txBody>
          <a:bodyPr/>
          <a:lstStyle/>
          <a:p>
            <a:r>
              <a:rPr lang="en-US" dirty="0"/>
              <a:t>Be</a:t>
            </a:r>
            <a:r>
              <a:rPr lang="en-US" baseline="0" dirty="0"/>
              <a:t> familiar with the COVID-19 Pandemic</a:t>
            </a:r>
          </a:p>
          <a:p>
            <a:r>
              <a:rPr lang="en-US" baseline="0" dirty="0"/>
              <a:t>Recognize the signs and symptoms of COVID-19</a:t>
            </a:r>
          </a:p>
          <a:p>
            <a:r>
              <a:rPr lang="en-US" baseline="0" dirty="0"/>
              <a:t>Review the MIEMSS Pandemic Triage Protocol </a:t>
            </a:r>
          </a:p>
          <a:p>
            <a:r>
              <a:rPr lang="en-US" baseline="0" dirty="0"/>
              <a:t>Be familiar with the documentation requirements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37C61-D66F-B246-B67E-B1C43D93D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455" y="1835727"/>
            <a:ext cx="3810000" cy="2133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2BDBC6-4192-1C41-8499-D2D8A34E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BDBEE-EC18-4C46-9DDB-036BE8CDDE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4"/>
    </mc:Choice>
    <mc:Fallback xmlns="">
      <p:transition spd="slow" advTm="1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C600D-86F3-4B9A-AD13-3908AD1ED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8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6F713-C2D2-4233-B609-88C2B38F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39" y="581892"/>
            <a:ext cx="4478594" cy="1295403"/>
          </a:xfrm>
        </p:spPr>
        <p:txBody>
          <a:bodyPr anchor="ctr">
            <a:normAutofit/>
          </a:bodyPr>
          <a:lstStyle/>
          <a:p>
            <a:r>
              <a:rPr lang="en-US" dirty="0"/>
              <a:t>COVID-19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61271-B15B-4043-B708-1BD7F1D2C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0889" r="38495" b="30830"/>
          <a:stretch/>
        </p:blipFill>
        <p:spPr>
          <a:xfrm rot="5400000">
            <a:off x="2509892" y="3682213"/>
            <a:ext cx="4288809" cy="1425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64D75-BC8C-44A3-B619-BD5E5679F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80406"/>
            <a:ext cx="6078218" cy="5971308"/>
          </a:xfrm>
        </p:spPr>
        <p:txBody>
          <a:bodyPr anchor="ctr">
            <a:normAutofit/>
          </a:bodyPr>
          <a:lstStyle/>
          <a:p>
            <a:r>
              <a:rPr lang="en-US" dirty="0"/>
              <a:t>Viral illness</a:t>
            </a:r>
          </a:p>
          <a:p>
            <a:pPr lvl="1"/>
            <a:r>
              <a:rPr lang="en-US" dirty="0"/>
              <a:t>Originated</a:t>
            </a:r>
            <a:r>
              <a:rPr lang="en-US" baseline="0" dirty="0"/>
              <a:t> in </a:t>
            </a:r>
            <a:r>
              <a:rPr lang="en-US" dirty="0"/>
              <a:t>Wuhan, Hubei Province, China</a:t>
            </a:r>
          </a:p>
          <a:p>
            <a:pPr lvl="1"/>
            <a:r>
              <a:rPr lang="en-US" dirty="0"/>
              <a:t>Has become a global</a:t>
            </a:r>
            <a:r>
              <a:rPr lang="en-US" baseline="0" dirty="0"/>
              <a:t> pandemic</a:t>
            </a:r>
          </a:p>
          <a:p>
            <a:pPr lvl="1"/>
            <a:r>
              <a:rPr lang="en-US" baseline="0" dirty="0"/>
              <a:t>Much more serious than the Flu</a:t>
            </a:r>
          </a:p>
          <a:p>
            <a:pPr lvl="1"/>
            <a:r>
              <a:rPr lang="en-US" dirty="0"/>
              <a:t>Easily spread through respiratory droplets</a:t>
            </a:r>
          </a:p>
          <a:p>
            <a:r>
              <a:rPr lang="en-US" dirty="0"/>
              <a:t>First documented case in Maryland 3/5/2020</a:t>
            </a:r>
          </a:p>
          <a:p>
            <a:pPr lvl="1"/>
            <a:r>
              <a:rPr lang="en-US" dirty="0"/>
              <a:t>Continued rise in cases locally and worldwide</a:t>
            </a:r>
          </a:p>
          <a:p>
            <a:pPr lvl="1"/>
            <a:r>
              <a:rPr lang="en-US" dirty="0"/>
              <a:t>States of Emergency have been declared at the local, state and federal levels</a:t>
            </a:r>
          </a:p>
          <a:p>
            <a:pPr lvl="0"/>
            <a:r>
              <a:rPr lang="en-US" dirty="0"/>
              <a:t>Need for more medical resources</a:t>
            </a:r>
          </a:p>
          <a:p>
            <a:pPr lvl="1"/>
            <a:r>
              <a:rPr lang="en-US" dirty="0"/>
              <a:t>Concern about the number of </a:t>
            </a:r>
            <a:r>
              <a:rPr lang="en-US" baseline="0" dirty="0"/>
              <a:t>people who might require hospital</a:t>
            </a:r>
            <a:r>
              <a:rPr lang="en-US" dirty="0"/>
              <a:t> and ICU resources.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2531A-2CC8-5B4B-A413-2A083EA4F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21" y="1545062"/>
            <a:ext cx="3194811" cy="2212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54E56-7DC9-614D-89A5-0376779D6B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724"/>
          <a:stretch/>
        </p:blipFill>
        <p:spPr>
          <a:xfrm>
            <a:off x="1016605" y="3913906"/>
            <a:ext cx="3172828" cy="2133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002755-B41B-E94A-A37F-E53145FBD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4E483-08E9-6740-B0E7-5DB66719BC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99"/>
    </mc:Choice>
    <mc:Fallback xmlns="">
      <p:transition spd="slow" advTm="6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6727C-CC61-CD42-BF2E-7E50C046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  <a:r>
              <a:rPr lang="en-US" baseline="0" dirty="0"/>
              <a:t> Signs and Symptoms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8DD11-9A2F-B04D-A79F-FA9EAC8F1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201" y="1781711"/>
            <a:ext cx="7730402" cy="387480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Fever, cough, congestion and shortness of breath, new body aches and in some cases diarrhea.</a:t>
            </a:r>
          </a:p>
          <a:p>
            <a:pPr lvl="1"/>
            <a:r>
              <a:rPr lang="en-US" dirty="0"/>
              <a:t>The most common symptoms are fever and cough.</a:t>
            </a:r>
          </a:p>
          <a:p>
            <a:pPr lvl="0"/>
            <a:r>
              <a:rPr lang="en-US" dirty="0"/>
              <a:t>These symptoms can begin anywhere between 2-14 days after exposure.</a:t>
            </a:r>
          </a:p>
          <a:p>
            <a:pPr lvl="0"/>
            <a:r>
              <a:rPr lang="en-US" dirty="0"/>
              <a:t>Around 80% will have mild to moderate illness.</a:t>
            </a:r>
          </a:p>
          <a:p>
            <a:r>
              <a:rPr lang="en-US" dirty="0"/>
              <a:t>In some cases COVID-19 causes pneumonia or life-threatening Acute Respiratory Distress Syndrome or ARDS.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F3A50-C41D-5D48-BEA4-F54F4B2A6228}"/>
              </a:ext>
            </a:extLst>
          </p:cNvPr>
          <p:cNvSpPr txBox="1"/>
          <p:nvPr/>
        </p:nvSpPr>
        <p:spPr>
          <a:xfrm>
            <a:off x="3454599" y="2883277"/>
            <a:ext cx="159433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 err="1"/>
              <a:t>mmhealth.org</a:t>
            </a:r>
            <a:endParaRPr lang="en-US" sz="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F4B5D-65A0-D747-85E7-6B5082BA4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63" y="1764777"/>
            <a:ext cx="3500339" cy="1160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39B66-DD78-2D40-B734-8A70A2B99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74" y="3130144"/>
            <a:ext cx="3490227" cy="2627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804C5D-E45E-B141-9288-3F03C237FE91}"/>
              </a:ext>
            </a:extLst>
          </p:cNvPr>
          <p:cNvSpPr txBox="1"/>
          <p:nvPr/>
        </p:nvSpPr>
        <p:spPr>
          <a:xfrm>
            <a:off x="3587599" y="5726283"/>
            <a:ext cx="159433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 err="1"/>
              <a:t>Esicm.org</a:t>
            </a:r>
            <a:endParaRPr lang="en-US" sz="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045BBB-E690-A643-8949-CB1539541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F67F70-DB64-5449-BAB9-8D188866350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9"/>
    </mc:Choice>
    <mc:Fallback xmlns="">
      <p:transition spd="slow" advTm="4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C82E-9C57-C847-B902-71CEF232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90" y="886822"/>
            <a:ext cx="11172306" cy="1049235"/>
          </a:xfrm>
        </p:spPr>
        <p:txBody>
          <a:bodyPr/>
          <a:lstStyle/>
          <a:p>
            <a:r>
              <a:rPr lang="en-US" dirty="0"/>
              <a:t>Identifying</a:t>
            </a:r>
            <a:r>
              <a:rPr lang="en-US" baseline="0" dirty="0"/>
              <a:t> a COVID-19 Person </a:t>
            </a:r>
            <a:r>
              <a:rPr lang="en-US" dirty="0"/>
              <a:t>Under Investigation (P</a:t>
            </a:r>
            <a:r>
              <a:rPr lang="en-US" baseline="0" dirty="0"/>
              <a:t>UI)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D4B1A-BA41-A649-90F8-F296AAA6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1778924"/>
            <a:ext cx="11308466" cy="4125752"/>
          </a:xfrm>
        </p:spPr>
        <p:txBody>
          <a:bodyPr>
            <a:normAutofit/>
          </a:bodyPr>
          <a:lstStyle/>
          <a:p>
            <a:r>
              <a:rPr lang="en-US" sz="2800" b="0" i="0" u="sng" strike="noStrike" kern="1200" dirty="0">
                <a:solidFill>
                  <a:schemeClr val="tx1"/>
                </a:solidFill>
                <a:effectLst/>
              </a:rPr>
              <a:t>Any patient</a:t>
            </a:r>
            <a:r>
              <a:rPr lang="en-US" sz="2800" b="0" i="0" u="none" strike="noStrike" kern="1200" dirty="0">
                <a:solidFill>
                  <a:schemeClr val="tx1"/>
                </a:solidFill>
                <a:effectLst/>
              </a:rPr>
              <a:t> with:</a:t>
            </a:r>
            <a:endParaRPr lang="en-US" sz="2800" dirty="0"/>
          </a:p>
          <a:p>
            <a:pPr lvl="1"/>
            <a:r>
              <a:rPr lang="en-US" sz="2400" b="1" i="0" u="none" strike="noStrike" kern="1200" dirty="0">
                <a:solidFill>
                  <a:schemeClr val="tx1"/>
                </a:solidFill>
                <a:effectLst/>
              </a:rPr>
              <a:t>Fever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</a:rPr>
              <a:t>, </a:t>
            </a:r>
          </a:p>
          <a:p>
            <a:pPr marL="457200" lvl="1" indent="0">
              <a:buNone/>
            </a:pPr>
            <a:r>
              <a:rPr lang="en-US" sz="2400" dirty="0"/>
              <a:t>	- 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</a:rPr>
              <a:t>OR- </a:t>
            </a:r>
            <a:endParaRPr lang="en-US" sz="2400" dirty="0"/>
          </a:p>
          <a:p>
            <a:pPr lvl="1"/>
            <a:r>
              <a:rPr lang="en-US" sz="2400" b="1" i="0" u="none" strike="noStrike" kern="1200" dirty="0">
                <a:solidFill>
                  <a:schemeClr val="tx1"/>
                </a:solidFill>
                <a:effectLst/>
              </a:rPr>
              <a:t>Shortness of Breath,</a:t>
            </a:r>
            <a:r>
              <a:rPr lang="en-US" sz="2400" b="0" i="0" u="none" strike="noStrike" kern="1200" dirty="0">
                <a:solidFill>
                  <a:schemeClr val="tx1"/>
                </a:solidFill>
                <a:effectLst/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	- OR-</a:t>
            </a:r>
          </a:p>
          <a:p>
            <a:pPr lvl="1"/>
            <a:r>
              <a:rPr lang="en-US" sz="2400" b="1" i="0" u="none" strike="noStrike" kern="1200" dirty="0">
                <a:solidFill>
                  <a:schemeClr val="tx1"/>
                </a:solidFill>
                <a:effectLst/>
              </a:rPr>
              <a:t>Flu-like Symptoms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000" b="0" i="0" u="none" strike="noStrike" kern="1200" dirty="0">
                <a:solidFill>
                  <a:schemeClr val="tx1"/>
                </a:solidFill>
                <a:effectLst/>
              </a:rPr>
              <a:t>(Sore throat, or congestion, or cough, or new body aches, or diarrhea). 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1FE-0E73-E344-806B-6273CF300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28523"/>
            <a:ext cx="3576840" cy="2400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F67A5-905A-8543-B24F-92D14B4D3C62}"/>
              </a:ext>
            </a:extLst>
          </p:cNvPr>
          <p:cNvSpPr txBox="1"/>
          <p:nvPr/>
        </p:nvSpPr>
        <p:spPr>
          <a:xfrm>
            <a:off x="9278147" y="4629477"/>
            <a:ext cx="159433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 err="1"/>
              <a:t>www.npr.org</a:t>
            </a:r>
            <a:endParaRPr lang="en-US" sz="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12B743-0A39-0E42-B4D4-69F8679B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34583-59F4-3447-A74E-43E14AFA4E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21"/>
    </mc:Choice>
    <mc:Fallback xmlns="">
      <p:transition spd="slow" advTm="6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9E97-317C-43A9-A6AF-F6719EC2D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dirty="0"/>
              <a:t>Pandemic Triage Protocol Implementation</a:t>
            </a:r>
          </a:p>
        </p:txBody>
      </p:sp>
      <p:pic>
        <p:nvPicPr>
          <p:cNvPr id="20" name="Content Placeholder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B11620B-31DB-4BC1-8C11-B9451667F5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0584" t="8106" r="10102" b="5984"/>
          <a:stretch/>
        </p:blipFill>
        <p:spPr>
          <a:xfrm>
            <a:off x="4858975" y="1502829"/>
            <a:ext cx="3256982" cy="4442834"/>
          </a:xfrm>
        </p:spPr>
      </p:pic>
      <p:pic>
        <p:nvPicPr>
          <p:cNvPr id="18" name="Content Placeholder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41E58C5-1BF4-40D0-BB64-64E7AD08E9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8703" t="7635" r="9673" b="6730"/>
          <a:stretch/>
        </p:blipFill>
        <p:spPr>
          <a:xfrm>
            <a:off x="1104806" y="1514103"/>
            <a:ext cx="3272331" cy="444283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C4A1B-96BA-D249-8130-7E2E5F37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795" y="2619175"/>
            <a:ext cx="2699685" cy="221014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CFE156-2C87-5B4A-A0EC-5FBB64F8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D1AAD-658A-F84A-90AE-FD579E7485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4"/>
    </mc:Choice>
    <mc:Fallback xmlns="">
      <p:transition spd="slow" advTm="3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CB1DE69F-569C-4A49-8E50-4093C135A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0B488F5-9CE4-4346-B22F-600286ED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F76596F-57DF-4A0C-96D9-046DC3B3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38DB3A91-B9E8-4451-ACED-026398635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014BF94-4DFC-4A65-99BF-76277891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255C7B1-10DA-4D61-B560-5E1F081B3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C4DFD-CACF-4ACF-A105-93988920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53" y="946421"/>
            <a:ext cx="6184668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Pandemic Triage Protocol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8C29B8B-A62C-43CE-92FF-12EAA1D0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1125460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D5AF4-711D-45FB-ACD6-B47F976AB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850" y="1512922"/>
            <a:ext cx="6871496" cy="48555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For use by both </a:t>
            </a:r>
            <a:r>
              <a:rPr lang="en-US" b="1" dirty="0"/>
              <a:t>ALS</a:t>
            </a:r>
            <a:r>
              <a:rPr lang="en-US" dirty="0"/>
              <a:t> and </a:t>
            </a:r>
            <a:r>
              <a:rPr lang="en-US" b="1" dirty="0"/>
              <a:t>BLS</a:t>
            </a:r>
            <a:r>
              <a:rPr lang="en-US" dirty="0"/>
              <a:t> clinicians</a:t>
            </a: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</a:pPr>
            <a:r>
              <a:rPr lang="en-US" dirty="0"/>
              <a:t>Goal: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 identify patients who can </a:t>
            </a:r>
            <a:r>
              <a:rPr lang="en-US" b="1" dirty="0"/>
              <a:t>safel</a:t>
            </a:r>
            <a:r>
              <a:rPr lang="en-US" dirty="0"/>
              <a:t>y stay home, and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Help the EMS clinician recognize </a:t>
            </a:r>
            <a:r>
              <a:rPr lang="en-US" b="1" dirty="0"/>
              <a:t>high-risk criteria </a:t>
            </a:r>
          </a:p>
          <a:p>
            <a:pPr lvl="1">
              <a:lnSpc>
                <a:spcPct val="110000"/>
              </a:lnSpc>
            </a:pPr>
            <a:endParaRPr lang="en-US" sz="800" b="1" dirty="0"/>
          </a:p>
          <a:p>
            <a:pPr>
              <a:lnSpc>
                <a:spcPct val="110000"/>
              </a:lnSpc>
            </a:pPr>
            <a:r>
              <a:rPr lang="en-US" dirty="0"/>
              <a:t>Checklist format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Any grey boxes</a:t>
            </a:r>
            <a:r>
              <a:rPr lang="en-US" dirty="0"/>
              <a:t> checked = encourage </a:t>
            </a:r>
            <a:r>
              <a:rPr lang="en-US" b="1" dirty="0"/>
              <a:t>transport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No grey boxes</a:t>
            </a:r>
            <a:r>
              <a:rPr lang="en-US" dirty="0"/>
              <a:t> checked =  </a:t>
            </a:r>
            <a:r>
              <a:rPr lang="en-US" b="1" dirty="0"/>
              <a:t>eligible</a:t>
            </a:r>
            <a:r>
              <a:rPr lang="en-US" dirty="0"/>
              <a:t> for no-transport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EMS Clinician has discretion to transport even if no grey boxes are checked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873EA42-E9E9-4806-A9F6-1718BE38B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99D5523-0BC8-4D5A-871C-69C0725E7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Content Placeholder 5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431B487-9E1E-4402-AF09-AABC93F01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3882" t="2489" r="3433" b="2840"/>
          <a:stretch/>
        </p:blipFill>
        <p:spPr>
          <a:xfrm>
            <a:off x="7728012" y="77706"/>
            <a:ext cx="4133250" cy="59884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42FB1B-B2B8-EE40-B7F6-F95DB54A8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02140A-000C-264C-B151-3B03715A1D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78"/>
    </mc:Choice>
    <mc:Fallback xmlns="">
      <p:transition spd="slow" advTm="7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05E63-02FE-4DE1-96A9-85F2CBFE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953" y="736598"/>
            <a:ext cx="5016093" cy="582353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3300" dirty="0"/>
              <a:t>Patient Instructions </a:t>
            </a:r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D58B9E-533F-4E04-96B5-F9F45069F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tretch/>
        </p:blipFill>
        <p:spPr>
          <a:xfrm>
            <a:off x="2231614" y="1479944"/>
            <a:ext cx="3481387" cy="450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492E475-41DE-4E3E-9B7D-907382E50E9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6"/>
          <a:srcRect l="4361" t="7030" r="5124" b="4441"/>
          <a:stretch/>
        </p:blipFill>
        <p:spPr>
          <a:xfrm>
            <a:off x="6884148" y="1479944"/>
            <a:ext cx="3439796" cy="4505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5CE8E-6195-1D4A-A67C-44F76BEEFD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648308-AB6F-6B47-B029-867C367D7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7"/>
    </mc:Choice>
    <mc:Fallback xmlns="">
      <p:transition spd="slow" advTm="3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B1DE69F-569C-4A49-8E50-4093C135A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0B488F5-9CE4-4346-B22F-600286ED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76596F-57DF-4A0C-96D9-046DC3B3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8DB3A91-B9E8-4451-ACED-026398635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FEE97DD-2CB6-41D4-9F34-E64E3274D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305388-3EDD-428F-9929-76B2B25B5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3E1682-0CB5-4E4C-A4AC-D7927C64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49" y="1431781"/>
            <a:ext cx="448699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Documentation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3FFB7F1-B6BA-4C8E-8057-6D4A18A85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0419" b="36564"/>
          <a:stretch/>
        </p:blipFill>
        <p:spPr>
          <a:xfrm>
            <a:off x="6579647" y="643464"/>
            <a:ext cx="4526280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ECBDE7-7290-4857-B64E-CB00DAA6E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3341" y="2329700"/>
            <a:ext cx="5285325" cy="278572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New tab in Elite</a:t>
            </a:r>
          </a:p>
          <a:p>
            <a:r>
              <a:rPr lang="en-US" dirty="0"/>
              <a:t>Document check list and phone number</a:t>
            </a:r>
          </a:p>
          <a:p>
            <a:r>
              <a:rPr lang="en-US" dirty="0"/>
              <a:t>Patient signature</a:t>
            </a:r>
            <a:r>
              <a:rPr lang="en-US" baseline="0" dirty="0"/>
              <a:t> is not required per MIEMSS, to help minimize contamination</a:t>
            </a:r>
          </a:p>
          <a:p>
            <a:pPr lvl="1"/>
            <a:r>
              <a:rPr lang="en-US" dirty="0"/>
              <a:t>“Not Signed - Patient Contamination Concern” </a:t>
            </a:r>
          </a:p>
          <a:p>
            <a:r>
              <a:rPr lang="en-US" dirty="0"/>
              <a:t>The rest of the EMEDs chart shall be completed per normal procedures</a:t>
            </a:r>
          </a:p>
          <a:p>
            <a:pPr lvl="1"/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7060F49-53A3-4601-BA9A-617F15EAC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80122F5-DBF9-45E5-B46A-499C6E912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B344E38-5AC7-9E4B-98EB-E07405E0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268" b="59724"/>
          <a:stretch/>
        </p:blipFill>
        <p:spPr>
          <a:xfrm>
            <a:off x="234873" y="1118026"/>
            <a:ext cx="6110815" cy="3849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AEFCA5-9466-4F47-8FE7-732CF2ED3922}"/>
              </a:ext>
            </a:extLst>
          </p:cNvPr>
          <p:cNvCxnSpPr>
            <a:cxnSpLocks/>
          </p:cNvCxnSpPr>
          <p:nvPr/>
        </p:nvCxnSpPr>
        <p:spPr>
          <a:xfrm flipH="1">
            <a:off x="1539855" y="2481016"/>
            <a:ext cx="5020606" cy="82132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27194B-3DCE-B048-B983-D0B3C318C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F66A6C-8AAD-104E-A42E-95BC3CB52DE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0268" y="47816"/>
            <a:ext cx="76200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4"/>
    </mc:Choice>
    <mc:Fallback xmlns="">
      <p:transition spd="slow" advTm="3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788</TotalTime>
  <Words>1833</Words>
  <Application>Microsoft Macintosh PowerPoint</Application>
  <PresentationFormat>Widescreen</PresentationFormat>
  <Paragraphs>243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Gallery</vt:lpstr>
      <vt:lpstr>Viral Syndrome Pandemic Triage Protocol</vt:lpstr>
      <vt:lpstr>Objectives</vt:lpstr>
      <vt:lpstr>COVID-19 Overview</vt:lpstr>
      <vt:lpstr>COVID-19 Signs and Symptoms</vt:lpstr>
      <vt:lpstr>Identifying a COVID-19 Person Under Investigation (PUI)</vt:lpstr>
      <vt:lpstr>Pandemic Triage Protocol Implementation</vt:lpstr>
      <vt:lpstr>Pandemic Triage Protocol</vt:lpstr>
      <vt:lpstr>Patient Instructions </vt:lpstr>
      <vt:lpstr>Documentation</vt:lpstr>
      <vt:lpstr>Follow up Phone Call</vt:lpstr>
      <vt:lpstr>Practice Case 1:</vt:lpstr>
      <vt:lpstr>Practice Case 1:</vt:lpstr>
      <vt:lpstr>Practice Case 2:</vt:lpstr>
      <vt:lpstr>Practice Case 2: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Viral Syndrome Pandemic Triage Protocol</dc:title>
  <dc:creator>Castro, Christina</dc:creator>
  <cp:lastModifiedBy>Levy, DO., Matthew</cp:lastModifiedBy>
  <cp:revision>61</cp:revision>
  <dcterms:created xsi:type="dcterms:W3CDTF">2020-03-19T17:51:51Z</dcterms:created>
  <dcterms:modified xsi:type="dcterms:W3CDTF">2020-03-23T00:44:59Z</dcterms:modified>
</cp:coreProperties>
</file>