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35"/>
  </p:notesMasterIdLst>
  <p:sldIdLst>
    <p:sldId id="257" r:id="rId6"/>
    <p:sldId id="259" r:id="rId7"/>
    <p:sldId id="260" r:id="rId8"/>
    <p:sldId id="258" r:id="rId9"/>
    <p:sldId id="263" r:id="rId10"/>
    <p:sldId id="276" r:id="rId11"/>
    <p:sldId id="264" r:id="rId12"/>
    <p:sldId id="286" r:id="rId13"/>
    <p:sldId id="314" r:id="rId14"/>
    <p:sldId id="281" r:id="rId15"/>
    <p:sldId id="288" r:id="rId16"/>
    <p:sldId id="298" r:id="rId17"/>
    <p:sldId id="312" r:id="rId18"/>
    <p:sldId id="282" r:id="rId19"/>
    <p:sldId id="296" r:id="rId20"/>
    <p:sldId id="283" r:id="rId21"/>
    <p:sldId id="315" r:id="rId22"/>
    <p:sldId id="313" r:id="rId23"/>
    <p:sldId id="316" r:id="rId24"/>
    <p:sldId id="317" r:id="rId25"/>
    <p:sldId id="311" r:id="rId26"/>
    <p:sldId id="318" r:id="rId27"/>
    <p:sldId id="319" r:id="rId28"/>
    <p:sldId id="320" r:id="rId29"/>
    <p:sldId id="261" r:id="rId30"/>
    <p:sldId id="321" r:id="rId31"/>
    <p:sldId id="304" r:id="rId32"/>
    <p:sldId id="272" r:id="rId33"/>
    <p:sldId id="273"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9CDE14-313B-4135-F09E-C2DB2A0EA64F}" name="Beth A. Groth" initials="BG" userId="S::grothb@charlescountymd.gov::6c4af330-161d-4c25-acbc-786e4a222a16" providerId="AD"/>
  <p188:author id="{90E9F44C-CE95-57C6-03B6-F539932B21AB}" name="klund@fernleaf.us" initials="kl" userId="S::klund_fernleaf.us#ext#@charlescountymdgov.onmicrosoft.com::2d1f8198-529e-4920-b6e1-9883bec45f0a" providerId="AD"/>
  <p188:author id="{C31B504F-978D-1F3B-9956-C495D14DAB45}" name="Turner, Colleen" initials="CT" userId="S::Colleen.Turner@mbakerintl.com::408f5a5f-bcab-42e2-8430-f4590f4c9294" providerId="AD"/>
  <p188:author id="{B52C2D93-737C-A3F2-67DF-534C06460523}" name="Noelani Brockett" initials="NB" userId="S::BrocketN@charlescountymd.gov::f5ebeed0-9cb0-42a9-bec9-e7c921583411" providerId="AD"/>
  <p188:author id="{129B49A4-B9E9-D9F9-C8A5-2FF1B7E6FA78}" name="Noelani Brockett" initials="NB" userId="S::brocketn@charlescountymd.gov::f5ebeed0-9cb0-42a9-bec9-e7c921583411" providerId="AD"/>
  <p188:author id="{78E9FCE4-CF73-0FB2-5B3B-1A4318058775}" name="Rodi, Nicole" initials="NR" userId="S::Nicole.Rodi@mbakerintl.com::cd0971ea-ad4f-4da9-b963-77467ffa3e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8AB8"/>
    <a:srgbClr val="D44736"/>
    <a:srgbClr val="F3B257"/>
    <a:srgbClr val="4F8ABA"/>
    <a:srgbClr val="5877A5"/>
    <a:srgbClr val="F7EC72"/>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DEE9A4-8AB9-656E-40DA-4FEC25891CE8}" v="11" dt="2025-06-24T14:43:22.2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8.xml" Id="rId13" /><Relationship Type="http://schemas.openxmlformats.org/officeDocument/2006/relationships/slide" Target="slides/slide13.xml" Id="rId18" /><Relationship Type="http://schemas.openxmlformats.org/officeDocument/2006/relationships/slide" Target="slides/slide21.xml" Id="rId26" /><Relationship Type="http://schemas.openxmlformats.org/officeDocument/2006/relationships/tableStyles" Target="tableStyles.xml" Id="rId39" /><Relationship Type="http://schemas.openxmlformats.org/officeDocument/2006/relationships/slide" Target="slides/slide16.xml" Id="rId21" /><Relationship Type="http://schemas.openxmlformats.org/officeDocument/2006/relationships/slide" Target="slides/slide29.xml" Id="rId34" /><Relationship Type="http://schemas.microsoft.com/office/2018/10/relationships/authors" Target="authors.xml" Id="rId42" /><Relationship Type="http://schemas.openxmlformats.org/officeDocument/2006/relationships/slide" Target="slides/slide2.xml" Id="rId7"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slide" Target="slides/slide15.xml" Id="rId20" /><Relationship Type="http://schemas.openxmlformats.org/officeDocument/2006/relationships/slide" Target="slides/slide24.xml" Id="rId29" /><Relationship Type="http://schemas.microsoft.com/office/2015/10/relationships/revisionInfo" Target="revisionInfo.xml" Id="rId41" /><Relationship Type="http://schemas.openxmlformats.org/officeDocument/2006/relationships/customXml" Target="../customXml/item1.xml" Id="rId1" /><Relationship Type="http://schemas.openxmlformats.org/officeDocument/2006/relationships/slide" Target="slides/slide1.xml" Id="rId6" /><Relationship Type="http://schemas.openxmlformats.org/officeDocument/2006/relationships/slide" Target="slides/slide6.xml" Id="rId11" /><Relationship Type="http://schemas.openxmlformats.org/officeDocument/2006/relationships/slide" Target="slides/slide19.xml" Id="rId24" /><Relationship Type="http://schemas.openxmlformats.org/officeDocument/2006/relationships/slide" Target="slides/slide27.xml" Id="rId32" /><Relationship Type="http://schemas.openxmlformats.org/officeDocument/2006/relationships/viewProps" Target="viewProps.xml" Id="rId37" /><Relationship Type="http://schemas.openxmlformats.org/officeDocument/2006/relationships/slideMaster" Target="slideMasters/slideMaster2.xml" Id="rId5" /><Relationship Type="http://schemas.openxmlformats.org/officeDocument/2006/relationships/slide" Target="slides/slide10.xml" Id="rId15" /><Relationship Type="http://schemas.openxmlformats.org/officeDocument/2006/relationships/slide" Target="slides/slide18.xml" Id="rId23" /><Relationship Type="http://schemas.openxmlformats.org/officeDocument/2006/relationships/slide" Target="slides/slide23.xml" Id="rId28" /><Relationship Type="http://schemas.openxmlformats.org/officeDocument/2006/relationships/presProps" Target="presProps.xml" Id="rId36" /><Relationship Type="http://schemas.openxmlformats.org/officeDocument/2006/relationships/slide" Target="slides/slide5.xml" Id="rId10" /><Relationship Type="http://schemas.openxmlformats.org/officeDocument/2006/relationships/slide" Target="slides/slide14.xml" Id="rId19" /><Relationship Type="http://schemas.openxmlformats.org/officeDocument/2006/relationships/slide" Target="slides/slide26.xml" Id="rId31" /><Relationship Type="http://schemas.openxmlformats.org/officeDocument/2006/relationships/slideMaster" Target="slideMasters/slideMaster1.xml" Id="rId4" /><Relationship Type="http://schemas.openxmlformats.org/officeDocument/2006/relationships/slide" Target="slides/slide4.xml" Id="rId9" /><Relationship Type="http://schemas.openxmlformats.org/officeDocument/2006/relationships/slide" Target="slides/slide9.xml" Id="rId14" /><Relationship Type="http://schemas.openxmlformats.org/officeDocument/2006/relationships/slide" Target="slides/slide17.xml" Id="rId22" /><Relationship Type="http://schemas.openxmlformats.org/officeDocument/2006/relationships/slide" Target="slides/slide22.xml" Id="rId27" /><Relationship Type="http://schemas.openxmlformats.org/officeDocument/2006/relationships/slide" Target="slides/slide25.xml" Id="rId30" /><Relationship Type="http://schemas.openxmlformats.org/officeDocument/2006/relationships/notesMaster" Target="notesMasters/notesMaster1.xml" Id="rId35" /><Relationship Type="http://schemas.openxmlformats.org/officeDocument/2006/relationships/slide" Target="slides/slide3.xml" Id="rId8" /><Relationship Type="http://schemas.openxmlformats.org/officeDocument/2006/relationships/customXml" Target="../customXml/item3.xml" Id="rId3" /><Relationship Type="http://schemas.openxmlformats.org/officeDocument/2006/relationships/slide" Target="slides/slide7.xml" Id="rId12" /><Relationship Type="http://schemas.openxmlformats.org/officeDocument/2006/relationships/slide" Target="slides/slide12.xml" Id="rId17" /><Relationship Type="http://schemas.openxmlformats.org/officeDocument/2006/relationships/slide" Target="slides/slide20.xml" Id="rId25" /><Relationship Type="http://schemas.openxmlformats.org/officeDocument/2006/relationships/slide" Target="slides/slide28.xml" Id="rId33" /><Relationship Type="http://schemas.openxmlformats.org/officeDocument/2006/relationships/theme" Target="theme/theme1.xml" Id="rId38" /></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CE94F"/>
              </a:solidFill>
              <a:ln w="19050">
                <a:solidFill>
                  <a:schemeClr val="lt1"/>
                </a:solidFill>
              </a:ln>
              <a:effectLst/>
            </c:spPr>
            <c:extLst>
              <c:ext xmlns:c16="http://schemas.microsoft.com/office/drawing/2014/chart" uri="{C3380CC4-5D6E-409C-BE32-E72D297353CC}">
                <c16:uniqueId val="{00000001-41FE-497F-98D3-84D4932DBFA8}"/>
              </c:ext>
            </c:extLst>
          </c:dPt>
          <c:dPt>
            <c:idx val="1"/>
            <c:bubble3D val="0"/>
            <c:spPr>
              <a:solidFill>
                <a:srgbClr val="204A87"/>
              </a:solidFill>
              <a:ln w="19050">
                <a:solidFill>
                  <a:schemeClr val="lt1"/>
                </a:solidFill>
              </a:ln>
              <a:effectLst/>
            </c:spPr>
            <c:extLst>
              <c:ext xmlns:c16="http://schemas.microsoft.com/office/drawing/2014/chart" uri="{C3380CC4-5D6E-409C-BE32-E72D297353CC}">
                <c16:uniqueId val="{00000003-41FE-497F-98D3-84D4932DBFA8}"/>
              </c:ext>
            </c:extLst>
          </c:dPt>
          <c:dPt>
            <c:idx val="2"/>
            <c:bubble3D val="0"/>
            <c:spPr>
              <a:solidFill>
                <a:srgbClr val="4E9A06"/>
              </a:solidFill>
              <a:ln w="19050">
                <a:solidFill>
                  <a:schemeClr val="lt1"/>
                </a:solidFill>
              </a:ln>
              <a:effectLst/>
            </c:spPr>
            <c:extLst>
              <c:ext xmlns:c16="http://schemas.microsoft.com/office/drawing/2014/chart" uri="{C3380CC4-5D6E-409C-BE32-E72D297353CC}">
                <c16:uniqueId val="{00000005-41FE-497F-98D3-84D4932DBFA8}"/>
              </c:ext>
            </c:extLst>
          </c:dPt>
          <c:dPt>
            <c:idx val="3"/>
            <c:bubble3D val="0"/>
            <c:spPr>
              <a:solidFill>
                <a:srgbClr val="FCAF3E"/>
              </a:solidFill>
              <a:ln w="19050">
                <a:solidFill>
                  <a:schemeClr val="lt1"/>
                </a:solidFill>
              </a:ln>
              <a:effectLst/>
            </c:spPr>
            <c:extLst>
              <c:ext xmlns:c16="http://schemas.microsoft.com/office/drawing/2014/chart" uri="{C3380CC4-5D6E-409C-BE32-E72D297353CC}">
                <c16:uniqueId val="{00000007-41FE-497F-98D3-84D4932DBFA8}"/>
              </c:ext>
            </c:extLst>
          </c:dPt>
          <c:dPt>
            <c:idx val="4"/>
            <c:bubble3D val="0"/>
            <c:spPr>
              <a:solidFill>
                <a:srgbClr val="A40000"/>
              </a:solidFill>
              <a:ln w="19050">
                <a:solidFill>
                  <a:schemeClr val="lt1"/>
                </a:solidFill>
              </a:ln>
              <a:effectLst/>
            </c:spPr>
            <c:extLst>
              <c:ext xmlns:c16="http://schemas.microsoft.com/office/drawing/2014/chart" uri="{C3380CC4-5D6E-409C-BE32-E72D297353CC}">
                <c16:uniqueId val="{00000009-41FE-497F-98D3-84D4932DBFA8}"/>
              </c:ext>
            </c:extLst>
          </c:dPt>
          <c:dPt>
            <c:idx val="5"/>
            <c:bubble3D val="0"/>
            <c:spPr>
              <a:solidFill>
                <a:srgbClr val="7030A0"/>
              </a:solidFill>
              <a:ln w="19050">
                <a:solidFill>
                  <a:schemeClr val="lt1"/>
                </a:solidFill>
              </a:ln>
              <a:effectLst/>
            </c:spPr>
            <c:extLst>
              <c:ext xmlns:c16="http://schemas.microsoft.com/office/drawing/2014/chart" uri="{C3380CC4-5D6E-409C-BE32-E72D297353CC}">
                <c16:uniqueId val="{0000000B-41FE-497F-98D3-84D4932DBFA8}"/>
              </c:ext>
            </c:extLst>
          </c:dPt>
          <c:dPt>
            <c:idx val="6"/>
            <c:bubble3D val="0"/>
            <c:spPr>
              <a:solidFill>
                <a:srgbClr val="F57900"/>
              </a:solidFill>
              <a:ln w="19050">
                <a:solidFill>
                  <a:schemeClr val="lt1"/>
                </a:solidFill>
              </a:ln>
              <a:effectLst/>
            </c:spPr>
            <c:extLst>
              <c:ext xmlns:c16="http://schemas.microsoft.com/office/drawing/2014/chart" uri="{C3380CC4-5D6E-409C-BE32-E72D297353CC}">
                <c16:uniqueId val="{0000000D-41FE-497F-98D3-84D4932DBFA8}"/>
              </c:ext>
            </c:extLst>
          </c:dPt>
          <c:dLbls>
            <c:dLbl>
              <c:idx val="0"/>
              <c:layout>
                <c:manualLayout>
                  <c:x val="-0.2524883062722944"/>
                  <c:y val="7.3930717327189088E-2"/>
                </c:manualLayout>
              </c:layout>
              <c:tx>
                <c:rich>
                  <a:bodyPr/>
                  <a:lstStyle/>
                  <a:p>
                    <a:fld id="{B72464C5-0EBE-4BDB-B633-2F285CDA858F}" type="CATEGORYNAME">
                      <a:rPr lang="en-US">
                        <a:solidFill>
                          <a:schemeClr val="tx1"/>
                        </a:solidFill>
                      </a:rPr>
                      <a:pPr/>
                      <a:t>[CATEGORY NAME]</a:t>
                    </a:fld>
                    <a:r>
                      <a:rPr lang="en-US" baseline="0">
                        <a:solidFill>
                          <a:schemeClr val="tx1"/>
                        </a:solidFill>
                      </a:rPr>
                      <a:t>
</a:t>
                    </a:r>
                    <a:fld id="{0E6990F0-A925-4CF9-A223-E8C3678FAD5B}" type="PERCENTAGE">
                      <a:rPr lang="en-US" baseline="0">
                        <a:solidFill>
                          <a:schemeClr val="tx1"/>
                        </a:solidFill>
                      </a:rPr>
                      <a:pPr/>
                      <a:t>[PERCENTAGE]</a:t>
                    </a:fld>
                    <a:endParaRPr lang="en-US" baseline="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1FE-497F-98D3-84D4932DBFA8}"/>
                </c:ext>
              </c:extLst>
            </c:dLbl>
            <c:dLbl>
              <c:idx val="1"/>
              <c:layout>
                <c:manualLayout>
                  <c:x val="0.16235673950166268"/>
                  <c:y val="-0.21729810645881065"/>
                </c:manualLayout>
              </c:layout>
              <c:tx>
                <c:rich>
                  <a:bodyPr rot="0" spcFirstLastPara="1" vertOverflow="ellipsis" vert="horz" wrap="square" lIns="38100" tIns="19050" rIns="38100" bIns="19050" anchor="ctr" anchorCtr="1">
                    <a:spAutoFit/>
                  </a:bodyPr>
                  <a:lstStyle/>
                  <a:p>
                    <a:pPr>
                      <a:defRPr sz="1200" b="1" i="0" u="none" strike="noStrike" kern="1200" baseline="0">
                        <a:solidFill>
                          <a:srgbClr val="FAFDFF"/>
                        </a:solidFill>
                        <a:latin typeface="Poppins" panose="00000500000000000000" pitchFamily="2" charset="0"/>
                        <a:ea typeface="+mn-ea"/>
                        <a:cs typeface="Poppins" panose="00000500000000000000" pitchFamily="2" charset="0"/>
                      </a:defRPr>
                    </a:pPr>
                    <a:fld id="{9B8A86D1-670B-436E-8D87-9DDF70FF1DA1}" type="CATEGORYNAME">
                      <a:rPr lang="en-US" sz="1200" smtClean="0">
                        <a:solidFill>
                          <a:srgbClr val="FAFDFF"/>
                        </a:solidFill>
                      </a:rPr>
                      <a:pPr>
                        <a:defRPr sz="1200" b="1">
                          <a:solidFill>
                            <a:srgbClr val="FAFDFF"/>
                          </a:solidFill>
                          <a:latin typeface="Poppins" panose="00000500000000000000" pitchFamily="2" charset="0"/>
                          <a:cs typeface="Poppins" panose="00000500000000000000" pitchFamily="2" charset="0"/>
                        </a:defRPr>
                      </a:pPr>
                      <a:t>[CATEGORY NAME]</a:t>
                    </a:fld>
                    <a:r>
                      <a:rPr lang="en-US" sz="1200">
                        <a:solidFill>
                          <a:srgbClr val="FAFDFF"/>
                        </a:solidFill>
                      </a:rPr>
                      <a:t> Consumption</a:t>
                    </a:r>
                    <a:r>
                      <a:rPr lang="en-US" sz="1200" baseline="0">
                        <a:solidFill>
                          <a:srgbClr val="FAFDFF"/>
                        </a:solidFill>
                      </a:rPr>
                      <a:t>
</a:t>
                    </a:r>
                    <a:fld id="{D13AD144-CECF-4D6F-B8C8-54A37315CF87}" type="PERCENTAGE">
                      <a:rPr lang="en-US" sz="1200" baseline="0">
                        <a:solidFill>
                          <a:srgbClr val="FAFDFF"/>
                        </a:solidFill>
                      </a:rPr>
                      <a:pPr>
                        <a:defRPr sz="1200" b="1">
                          <a:solidFill>
                            <a:srgbClr val="FAFDFF"/>
                          </a:solidFill>
                          <a:latin typeface="Poppins" panose="00000500000000000000" pitchFamily="2" charset="0"/>
                          <a:cs typeface="Poppins" panose="00000500000000000000" pitchFamily="2" charset="0"/>
                        </a:defRPr>
                      </a:pPr>
                      <a:t>[PERCENTAGE]</a:t>
                    </a:fld>
                    <a:endParaRPr lang="en-US" sz="1200" baseline="0">
                      <a:solidFill>
                        <a:srgbClr val="FAFDFF"/>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AFDFF"/>
                      </a:solidFill>
                      <a:latin typeface="Poppins" panose="00000500000000000000" pitchFamily="2" charset="0"/>
                      <a:ea typeface="+mn-ea"/>
                      <a:cs typeface="Poppins" panose="00000500000000000000" pitchFamily="2" charset="0"/>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1FE-497F-98D3-84D4932DBFA8}"/>
                </c:ext>
              </c:extLst>
            </c:dLbl>
            <c:dLbl>
              <c:idx val="2"/>
              <c:layout>
                <c:manualLayout>
                  <c:x val="0.21037385464558866"/>
                  <c:y val="7.7040600845252563E-2"/>
                </c:manualLayout>
              </c:layout>
              <c:tx>
                <c:rich>
                  <a:bodyPr/>
                  <a:lstStyle/>
                  <a:p>
                    <a:r>
                      <a:rPr lang="en-US">
                        <a:solidFill>
                          <a:schemeClr val="bg1"/>
                        </a:solidFill>
                      </a:rPr>
                      <a:t>Commercial Energy Consumption</a:t>
                    </a:r>
                    <a:r>
                      <a:rPr lang="en-US" baseline="0">
                        <a:solidFill>
                          <a:schemeClr val="bg1"/>
                        </a:solidFill>
                      </a:rPr>
                      <a:t>
</a:t>
                    </a:r>
                    <a:fld id="{604B7CA5-E249-4066-B6FB-EC35E30E0803}" type="PERCENTAGE">
                      <a:rPr lang="en-US" baseline="0">
                        <a:solidFill>
                          <a:schemeClr val="bg1"/>
                        </a:solidFill>
                      </a:rPr>
                      <a:pPr/>
                      <a:t>[PERCENTAGE]</a:t>
                    </a:fld>
                    <a:endParaRPr 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layout>
                    <c:manualLayout>
                      <c:w val="0.21724038171214599"/>
                      <c:h val="0.18418271264667055"/>
                    </c:manualLayout>
                  </c15:layout>
                  <c15:dlblFieldTable/>
                  <c15:showDataLabelsRange val="0"/>
                </c:ext>
                <c:ext xmlns:c16="http://schemas.microsoft.com/office/drawing/2014/chart" uri="{C3380CC4-5D6E-409C-BE32-E72D297353CC}">
                  <c16:uniqueId val="{00000005-41FE-497F-98D3-84D4932DBFA8}"/>
                </c:ext>
              </c:extLst>
            </c:dLbl>
            <c:dLbl>
              <c:idx val="3"/>
              <c:layout>
                <c:manualLayout>
                  <c:x val="0.10669828089725343"/>
                  <c:y val="0.16638722679151616"/>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Poppins" panose="00000500000000000000" pitchFamily="2" charset="0"/>
                        <a:ea typeface="+mn-ea"/>
                        <a:cs typeface="Poppins" panose="00000500000000000000" pitchFamily="2" charset="0"/>
                      </a:defRPr>
                    </a:pPr>
                    <a:fld id="{46084D99-F2E6-4A05-8188-FB24EDE9B9B8}" type="CATEGORYNAME">
                      <a:rPr lang="en-US" sz="1200" b="1">
                        <a:solidFill>
                          <a:schemeClr val="tx1"/>
                        </a:solidFill>
                      </a:rPr>
                      <a:pPr>
                        <a:defRPr sz="1200" b="1">
                          <a:solidFill>
                            <a:schemeClr val="tx1"/>
                          </a:solidFill>
                          <a:latin typeface="Poppins" panose="00000500000000000000" pitchFamily="2" charset="0"/>
                          <a:cs typeface="Poppins" panose="00000500000000000000" pitchFamily="2" charset="0"/>
                        </a:defRPr>
                      </a:pPr>
                      <a:t>[CATEGORY NAME]</a:t>
                    </a:fld>
                    <a:r>
                      <a:rPr lang="en-US" sz="1200" b="1" baseline="0">
                        <a:solidFill>
                          <a:schemeClr val="tx1"/>
                        </a:solidFill>
                      </a:rPr>
                      <a:t>
</a:t>
                    </a:r>
                    <a:fld id="{BF30F1A1-133F-4174-BA25-4611BC0F43A3}" type="PERCENTAGE">
                      <a:rPr lang="en-US" sz="1200" b="1" baseline="0">
                        <a:solidFill>
                          <a:schemeClr val="tx1"/>
                        </a:solidFill>
                      </a:rPr>
                      <a:pPr>
                        <a:defRPr sz="1200" b="1">
                          <a:solidFill>
                            <a:schemeClr val="tx1"/>
                          </a:solidFill>
                          <a:latin typeface="Poppins" panose="00000500000000000000" pitchFamily="2" charset="0"/>
                          <a:cs typeface="Poppins" panose="00000500000000000000" pitchFamily="2" charset="0"/>
                        </a:defRPr>
                      </a:pPr>
                      <a:t>[PERCENTAGE]</a:t>
                    </a:fld>
                    <a:endParaRPr lang="en-US" sz="1200" b="1" baseline="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076534034848646"/>
                      <c:h val="0.16581726377190537"/>
                    </c:manualLayout>
                  </c15:layout>
                  <c15:dlblFieldTable/>
                  <c15:showDataLabelsRange val="0"/>
                </c:ext>
                <c:ext xmlns:c16="http://schemas.microsoft.com/office/drawing/2014/chart" uri="{C3380CC4-5D6E-409C-BE32-E72D297353CC}">
                  <c16:uniqueId val="{00000007-41FE-497F-98D3-84D4932DBFA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showLegendKey val="0"/>
            <c:showVal val="0"/>
            <c:showCatName val="1"/>
            <c:showSerName val="0"/>
            <c:showPercent val="1"/>
            <c:showBubbleSize val="0"/>
            <c:showLeaderLines val="1"/>
            <c:leaderLines>
              <c:spPr>
                <a:ln w="38100"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Sheet1!$I$2:$I$8</c:f>
              <c:strCache>
                <c:ptCount val="7"/>
                <c:pt idx="0">
                  <c:v>Transportation &amp; Mobile Sources</c:v>
                </c:pt>
                <c:pt idx="1">
                  <c:v>Residential Energy</c:v>
                </c:pt>
                <c:pt idx="2">
                  <c:v>Commercial Energy</c:v>
                </c:pt>
                <c:pt idx="3">
                  <c:v>Solid Waste</c:v>
                </c:pt>
                <c:pt idx="4">
                  <c:v>Process &amp; Fugitive Emissions</c:v>
                </c:pt>
                <c:pt idx="5">
                  <c:v>AFOLU</c:v>
                </c:pt>
                <c:pt idx="6">
                  <c:v>Water &amp; Wastewater</c:v>
                </c:pt>
              </c:strCache>
            </c:strRef>
          </c:cat>
          <c:val>
            <c:numRef>
              <c:f>Sheet1!$J$2:$J$8</c:f>
              <c:numCache>
                <c:formatCode>_(* #,##0.00_);_(* \(#,##0.00\);_(* "-"??_);_(@_)</c:formatCode>
                <c:ptCount val="7"/>
                <c:pt idx="0">
                  <c:v>643303</c:v>
                </c:pt>
                <c:pt idx="1">
                  <c:v>404134</c:v>
                </c:pt>
                <c:pt idx="2">
                  <c:v>231651</c:v>
                </c:pt>
                <c:pt idx="3">
                  <c:v>94914</c:v>
                </c:pt>
                <c:pt idx="4">
                  <c:v>87288</c:v>
                </c:pt>
                <c:pt idx="5">
                  <c:v>17462</c:v>
                </c:pt>
                <c:pt idx="6">
                  <c:v>5950</c:v>
                </c:pt>
              </c:numCache>
            </c:numRef>
          </c:val>
          <c:extLst>
            <c:ext xmlns:c16="http://schemas.microsoft.com/office/drawing/2014/chart" uri="{C3380CC4-5D6E-409C-BE32-E72D297353CC}">
              <c16:uniqueId val="{0000000E-41FE-497F-98D3-84D4932DBFA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19C39D8-7D94-44EF-BAE6-CF6162411E6A}" type="datetimeFigureOut">
              <a:rPr lang="en-US" smtClean="0"/>
              <a:t>6/24/2025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D2146A5-83CD-4C1C-B5BD-01544B4301CC}" type="slidenum">
              <a:rPr lang="en-US" smtClean="0"/>
              <a:t>‹#›</a:t>
            </a:fld>
            <a:endParaRPr lang="en-US"/>
          </a:p>
        </p:txBody>
      </p:sp>
    </p:spTree>
    <p:extLst>
      <p:ext uri="{BB962C8B-B14F-4D97-AF65-F5344CB8AC3E}">
        <p14:creationId xmlns:p14="http://schemas.microsoft.com/office/powerpoint/2010/main" val="1917368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1</a:t>
            </a:fld>
            <a:endParaRPr lang="en-US"/>
          </a:p>
        </p:txBody>
      </p:sp>
    </p:spTree>
    <p:extLst>
      <p:ext uri="{BB962C8B-B14F-4D97-AF65-F5344CB8AC3E}">
        <p14:creationId xmlns:p14="http://schemas.microsoft.com/office/powerpoint/2010/main" val="2409719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10</a:t>
            </a:fld>
            <a:endParaRPr lang="en-US"/>
          </a:p>
        </p:txBody>
      </p:sp>
    </p:spTree>
    <p:extLst>
      <p:ext uri="{BB962C8B-B14F-4D97-AF65-F5344CB8AC3E}">
        <p14:creationId xmlns:p14="http://schemas.microsoft.com/office/powerpoint/2010/main" val="200727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solidFill>
                  <a:schemeClr val="tx1"/>
                </a:solidFill>
                <a:latin typeface="+mn-lt"/>
              </a:rPr>
              <a:t>A Business as Usual Forecast </a:t>
            </a:r>
            <a:r>
              <a:rPr lang="en-US" sz="1200" b="0">
                <a:solidFill>
                  <a:schemeClr val="tx1"/>
                </a:solidFill>
                <a:latin typeface="+mn-lt"/>
              </a:rPr>
              <a:t>or “B</a:t>
            </a:r>
            <a:r>
              <a:rPr lang="en-US" sz="1200" b="0" i="0" u="none" strike="noStrike" baseline="0">
                <a:solidFill>
                  <a:schemeClr val="tx1"/>
                </a:solidFill>
                <a:latin typeface="+mn-lt"/>
              </a:rPr>
              <a:t>AU” forecast estimates future emissions based on current trends and policies. It provides a baseline and helps us understand how implementing climate action strategies will impact emissions. </a:t>
            </a:r>
            <a:endParaRPr lang="en-US" sz="1200" b="0">
              <a:solidFill>
                <a:schemeClr val="tx1"/>
              </a:solidFill>
              <a:latin typeface="+mn-lt"/>
            </a:endParaRPr>
          </a:p>
          <a:p>
            <a:endParaRPr lang="en-US" sz="1200">
              <a:latin typeface="+mn-lt"/>
            </a:endParaRPr>
          </a:p>
          <a:p>
            <a:r>
              <a:rPr lang="en-US" sz="1200">
                <a:latin typeface="+mn-lt"/>
              </a:rPr>
              <a:t>Our forecast starts with the 2018 inventory (the pie chart in the previous slide) and forecasts emissions to 2050. </a:t>
            </a:r>
          </a:p>
          <a:p>
            <a:endParaRPr lang="en-US" sz="1200">
              <a:latin typeface="+mn-lt"/>
            </a:endParaRPr>
          </a:p>
          <a:p>
            <a:r>
              <a:rPr lang="en-US" sz="1200">
                <a:latin typeface="+mn-lt"/>
              </a:rPr>
              <a:t>The current trends and policies incorporated into the BAU include:</a:t>
            </a:r>
          </a:p>
          <a:p>
            <a:pPr marL="171450" indent="-171450">
              <a:buFont typeface="Arial" panose="020B0604020202020204" pitchFamily="34" charset="0"/>
              <a:buChar char="•"/>
            </a:pPr>
            <a:r>
              <a:rPr lang="en-US" sz="1200">
                <a:latin typeface="+mn-lt"/>
              </a:rPr>
              <a:t>Demographic and socio-economic data, like population and employment, that are developed and regularly updated by MWCOG. The latest version was developed in the summer of 2023 and extends the growth trends through 2050 for the first time. This information helps us better forecast consumption and usage across sectors.</a:t>
            </a:r>
          </a:p>
          <a:p>
            <a:pPr marL="171450" indent="-171450">
              <a:buFont typeface="Arial" panose="020B0604020202020204" pitchFamily="34" charset="0"/>
              <a:buChar char="•"/>
            </a:pPr>
            <a:r>
              <a:rPr lang="en-US" sz="1200">
                <a:latin typeface="+mn-lt"/>
              </a:rPr>
              <a:t>We’ve also included a conservative estimate of electricity emissions factors projections from NREL Cambium through 2030 and have held them constant from 2030 onwards. </a:t>
            </a:r>
          </a:p>
          <a:p>
            <a:pPr marL="171450" indent="-171450">
              <a:buFont typeface="Arial" panose="020B0604020202020204" pitchFamily="34" charset="0"/>
              <a:buChar char="•"/>
            </a:pPr>
            <a:r>
              <a:rPr lang="en-US" sz="1200">
                <a:latin typeface="+mn-lt"/>
              </a:rPr>
              <a:t>Finally, we included the federal vehicle efficiency standards that reflect the latest updates for light, medium, and heavy-duty vehicles though 2050.</a:t>
            </a:r>
          </a:p>
        </p:txBody>
      </p:sp>
      <p:sp>
        <p:nvSpPr>
          <p:cNvPr id="4" name="Slide Number Placeholder 3"/>
          <p:cNvSpPr>
            <a:spLocks noGrp="1"/>
          </p:cNvSpPr>
          <p:nvPr>
            <p:ph type="sldNum" sz="quarter" idx="5"/>
          </p:nvPr>
        </p:nvSpPr>
        <p:spPr/>
        <p:txBody>
          <a:bodyPr/>
          <a:lstStyle/>
          <a:p>
            <a:fld id="{0D2146A5-83CD-4C1C-B5BD-01544B4301CC}" type="slidenum">
              <a:rPr lang="en-US" smtClean="0"/>
              <a:t>11</a:t>
            </a:fld>
            <a:endParaRPr lang="en-US"/>
          </a:p>
        </p:txBody>
      </p:sp>
    </p:spTree>
    <p:extLst>
      <p:ext uri="{BB962C8B-B14F-4D97-AF65-F5344CB8AC3E}">
        <p14:creationId xmlns:p14="http://schemas.microsoft.com/office/powerpoint/2010/main" val="3075358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12</a:t>
            </a:fld>
            <a:endParaRPr lang="en-US"/>
          </a:p>
        </p:txBody>
      </p:sp>
    </p:spTree>
    <p:extLst>
      <p:ext uri="{BB962C8B-B14F-4D97-AF65-F5344CB8AC3E}">
        <p14:creationId xmlns:p14="http://schemas.microsoft.com/office/powerpoint/2010/main" val="3660465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13</a:t>
            </a:fld>
            <a:endParaRPr lang="en-US"/>
          </a:p>
        </p:txBody>
      </p:sp>
    </p:spTree>
    <p:extLst>
      <p:ext uri="{BB962C8B-B14F-4D97-AF65-F5344CB8AC3E}">
        <p14:creationId xmlns:p14="http://schemas.microsoft.com/office/powerpoint/2010/main" val="334635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14</a:t>
            </a:fld>
            <a:endParaRPr lang="en-US"/>
          </a:p>
        </p:txBody>
      </p:sp>
    </p:spTree>
    <p:extLst>
      <p:ext uri="{BB962C8B-B14F-4D97-AF65-F5344CB8AC3E}">
        <p14:creationId xmlns:p14="http://schemas.microsoft.com/office/powerpoint/2010/main" val="3718228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15</a:t>
            </a:fld>
            <a:endParaRPr lang="en-US"/>
          </a:p>
        </p:txBody>
      </p:sp>
    </p:spTree>
    <p:extLst>
      <p:ext uri="{BB962C8B-B14F-4D97-AF65-F5344CB8AC3E}">
        <p14:creationId xmlns:p14="http://schemas.microsoft.com/office/powerpoint/2010/main" val="1468041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16</a:t>
            </a:fld>
            <a:endParaRPr lang="en-US"/>
          </a:p>
        </p:txBody>
      </p:sp>
    </p:spTree>
    <p:extLst>
      <p:ext uri="{BB962C8B-B14F-4D97-AF65-F5344CB8AC3E}">
        <p14:creationId xmlns:p14="http://schemas.microsoft.com/office/powerpoint/2010/main" val="2765859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17</a:t>
            </a:fld>
            <a:endParaRPr lang="en-US"/>
          </a:p>
        </p:txBody>
      </p:sp>
    </p:spTree>
    <p:extLst>
      <p:ext uri="{BB962C8B-B14F-4D97-AF65-F5344CB8AC3E}">
        <p14:creationId xmlns:p14="http://schemas.microsoft.com/office/powerpoint/2010/main" val="4104351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18</a:t>
            </a:fld>
            <a:endParaRPr lang="en-US"/>
          </a:p>
        </p:txBody>
      </p:sp>
    </p:spTree>
    <p:extLst>
      <p:ext uri="{BB962C8B-B14F-4D97-AF65-F5344CB8AC3E}">
        <p14:creationId xmlns:p14="http://schemas.microsoft.com/office/powerpoint/2010/main" val="2500943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19</a:t>
            </a:fld>
            <a:endParaRPr lang="en-US"/>
          </a:p>
        </p:txBody>
      </p:sp>
    </p:spTree>
    <p:extLst>
      <p:ext uri="{BB962C8B-B14F-4D97-AF65-F5344CB8AC3E}">
        <p14:creationId xmlns:p14="http://schemas.microsoft.com/office/powerpoint/2010/main" val="84422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2</a:t>
            </a:fld>
            <a:endParaRPr lang="en-US"/>
          </a:p>
        </p:txBody>
      </p:sp>
    </p:spTree>
    <p:extLst>
      <p:ext uri="{BB962C8B-B14F-4D97-AF65-F5344CB8AC3E}">
        <p14:creationId xmlns:p14="http://schemas.microsoft.com/office/powerpoint/2010/main" val="4131782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20</a:t>
            </a:fld>
            <a:endParaRPr lang="en-US"/>
          </a:p>
        </p:txBody>
      </p:sp>
    </p:spTree>
    <p:extLst>
      <p:ext uri="{BB962C8B-B14F-4D97-AF65-F5344CB8AC3E}">
        <p14:creationId xmlns:p14="http://schemas.microsoft.com/office/powerpoint/2010/main" val="2301989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Chose riverine flooding (FEMA Floodplain Inundation) for the La Plata area because there are two major offshoots of the river that heavily impact this area. There are a relatively high number of residential and community and cultural resource properties in this area that are highly vulnerable. </a:t>
            </a:r>
          </a:p>
        </p:txBody>
      </p:sp>
      <p:sp>
        <p:nvSpPr>
          <p:cNvPr id="4" name="Slide Number Placeholder 3"/>
          <p:cNvSpPr>
            <a:spLocks noGrp="1"/>
          </p:cNvSpPr>
          <p:nvPr>
            <p:ph type="sldNum" sz="quarter" idx="5"/>
          </p:nvPr>
        </p:nvSpPr>
        <p:spPr/>
        <p:txBody>
          <a:bodyPr/>
          <a:lstStyle/>
          <a:p>
            <a:fld id="{28AA35D7-AB72-4775-9CAC-A76A448A82FE}" type="slidenum">
              <a:rPr lang="en-US" smtClean="0"/>
              <a:t>21</a:t>
            </a:fld>
            <a:endParaRPr lang="en-US"/>
          </a:p>
        </p:txBody>
      </p:sp>
    </p:spTree>
    <p:extLst>
      <p:ext uri="{BB962C8B-B14F-4D97-AF65-F5344CB8AC3E}">
        <p14:creationId xmlns:p14="http://schemas.microsoft.com/office/powerpoint/2010/main" val="2493099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Storm surge flooding was chosen for this area due to the very high vulnerability of the Benedict area to storm surge flooding. It is one of the most storm-surge vulnerable areas in the County. </a:t>
            </a:r>
          </a:p>
        </p:txBody>
      </p:sp>
      <p:sp>
        <p:nvSpPr>
          <p:cNvPr id="4" name="Slide Number Placeholder 3"/>
          <p:cNvSpPr>
            <a:spLocks noGrp="1"/>
          </p:cNvSpPr>
          <p:nvPr>
            <p:ph type="sldNum" sz="quarter" idx="5"/>
          </p:nvPr>
        </p:nvSpPr>
        <p:spPr/>
        <p:txBody>
          <a:bodyPr/>
          <a:lstStyle/>
          <a:p>
            <a:fld id="{28AA35D7-AB72-4775-9CAC-A76A448A82FE}" type="slidenum">
              <a:rPr lang="en-US" smtClean="0"/>
              <a:t>22</a:t>
            </a:fld>
            <a:endParaRPr lang="en-US"/>
          </a:p>
        </p:txBody>
      </p:sp>
    </p:spTree>
    <p:extLst>
      <p:ext uri="{BB962C8B-B14F-4D97-AF65-F5344CB8AC3E}">
        <p14:creationId xmlns:p14="http://schemas.microsoft.com/office/powerpoint/2010/main" val="1780503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4C5DF-22B3-724D-F05C-CF4A3582B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00951-A5C4-3854-2055-98AFC8D9E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6F9C0-A7BD-F3D6-8228-32F8C6CB85C4}"/>
              </a:ext>
            </a:extLst>
          </p:cNvPr>
          <p:cNvSpPr>
            <a:spLocks noGrp="1"/>
          </p:cNvSpPr>
          <p:nvPr>
            <p:ph type="body" idx="1"/>
          </p:nvPr>
        </p:nvSpPr>
        <p:spPr/>
        <p:txBody>
          <a:bodyPr/>
          <a:lstStyle/>
          <a:p>
            <a:r>
              <a:rPr lang="en-US"/>
              <a:t>Storm surge flooding was chosen for this area due to the very high vulnerability of the Benedict area to storm surge flooding. It is one of the most storm-surge vulnerable areas in the County. </a:t>
            </a:r>
          </a:p>
        </p:txBody>
      </p:sp>
      <p:sp>
        <p:nvSpPr>
          <p:cNvPr id="4" name="Slide Number Placeholder 3">
            <a:extLst>
              <a:ext uri="{FF2B5EF4-FFF2-40B4-BE49-F238E27FC236}">
                <a16:creationId xmlns:a16="http://schemas.microsoft.com/office/drawing/2014/main" id="{53052B53-5C99-86FF-D8E2-947B1C9DC363}"/>
              </a:ext>
            </a:extLst>
          </p:cNvPr>
          <p:cNvSpPr>
            <a:spLocks noGrp="1"/>
          </p:cNvSpPr>
          <p:nvPr>
            <p:ph type="sldNum" sz="quarter" idx="5"/>
          </p:nvPr>
        </p:nvSpPr>
        <p:spPr/>
        <p:txBody>
          <a:bodyPr/>
          <a:lstStyle/>
          <a:p>
            <a:fld id="{28AA35D7-AB72-4775-9CAC-A76A448A82FE}" type="slidenum">
              <a:rPr lang="en-US" smtClean="0"/>
              <a:t>23</a:t>
            </a:fld>
            <a:endParaRPr lang="en-US"/>
          </a:p>
        </p:txBody>
      </p:sp>
    </p:spTree>
    <p:extLst>
      <p:ext uri="{BB962C8B-B14F-4D97-AF65-F5344CB8AC3E}">
        <p14:creationId xmlns:p14="http://schemas.microsoft.com/office/powerpoint/2010/main" val="3920428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63C75-7095-0782-ED15-22F63A138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EC49A-5FC9-70EB-FD50-8BEB890322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F573D-CC89-EBA0-2DBE-2DAB9A846C58}"/>
              </a:ext>
            </a:extLst>
          </p:cNvPr>
          <p:cNvSpPr>
            <a:spLocks noGrp="1"/>
          </p:cNvSpPr>
          <p:nvPr>
            <p:ph type="body" idx="1"/>
          </p:nvPr>
        </p:nvSpPr>
        <p:spPr/>
        <p:txBody>
          <a:bodyPr/>
          <a:lstStyle/>
          <a:p>
            <a:r>
              <a:rPr lang="en-US"/>
              <a:t>Storm surge flooding was chosen for this area due to the very high vulnerability of the Benedict area to storm surge flooding. It is one of the most storm-surge vulnerable areas in the County. </a:t>
            </a:r>
          </a:p>
        </p:txBody>
      </p:sp>
      <p:sp>
        <p:nvSpPr>
          <p:cNvPr id="4" name="Slide Number Placeholder 3">
            <a:extLst>
              <a:ext uri="{FF2B5EF4-FFF2-40B4-BE49-F238E27FC236}">
                <a16:creationId xmlns:a16="http://schemas.microsoft.com/office/drawing/2014/main" id="{6759ED1C-EB04-42AB-D3B0-0496204D1713}"/>
              </a:ext>
            </a:extLst>
          </p:cNvPr>
          <p:cNvSpPr>
            <a:spLocks noGrp="1"/>
          </p:cNvSpPr>
          <p:nvPr>
            <p:ph type="sldNum" sz="quarter" idx="5"/>
          </p:nvPr>
        </p:nvSpPr>
        <p:spPr/>
        <p:txBody>
          <a:bodyPr/>
          <a:lstStyle/>
          <a:p>
            <a:fld id="{28AA35D7-AB72-4775-9CAC-A76A448A82FE}" type="slidenum">
              <a:rPr lang="en-US" smtClean="0"/>
              <a:t>24</a:t>
            </a:fld>
            <a:endParaRPr lang="en-US"/>
          </a:p>
        </p:txBody>
      </p:sp>
    </p:spTree>
    <p:extLst>
      <p:ext uri="{BB962C8B-B14F-4D97-AF65-F5344CB8AC3E}">
        <p14:creationId xmlns:p14="http://schemas.microsoft.com/office/powerpoint/2010/main" val="2360172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A3373-F126-D6F7-7AEC-259A79900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0281E-C8FF-4515-1044-11E18E9DA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18A63-E330-7617-393B-8C930524C005}"/>
              </a:ext>
            </a:extLst>
          </p:cNvPr>
          <p:cNvSpPr>
            <a:spLocks noGrp="1"/>
          </p:cNvSpPr>
          <p:nvPr>
            <p:ph type="body" idx="1"/>
          </p:nvPr>
        </p:nvSpPr>
        <p:spPr/>
        <p:txBody>
          <a:bodyPr/>
          <a:lstStyle/>
          <a:p>
            <a:r>
              <a:rPr lang="en-US"/>
              <a:t>Storm surge flooding was chosen for this area due to the very high vulnerability of the Benedict area to storm surge flooding. It is one of the most storm-surge vulnerable areas in the County. </a:t>
            </a:r>
          </a:p>
        </p:txBody>
      </p:sp>
      <p:sp>
        <p:nvSpPr>
          <p:cNvPr id="4" name="Slide Number Placeholder 3">
            <a:extLst>
              <a:ext uri="{FF2B5EF4-FFF2-40B4-BE49-F238E27FC236}">
                <a16:creationId xmlns:a16="http://schemas.microsoft.com/office/drawing/2014/main" id="{C12DB12A-EA5A-53CB-2D27-AB0A0000B503}"/>
              </a:ext>
            </a:extLst>
          </p:cNvPr>
          <p:cNvSpPr>
            <a:spLocks noGrp="1"/>
          </p:cNvSpPr>
          <p:nvPr>
            <p:ph type="sldNum" sz="quarter" idx="5"/>
          </p:nvPr>
        </p:nvSpPr>
        <p:spPr/>
        <p:txBody>
          <a:bodyPr/>
          <a:lstStyle/>
          <a:p>
            <a:fld id="{28AA35D7-AB72-4775-9CAC-A76A448A82FE}" type="slidenum">
              <a:rPr lang="en-US" smtClean="0"/>
              <a:t>25</a:t>
            </a:fld>
            <a:endParaRPr lang="en-US"/>
          </a:p>
        </p:txBody>
      </p:sp>
    </p:spTree>
    <p:extLst>
      <p:ext uri="{BB962C8B-B14F-4D97-AF65-F5344CB8AC3E}">
        <p14:creationId xmlns:p14="http://schemas.microsoft.com/office/powerpoint/2010/main" val="2217907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893FF-2A27-7EFA-208D-0DCCF6153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F9A03-9A7B-6C3C-A939-7834B602E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5B9CE-8629-DA9A-ABEE-9770D2896005}"/>
              </a:ext>
            </a:extLst>
          </p:cNvPr>
          <p:cNvSpPr>
            <a:spLocks noGrp="1"/>
          </p:cNvSpPr>
          <p:nvPr>
            <p:ph type="body" idx="1"/>
          </p:nvPr>
        </p:nvSpPr>
        <p:spPr/>
        <p:txBody>
          <a:bodyPr/>
          <a:lstStyle/>
          <a:p>
            <a:r>
              <a:rPr lang="en-US"/>
              <a:t>Storm surge flooding was chosen for this area due to the very high vulnerability of the Benedict area to storm surge flooding. It is one of the most storm-surge vulnerable areas in the County. </a:t>
            </a:r>
          </a:p>
        </p:txBody>
      </p:sp>
      <p:sp>
        <p:nvSpPr>
          <p:cNvPr id="4" name="Slide Number Placeholder 3">
            <a:extLst>
              <a:ext uri="{FF2B5EF4-FFF2-40B4-BE49-F238E27FC236}">
                <a16:creationId xmlns:a16="http://schemas.microsoft.com/office/drawing/2014/main" id="{72CCCA69-F95B-0192-35B9-7B54949DDEE2}"/>
              </a:ext>
            </a:extLst>
          </p:cNvPr>
          <p:cNvSpPr>
            <a:spLocks noGrp="1"/>
          </p:cNvSpPr>
          <p:nvPr>
            <p:ph type="sldNum" sz="quarter" idx="5"/>
          </p:nvPr>
        </p:nvSpPr>
        <p:spPr/>
        <p:txBody>
          <a:bodyPr/>
          <a:lstStyle/>
          <a:p>
            <a:fld id="{28AA35D7-AB72-4775-9CAC-A76A448A82FE}" type="slidenum">
              <a:rPr lang="en-US" smtClean="0"/>
              <a:t>26</a:t>
            </a:fld>
            <a:endParaRPr lang="en-US"/>
          </a:p>
        </p:txBody>
      </p:sp>
    </p:spTree>
    <p:extLst>
      <p:ext uri="{BB962C8B-B14F-4D97-AF65-F5344CB8AC3E}">
        <p14:creationId xmlns:p14="http://schemas.microsoft.com/office/powerpoint/2010/main" val="3069064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would frame this as questions about how to move about the room and / or participate. </a:t>
            </a:r>
          </a:p>
        </p:txBody>
      </p:sp>
      <p:sp>
        <p:nvSpPr>
          <p:cNvPr id="4" name="Slide Number Placeholder 3"/>
          <p:cNvSpPr>
            <a:spLocks noGrp="1"/>
          </p:cNvSpPr>
          <p:nvPr>
            <p:ph type="sldNum" sz="quarter" idx="5"/>
          </p:nvPr>
        </p:nvSpPr>
        <p:spPr/>
        <p:txBody>
          <a:bodyPr/>
          <a:lstStyle/>
          <a:p>
            <a:fld id="{0D2146A5-83CD-4C1C-B5BD-01544B4301CC}" type="slidenum">
              <a:rPr lang="en-US" smtClean="0"/>
              <a:t>27</a:t>
            </a:fld>
            <a:endParaRPr lang="en-US"/>
          </a:p>
        </p:txBody>
      </p:sp>
    </p:spTree>
    <p:extLst>
      <p:ext uri="{BB962C8B-B14F-4D97-AF65-F5344CB8AC3E}">
        <p14:creationId xmlns:p14="http://schemas.microsoft.com/office/powerpoint/2010/main" val="1343647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28</a:t>
            </a:fld>
            <a:endParaRPr lang="en-US"/>
          </a:p>
        </p:txBody>
      </p:sp>
    </p:spTree>
    <p:extLst>
      <p:ext uri="{BB962C8B-B14F-4D97-AF65-F5344CB8AC3E}">
        <p14:creationId xmlns:p14="http://schemas.microsoft.com/office/powerpoint/2010/main" val="3429364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29</a:t>
            </a:fld>
            <a:endParaRPr lang="en-US"/>
          </a:p>
        </p:txBody>
      </p:sp>
    </p:spTree>
    <p:extLst>
      <p:ext uri="{BB962C8B-B14F-4D97-AF65-F5344CB8AC3E}">
        <p14:creationId xmlns:p14="http://schemas.microsoft.com/office/powerpoint/2010/main" val="3280110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 discusses cog and introduces colleen, colleen introduces the rest of the consultant team </a:t>
            </a:r>
          </a:p>
        </p:txBody>
      </p:sp>
      <p:sp>
        <p:nvSpPr>
          <p:cNvPr id="4" name="Slide Number Placeholder 3"/>
          <p:cNvSpPr>
            <a:spLocks noGrp="1"/>
          </p:cNvSpPr>
          <p:nvPr>
            <p:ph type="sldNum" sz="quarter" idx="5"/>
          </p:nvPr>
        </p:nvSpPr>
        <p:spPr/>
        <p:txBody>
          <a:bodyPr/>
          <a:lstStyle/>
          <a:p>
            <a:fld id="{0D2146A5-83CD-4C1C-B5BD-01544B4301CC}" type="slidenum">
              <a:rPr lang="en-US" smtClean="0"/>
              <a:t>3</a:t>
            </a:fld>
            <a:endParaRPr lang="en-US"/>
          </a:p>
        </p:txBody>
      </p:sp>
    </p:spTree>
    <p:extLst>
      <p:ext uri="{BB962C8B-B14F-4D97-AF65-F5344CB8AC3E}">
        <p14:creationId xmlns:p14="http://schemas.microsoft.com/office/powerpoint/2010/main" val="1760560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If the crowd is small (maybe less than 10 people) </a:t>
            </a:r>
          </a:p>
          <a:p>
            <a:r>
              <a:rPr lang="en-US"/>
              <a:t>Invite attendees to introduce themselves and use these 3 questions as a guide for their introduction. </a:t>
            </a:r>
          </a:p>
        </p:txBody>
      </p:sp>
      <p:sp>
        <p:nvSpPr>
          <p:cNvPr id="4" name="Slide Number Placeholder 3"/>
          <p:cNvSpPr>
            <a:spLocks noGrp="1"/>
          </p:cNvSpPr>
          <p:nvPr>
            <p:ph type="sldNum" sz="quarter" idx="5"/>
          </p:nvPr>
        </p:nvSpPr>
        <p:spPr/>
        <p:txBody>
          <a:bodyPr/>
          <a:lstStyle/>
          <a:p>
            <a:fld id="{0D2146A5-83CD-4C1C-B5BD-01544B4301CC}" type="slidenum">
              <a:rPr lang="en-US" smtClean="0"/>
              <a:t>4</a:t>
            </a:fld>
            <a:endParaRPr lang="en-US"/>
          </a:p>
        </p:txBody>
      </p:sp>
    </p:spTree>
    <p:extLst>
      <p:ext uri="{BB962C8B-B14F-4D97-AF65-F5344CB8AC3E}">
        <p14:creationId xmlns:p14="http://schemas.microsoft.com/office/powerpoint/2010/main" val="247442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5</a:t>
            </a:fld>
            <a:endParaRPr lang="en-US"/>
          </a:p>
        </p:txBody>
      </p:sp>
    </p:spTree>
    <p:extLst>
      <p:ext uri="{BB962C8B-B14F-4D97-AF65-F5344CB8AC3E}">
        <p14:creationId xmlns:p14="http://schemas.microsoft.com/office/powerpoint/2010/main" val="405284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6</a:t>
            </a:fld>
            <a:endParaRPr lang="en-US"/>
          </a:p>
        </p:txBody>
      </p:sp>
    </p:spTree>
    <p:extLst>
      <p:ext uri="{BB962C8B-B14F-4D97-AF65-F5344CB8AC3E}">
        <p14:creationId xmlns:p14="http://schemas.microsoft.com/office/powerpoint/2010/main" val="2241251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146A5-83CD-4C1C-B5BD-01544B4301CC}" type="slidenum">
              <a:rPr lang="en-US" smtClean="0"/>
              <a:t>7</a:t>
            </a:fld>
            <a:endParaRPr lang="en-US"/>
          </a:p>
        </p:txBody>
      </p:sp>
    </p:spTree>
    <p:extLst>
      <p:ext uri="{BB962C8B-B14F-4D97-AF65-F5344CB8AC3E}">
        <p14:creationId xmlns:p14="http://schemas.microsoft.com/office/powerpoint/2010/main" val="1778000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buAutoNum type="arabicPeriod"/>
            </a:pPr>
            <a:r>
              <a:rPr lang="en-US" sz="1050">
                <a:latin typeface="+mn-lt"/>
              </a:rPr>
              <a:t>Under step one, we analyze Existing Conditions by developing inventories assessments. This tells us where we are starting from – a 2018 GHG emissions inventory and a current vulnerability assessment for our resilience work.</a:t>
            </a:r>
          </a:p>
          <a:p>
            <a:pPr marL="349415" indent="-349415">
              <a:buAutoNum type="arabicPeriod"/>
            </a:pPr>
            <a:endParaRPr lang="en-US" sz="1050">
              <a:latin typeface="+mn-lt"/>
            </a:endParaRPr>
          </a:p>
          <a:p>
            <a:pPr marL="349415" indent="-349415">
              <a:buAutoNum type="arabicPeriod"/>
            </a:pPr>
            <a:r>
              <a:rPr lang="en-US" sz="1050">
                <a:latin typeface="+mn-lt"/>
              </a:rPr>
              <a:t>Under step two, we forecast future conditions based on existing actions as we understand them today. We call this developing a  “Business As Usual or BAU” and it helps us understand where we would be heading in the future if things remain essentially the same with some incorporation of things such as population and other demographic projections as well as our understanding of Plans, Programs, and Policies that are in Place now – like federal vehicle standards.</a:t>
            </a:r>
          </a:p>
          <a:p>
            <a:pPr marL="349415" indent="-349415">
              <a:buAutoNum type="arabicPeriod"/>
            </a:pPr>
            <a:endParaRPr lang="en-US" sz="1050">
              <a:latin typeface="+mn-lt"/>
            </a:endParaRPr>
          </a:p>
          <a:p>
            <a:pPr marL="349415" indent="-349415">
              <a:buAutoNum type="arabicPeriod"/>
            </a:pPr>
            <a:r>
              <a:rPr lang="en-US" sz="1050">
                <a:latin typeface="+mn-lt"/>
              </a:rPr>
              <a:t>Stakeholder and Public Outreach will help Us Develop and Define CAP Goals and Strategies. To date, we have conducted 4 interactive webinars, and those materials and recordings are available online. We are also in the midst of conducting 6 in-person meetings over the next few weeks. We will also be reaching out to stakeholders and conducting stakeholder meetings to ensure that we are connecting with local business, advocacy groups, other governmental organizations, utility companies, and others.</a:t>
            </a:r>
          </a:p>
          <a:p>
            <a:pPr marL="349415" indent="-349415">
              <a:buAutoNum type="arabicPeriod"/>
            </a:pPr>
            <a:endParaRPr lang="en-US" sz="1050">
              <a:latin typeface="+mn-lt"/>
            </a:endParaRPr>
          </a:p>
          <a:p>
            <a:pPr marL="349415" indent="-349415">
              <a:buAutoNum type="arabicPeriod"/>
            </a:pPr>
            <a:r>
              <a:rPr lang="en-US" sz="1050">
                <a:latin typeface="+mn-lt"/>
              </a:rPr>
              <a:t>Under step 4, we will utilize what we have heard through our outreach efforts as well as research and expert feedback from the project team to develop and analyze the goals and strategies that will be added to the plan.  </a:t>
            </a:r>
          </a:p>
          <a:p>
            <a:pPr marL="349415" indent="-349415">
              <a:buAutoNum type="arabicPeriod"/>
            </a:pPr>
            <a:endParaRPr lang="en-US" sz="1050">
              <a:latin typeface="+mn-lt"/>
            </a:endParaRPr>
          </a:p>
          <a:p>
            <a:pPr marL="349415" indent="-349415">
              <a:buAutoNum type="arabicPeriod"/>
            </a:pPr>
            <a:r>
              <a:rPr lang="en-US" sz="1050">
                <a:latin typeface="+mn-lt"/>
              </a:rPr>
              <a:t>Tracking Metrics will be developed under step 5 to ensure that we evaluating our progress and realigning when and where it makes sense.</a:t>
            </a:r>
          </a:p>
          <a:p>
            <a:pPr marL="349415" indent="-349415">
              <a:buAutoNum type="arabicPeriod"/>
            </a:pPr>
            <a:endParaRPr lang="en-US" sz="1050">
              <a:latin typeface="+mn-lt"/>
            </a:endParaRPr>
          </a:p>
          <a:p>
            <a:pPr marL="349415" indent="-349415">
              <a:buAutoNum type="arabicPeriod"/>
            </a:pPr>
            <a:r>
              <a:rPr lang="en-US" sz="1050">
                <a:latin typeface="+mn-lt"/>
              </a:rPr>
              <a:t>Develop CAP Document - think of this as a foundation that establishes the intention to address climate change by setting forth goals and actions that will be incorporated into other efforts, plans, policies, and projects over time. This will be re-evaluated and tracked as part of a continuing effort (see #7)</a:t>
            </a:r>
          </a:p>
          <a:p>
            <a:pPr marL="349415" indent="-349415">
              <a:buAutoNum type="arabicPeriod"/>
            </a:pPr>
            <a:endParaRPr lang="en-US" sz="1050">
              <a:latin typeface="+mn-lt"/>
            </a:endParaRPr>
          </a:p>
          <a:p>
            <a:pPr marL="349415" indent="-349415">
              <a:buAutoNum type="arabicPeriod"/>
            </a:pPr>
            <a:r>
              <a:rPr lang="en-US" sz="1050">
                <a:latin typeface="+mn-lt"/>
              </a:rPr>
              <a:t>Continuing Effort – Frequent Updates on Progress Through our Communications Platforms</a:t>
            </a:r>
          </a:p>
          <a:p>
            <a:pPr marL="349415" indent="-349415">
              <a:buAutoNum type="arabicPeriod"/>
            </a:pPr>
            <a:endParaRPr lang="en-US" sz="1050">
              <a:latin typeface="+mn-lt"/>
            </a:endParaRPr>
          </a:p>
          <a:p>
            <a:pPr marL="0" indent="0">
              <a:buNone/>
            </a:pPr>
            <a:r>
              <a:rPr lang="en-US" sz="1050">
                <a:latin typeface="+mn-lt"/>
              </a:rPr>
              <a:t>For Context on #3:</a:t>
            </a:r>
          </a:p>
          <a:p>
            <a:pPr marL="228600" indent="-228600">
              <a:buAutoNum type="arabicPeriod"/>
            </a:pPr>
            <a:r>
              <a:rPr lang="en-US" sz="1050">
                <a:latin typeface="+mn-lt"/>
              </a:rPr>
              <a:t>Maryland State Goal is to reduce GHG by 60% from 2006 emissions by 2031 and to achieve Net-Zero Emission by 2045.</a:t>
            </a:r>
          </a:p>
          <a:p>
            <a:pPr marL="228600" indent="-228600">
              <a:buAutoNum type="arabicPeriod"/>
            </a:pPr>
            <a:r>
              <a:rPr lang="en-US" sz="1050">
                <a:latin typeface="+mn-lt"/>
              </a:rPr>
              <a:t>MWCOG Goal is to Reduce GHG by 50% from 2005 emissions by 2030 and by 80% by 2050. As a region we are making progress! COG documenting exceeding the 2020 reduction goal of 20% below 2005 levels.</a:t>
            </a:r>
          </a:p>
          <a:p>
            <a:endParaRPr lang="en-US" sz="1050"/>
          </a:p>
        </p:txBody>
      </p:sp>
      <p:sp>
        <p:nvSpPr>
          <p:cNvPr id="4" name="Slide Number Placeholder 3"/>
          <p:cNvSpPr>
            <a:spLocks noGrp="1"/>
          </p:cNvSpPr>
          <p:nvPr>
            <p:ph type="sldNum" sz="quarter" idx="5"/>
          </p:nvPr>
        </p:nvSpPr>
        <p:spPr/>
        <p:txBody>
          <a:bodyPr/>
          <a:lstStyle/>
          <a:p>
            <a:fld id="{63010117-CD40-4606-9B58-0F52C8DEE0CE}" type="slidenum">
              <a:rPr lang="en-US" smtClean="0"/>
              <a:t>8</a:t>
            </a:fld>
            <a:endParaRPr lang="en-US"/>
          </a:p>
        </p:txBody>
      </p:sp>
    </p:spTree>
    <p:extLst>
      <p:ext uri="{BB962C8B-B14F-4D97-AF65-F5344CB8AC3E}">
        <p14:creationId xmlns:p14="http://schemas.microsoft.com/office/powerpoint/2010/main" val="3214713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54CB6-A0AA-F838-65C7-D05291DF3C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23582-DCDA-68DF-7ADB-B2FECAF43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98388-AF31-E1C3-E4E9-379A2E6FFC83}"/>
              </a:ext>
            </a:extLst>
          </p:cNvPr>
          <p:cNvSpPr>
            <a:spLocks noGrp="1"/>
          </p:cNvSpPr>
          <p:nvPr>
            <p:ph type="body" idx="1"/>
          </p:nvPr>
        </p:nvSpPr>
        <p:spPr/>
        <p:txBody>
          <a:bodyPr/>
          <a:lstStyle/>
          <a:p>
            <a:r>
              <a:rPr lang="en-US"/>
              <a:t>Summer 2025 draft for public review</a:t>
            </a:r>
          </a:p>
          <a:p>
            <a:r>
              <a:rPr lang="en-US"/>
              <a:t>Incorporate comments and RA / BOCCC meetings / approval – final plan</a:t>
            </a:r>
          </a:p>
        </p:txBody>
      </p:sp>
      <p:sp>
        <p:nvSpPr>
          <p:cNvPr id="4" name="Slide Number Placeholder 3">
            <a:extLst>
              <a:ext uri="{FF2B5EF4-FFF2-40B4-BE49-F238E27FC236}">
                <a16:creationId xmlns:a16="http://schemas.microsoft.com/office/drawing/2014/main" id="{5B89B6B9-FEA7-C7D0-FA6D-0FC7AF09FD11}"/>
              </a:ext>
            </a:extLst>
          </p:cNvPr>
          <p:cNvSpPr>
            <a:spLocks noGrp="1"/>
          </p:cNvSpPr>
          <p:nvPr>
            <p:ph type="sldNum" sz="quarter" idx="5"/>
          </p:nvPr>
        </p:nvSpPr>
        <p:spPr/>
        <p:txBody>
          <a:bodyPr/>
          <a:lstStyle/>
          <a:p>
            <a:fld id="{4575070E-E745-4C89-9277-F7C56D020D4A}" type="slidenum">
              <a:rPr lang="en-US" smtClean="0"/>
              <a:t>9</a:t>
            </a:fld>
            <a:endParaRPr lang="en-US"/>
          </a:p>
        </p:txBody>
      </p:sp>
    </p:spTree>
    <p:extLst>
      <p:ext uri="{BB962C8B-B14F-4D97-AF65-F5344CB8AC3E}">
        <p14:creationId xmlns:p14="http://schemas.microsoft.com/office/powerpoint/2010/main" val="564510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6208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7787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1619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9976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837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1593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2503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141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6092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5832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6080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771379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9.png"/><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 Type="http://schemas.openxmlformats.org/officeDocument/2006/relationships/notesSlide" Target="../notesSlides/notesSlide18.xml"/><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svg"/><Relationship Id="rId19" Type="http://schemas.openxmlformats.org/officeDocument/2006/relationships/image" Target="../media/image85.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88.svg"/></Relationships>
</file>

<file path=ppt/slides/_rels/slide1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75.png"/><Relationship Id="rId7" Type="http://schemas.openxmlformats.org/officeDocument/2006/relationships/image" Target="../media/image32.png"/><Relationship Id="rId12" Type="http://schemas.openxmlformats.org/officeDocument/2006/relationships/image" Target="../media/image91.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90.png"/><Relationship Id="rId5" Type="http://schemas.openxmlformats.org/officeDocument/2006/relationships/image" Target="../media/image73.png"/><Relationship Id="rId10" Type="http://schemas.openxmlformats.org/officeDocument/2006/relationships/image" Target="../media/image15.svg"/><Relationship Id="rId4" Type="http://schemas.openxmlformats.org/officeDocument/2006/relationships/image" Target="../media/image76.sv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5.sv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image" Target="../media/image33.sv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sv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36.png"/><Relationship Id="rId30" Type="http://schemas.openxmlformats.org/officeDocument/2006/relationships/image" Target="../media/image39.sv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6.pn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notesSlide" Target="../notesSlides/notesSlide8.xml"/><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F8ABA"/>
        </a:solidFill>
        <a:effectLst/>
      </p:bgPr>
    </p:bg>
    <p:spTree>
      <p:nvGrpSpPr>
        <p:cNvPr id="1" name=""/>
        <p:cNvGrpSpPr/>
        <p:nvPr/>
      </p:nvGrpSpPr>
      <p:grpSpPr>
        <a:xfrm>
          <a:off x="0" y="0"/>
          <a:ext cx="0" cy="0"/>
          <a:chOff x="0" y="0"/>
          <a:chExt cx="0" cy="0"/>
        </a:xfrm>
      </p:grpSpPr>
      <p:sp>
        <p:nvSpPr>
          <p:cNvPr id="2" name="TextBox 2"/>
          <p:cNvSpPr txBox="1"/>
          <p:nvPr/>
        </p:nvSpPr>
        <p:spPr>
          <a:xfrm>
            <a:off x="1531841" y="1038122"/>
            <a:ext cx="9128319" cy="870431"/>
          </a:xfrm>
          <a:prstGeom prst="rect">
            <a:avLst/>
          </a:prstGeom>
        </p:spPr>
        <p:txBody>
          <a:bodyPr lIns="0" tIns="0" rIns="0" bIns="0" rtlCol="0" anchor="t">
            <a:spAutoFit/>
          </a:bodyPr>
          <a:lstStyle/>
          <a:p>
            <a:pPr algn="ctr">
              <a:lnSpc>
                <a:spcPts val="7466"/>
              </a:lnSpc>
            </a:pPr>
            <a:r>
              <a:rPr lang="en-US" sz="5333" b="1">
                <a:solidFill>
                  <a:srgbClr val="FFFFFF"/>
                </a:solidFill>
                <a:latin typeface="Century Gothic" panose="020B0502020202020204" pitchFamily="34" charset="0"/>
                <a:ea typeface="Microsoft Sans Serif" panose="020B0604020202020204" pitchFamily="34" charset="0"/>
                <a:cs typeface="Poppins Bold" panose="00000800000000000000" charset="0"/>
                <a:sym typeface="Montserrat Bold"/>
              </a:rPr>
              <a:t>Climate Action Plan</a:t>
            </a:r>
          </a:p>
        </p:txBody>
      </p:sp>
      <p:grpSp>
        <p:nvGrpSpPr>
          <p:cNvPr id="3" name="Group 3"/>
          <p:cNvGrpSpPr/>
          <p:nvPr/>
        </p:nvGrpSpPr>
        <p:grpSpPr>
          <a:xfrm>
            <a:off x="3603646" y="2165305"/>
            <a:ext cx="4984710" cy="560139"/>
            <a:chOff x="0" y="0"/>
            <a:chExt cx="9969417" cy="1120277"/>
          </a:xfrm>
          <a:effectLst/>
        </p:grpSpPr>
        <p:grpSp>
          <p:nvGrpSpPr>
            <p:cNvPr id="4" name="Group 4"/>
            <p:cNvGrpSpPr/>
            <p:nvPr/>
          </p:nvGrpSpPr>
          <p:grpSpPr>
            <a:xfrm>
              <a:off x="0" y="0"/>
              <a:ext cx="1083453" cy="108345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EAEE"/>
              </a:solidFill>
              <a:effectLst>
                <a:outerShdw blurRad="50800" dist="38100" dir="5400000" algn="t" rotWithShape="0">
                  <a:prstClr val="black">
                    <a:alpha val="40000"/>
                  </a:prstClr>
                </a:outerShdw>
              </a:effectLst>
            </p:spPr>
            <p:txBody>
              <a:bodyPr/>
              <a:lstStyle/>
              <a:p>
                <a:endParaRPr lang="en-US" sz="1200">
                  <a:latin typeface="Century Gothic" panose="020B0502020202020204" pitchFamily="34" charset="0"/>
                  <a:cs typeface="Poppins" panose="00000500000000000000" pitchFamily="2" charset="0"/>
                </a:endParaRPr>
              </a:p>
            </p:txBody>
          </p:sp>
          <p:sp>
            <p:nvSpPr>
              <p:cNvPr id="6" name="TextBox 6"/>
              <p:cNvSpPr txBox="1"/>
              <p:nvPr/>
            </p:nvSpPr>
            <p:spPr>
              <a:xfrm>
                <a:off x="76200" y="76200"/>
                <a:ext cx="660400" cy="660400"/>
              </a:xfrm>
              <a:prstGeom prst="rect">
                <a:avLst/>
              </a:prstGeom>
            </p:spPr>
            <p:txBody>
              <a:bodyPr lIns="13065" tIns="13065" rIns="13065" bIns="13065" rtlCol="0" anchor="ctr"/>
              <a:lstStyle/>
              <a:p>
                <a:pPr algn="ctr">
                  <a:lnSpc>
                    <a:spcPts val="2724"/>
                  </a:lnSpc>
                </a:pPr>
                <a:endParaRPr sz="1200">
                  <a:latin typeface="Century Gothic" panose="020B0502020202020204" pitchFamily="34" charset="0"/>
                  <a:cs typeface="Poppins" panose="00000500000000000000" pitchFamily="2" charset="0"/>
                </a:endParaRPr>
              </a:p>
            </p:txBody>
          </p:sp>
        </p:grpSp>
        <p:grpSp>
          <p:nvGrpSpPr>
            <p:cNvPr id="7" name="Group 7"/>
            <p:cNvGrpSpPr/>
            <p:nvPr/>
          </p:nvGrpSpPr>
          <p:grpSpPr>
            <a:xfrm>
              <a:off x="8885964" y="0"/>
              <a:ext cx="1083453" cy="108345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EAEE"/>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cs typeface="Poppins" panose="00000500000000000000" pitchFamily="2" charset="0"/>
                </a:endParaRPr>
              </a:p>
            </p:txBody>
          </p:sp>
          <p:sp>
            <p:nvSpPr>
              <p:cNvPr id="9" name="TextBox 9"/>
              <p:cNvSpPr txBox="1"/>
              <p:nvPr/>
            </p:nvSpPr>
            <p:spPr>
              <a:xfrm>
                <a:off x="76200" y="76200"/>
                <a:ext cx="660400" cy="660400"/>
              </a:xfrm>
              <a:prstGeom prst="rect">
                <a:avLst/>
              </a:prstGeom>
            </p:spPr>
            <p:txBody>
              <a:bodyPr lIns="13065" tIns="13065" rIns="13065" bIns="13065" rtlCol="0" anchor="ctr"/>
              <a:lstStyle/>
              <a:p>
                <a:pPr algn="ctr">
                  <a:lnSpc>
                    <a:spcPts val="2724"/>
                  </a:lnSpc>
                </a:pPr>
                <a:endParaRPr sz="1200">
                  <a:latin typeface="Century Gothic" panose="020B0502020202020204" pitchFamily="34" charset="0"/>
                  <a:cs typeface="Poppins" panose="00000500000000000000" pitchFamily="2" charset="0"/>
                </a:endParaRPr>
              </a:p>
            </p:txBody>
          </p:sp>
        </p:grpSp>
        <p:grpSp>
          <p:nvGrpSpPr>
            <p:cNvPr id="10" name="Group 10"/>
            <p:cNvGrpSpPr/>
            <p:nvPr/>
          </p:nvGrpSpPr>
          <p:grpSpPr>
            <a:xfrm>
              <a:off x="541726" y="0"/>
              <a:ext cx="8885964" cy="1083453"/>
              <a:chOff x="0" y="0"/>
              <a:chExt cx="2132862" cy="260057"/>
            </a:xfrm>
          </p:grpSpPr>
          <p:sp>
            <p:nvSpPr>
              <p:cNvPr id="11" name="Freeform 11"/>
              <p:cNvSpPr/>
              <p:nvPr/>
            </p:nvSpPr>
            <p:spPr>
              <a:xfrm>
                <a:off x="0" y="0"/>
                <a:ext cx="2132862" cy="260057"/>
              </a:xfrm>
              <a:custGeom>
                <a:avLst/>
                <a:gdLst/>
                <a:ahLst/>
                <a:cxnLst/>
                <a:rect l="l" t="t" r="r" b="b"/>
                <a:pathLst>
                  <a:path w="2132862" h="260057">
                    <a:moveTo>
                      <a:pt x="0" y="0"/>
                    </a:moveTo>
                    <a:lnTo>
                      <a:pt x="2132862" y="0"/>
                    </a:lnTo>
                    <a:lnTo>
                      <a:pt x="2132862" y="260057"/>
                    </a:lnTo>
                    <a:lnTo>
                      <a:pt x="0" y="260057"/>
                    </a:lnTo>
                    <a:close/>
                  </a:path>
                </a:pathLst>
              </a:custGeom>
              <a:solidFill>
                <a:srgbClr val="E0EAEE"/>
              </a:solidFill>
              <a:effectLst/>
            </p:spPr>
            <p:txBody>
              <a:bodyPr/>
              <a:lstStyle/>
              <a:p>
                <a:endParaRPr lang="en-US" sz="1200">
                  <a:latin typeface="Century Gothic" panose="020B0502020202020204" pitchFamily="34" charset="0"/>
                  <a:cs typeface="Poppins" panose="00000500000000000000" pitchFamily="2" charset="0"/>
                </a:endParaRPr>
              </a:p>
            </p:txBody>
          </p:sp>
          <p:sp>
            <p:nvSpPr>
              <p:cNvPr id="12" name="TextBox 12"/>
              <p:cNvSpPr txBox="1"/>
              <p:nvPr/>
            </p:nvSpPr>
            <p:spPr>
              <a:xfrm>
                <a:off x="0" y="0"/>
                <a:ext cx="2132862" cy="260057"/>
              </a:xfrm>
              <a:prstGeom prst="rect">
                <a:avLst/>
              </a:prstGeom>
            </p:spPr>
            <p:txBody>
              <a:bodyPr lIns="13065" tIns="13065" rIns="13065" bIns="13065" rtlCol="0" anchor="ctr"/>
              <a:lstStyle/>
              <a:p>
                <a:pPr algn="ctr">
                  <a:lnSpc>
                    <a:spcPts val="2724"/>
                  </a:lnSpc>
                </a:pPr>
                <a:endParaRPr sz="1200">
                  <a:latin typeface="Century Gothic" panose="020B0502020202020204" pitchFamily="34" charset="0"/>
                  <a:cs typeface="Poppins" panose="00000500000000000000" pitchFamily="2" charset="0"/>
                </a:endParaRPr>
              </a:p>
            </p:txBody>
          </p:sp>
        </p:grpSp>
        <p:sp>
          <p:nvSpPr>
            <p:cNvPr id="13" name="TextBox 13"/>
            <p:cNvSpPr txBox="1"/>
            <p:nvPr/>
          </p:nvSpPr>
          <p:spPr>
            <a:xfrm>
              <a:off x="943162" y="17412"/>
              <a:ext cx="7910198" cy="1102865"/>
            </a:xfrm>
            <a:prstGeom prst="rect">
              <a:avLst/>
            </a:prstGeom>
          </p:spPr>
          <p:txBody>
            <a:bodyPr lIns="0" tIns="0" rIns="0" bIns="0" rtlCol="0" anchor="t">
              <a:spAutoFit/>
            </a:bodyPr>
            <a:lstStyle/>
            <a:p>
              <a:pPr algn="ctr">
                <a:lnSpc>
                  <a:spcPts val="4327"/>
                </a:lnSpc>
              </a:pPr>
              <a:r>
                <a:rPr lang="en-US" sz="3667" b="1">
                  <a:solidFill>
                    <a:srgbClr val="8DB261"/>
                  </a:solidFill>
                  <a:latin typeface="Century Gothic" panose="020B0502020202020204" pitchFamily="34" charset="0"/>
                  <a:ea typeface="Microsoft Sans Serif" panose="020B0604020202020204" pitchFamily="34" charset="0"/>
                  <a:cs typeface="Poppins" panose="00000500000000000000" pitchFamily="2" charset="0"/>
                  <a:sym typeface="Montserrat Bold"/>
                </a:rPr>
                <a:t>WELCOME</a:t>
              </a:r>
            </a:p>
          </p:txBody>
        </p:sp>
      </p:grpSp>
      <p:sp>
        <p:nvSpPr>
          <p:cNvPr id="16" name="TextBox 16"/>
          <p:cNvSpPr txBox="1"/>
          <p:nvPr/>
        </p:nvSpPr>
        <p:spPr>
          <a:xfrm>
            <a:off x="1531841" y="293563"/>
            <a:ext cx="9128319" cy="710003"/>
          </a:xfrm>
          <a:prstGeom prst="rect">
            <a:avLst/>
          </a:prstGeom>
        </p:spPr>
        <p:txBody>
          <a:bodyPr lIns="0" tIns="0" rIns="0" bIns="0" rtlCol="0" anchor="t">
            <a:spAutoFit/>
          </a:bodyPr>
          <a:lstStyle/>
          <a:p>
            <a:pPr algn="ctr">
              <a:lnSpc>
                <a:spcPts val="6067"/>
              </a:lnSpc>
              <a:spcBef>
                <a:spcPct val="0"/>
              </a:spcBef>
            </a:pPr>
            <a:r>
              <a:rPr lang="en-US" sz="4334">
                <a:solidFill>
                  <a:srgbClr val="FFFFFF"/>
                </a:solidFill>
                <a:latin typeface="Century Gothic" panose="020B0502020202020204" pitchFamily="34" charset="0"/>
                <a:ea typeface="Microsoft Sans Serif" panose="020B0604020202020204" pitchFamily="34" charset="0"/>
                <a:cs typeface="Poppins" panose="00000500000000000000" pitchFamily="2" charset="0"/>
                <a:sym typeface="Montserrat"/>
              </a:rPr>
              <a:t>Charles County</a:t>
            </a:r>
          </a:p>
        </p:txBody>
      </p:sp>
      <p:sp>
        <p:nvSpPr>
          <p:cNvPr id="17" name="TextBox 17"/>
          <p:cNvSpPr txBox="1"/>
          <p:nvPr/>
        </p:nvSpPr>
        <p:spPr>
          <a:xfrm>
            <a:off x="1575064" y="3163856"/>
            <a:ext cx="9128319" cy="710003"/>
          </a:xfrm>
          <a:prstGeom prst="rect">
            <a:avLst/>
          </a:prstGeom>
        </p:spPr>
        <p:txBody>
          <a:bodyPr lIns="0" tIns="0" rIns="0" bIns="0" rtlCol="0" anchor="t">
            <a:spAutoFit/>
          </a:bodyPr>
          <a:lstStyle/>
          <a:p>
            <a:pPr algn="ctr">
              <a:lnSpc>
                <a:spcPts val="6067"/>
              </a:lnSpc>
              <a:spcBef>
                <a:spcPct val="0"/>
              </a:spcBef>
            </a:pPr>
            <a:r>
              <a:rPr lang="en-US" sz="4334">
                <a:solidFill>
                  <a:srgbClr val="FFFFFF"/>
                </a:solidFill>
                <a:latin typeface="Century Gothic" panose="020B0502020202020204" pitchFamily="34" charset="0"/>
                <a:ea typeface="Microsoft Sans Serif" panose="020B0604020202020204" pitchFamily="34" charset="0"/>
                <a:cs typeface="Poppins" panose="00000500000000000000" pitchFamily="2" charset="0"/>
                <a:sym typeface="Montserrat"/>
              </a:rPr>
              <a:t>In-Person Public Meeting</a:t>
            </a:r>
          </a:p>
        </p:txBody>
      </p:sp>
      <p:pic>
        <p:nvPicPr>
          <p:cNvPr id="18" name="Picture 17">
            <a:extLst>
              <a:ext uri="{FF2B5EF4-FFF2-40B4-BE49-F238E27FC236}">
                <a16:creationId xmlns:a16="http://schemas.microsoft.com/office/drawing/2014/main" id="{2E288590-A71A-E4CC-2F6C-927B5AD6B4B1}"/>
              </a:ext>
            </a:extLst>
          </p:cNvPr>
          <p:cNvPicPr>
            <a:picLocks noChangeAspect="1"/>
          </p:cNvPicPr>
          <p:nvPr/>
        </p:nvPicPr>
        <p:blipFill>
          <a:blip r:embed="rId3"/>
          <a:stretch>
            <a:fillRect/>
          </a:stretch>
        </p:blipFill>
        <p:spPr>
          <a:xfrm>
            <a:off x="8345325" y="293506"/>
            <a:ext cx="621779" cy="707087"/>
          </a:xfrm>
          <a:prstGeom prst="rect">
            <a:avLst/>
          </a:prstGeom>
        </p:spPr>
      </p:pic>
      <p:sp>
        <p:nvSpPr>
          <p:cNvPr id="15" name="Freeform 15"/>
          <p:cNvSpPr/>
          <p:nvPr/>
        </p:nvSpPr>
        <p:spPr>
          <a:xfrm>
            <a:off x="1" y="4519104"/>
            <a:ext cx="12192000" cy="2367680"/>
          </a:xfrm>
          <a:custGeom>
            <a:avLst/>
            <a:gdLst/>
            <a:ahLst/>
            <a:cxnLst/>
            <a:rect l="l" t="t" r="r" b="b"/>
            <a:pathLst>
              <a:path w="18417669" h="3551520">
                <a:moveTo>
                  <a:pt x="0" y="0"/>
                </a:moveTo>
                <a:lnTo>
                  <a:pt x="18417669" y="0"/>
                </a:lnTo>
                <a:lnTo>
                  <a:pt x="18417669" y="3551520"/>
                </a:lnTo>
                <a:lnTo>
                  <a:pt x="0" y="3551520"/>
                </a:lnTo>
                <a:lnTo>
                  <a:pt x="0" y="0"/>
                </a:lnTo>
                <a:close/>
              </a:path>
            </a:pathLst>
          </a:custGeom>
          <a:blipFill>
            <a:blip r:embed="rId4"/>
            <a:stretch>
              <a:fillRect l="-2584" r="-3318"/>
            </a:stretch>
          </a:blipFill>
        </p:spPr>
        <p:txBody>
          <a:bodyPr/>
          <a:lstStyle/>
          <a:p>
            <a:endParaRPr lang="en-US" sz="120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2738"/>
            <a:ext cx="12192000" cy="846573"/>
            <a:chOff x="0" y="-57150"/>
            <a:chExt cx="5088899" cy="334448"/>
          </a:xfrm>
        </p:grpSpPr>
        <p:sp>
          <p:nvSpPr>
            <p:cNvPr id="3" name="Freeform 3"/>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ln>
              <a:solidFill>
                <a:srgbClr val="528AB8"/>
              </a:solidFill>
            </a:ln>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endParaRPr>
            </a:p>
          </p:txBody>
        </p:sp>
        <p:sp>
          <p:nvSpPr>
            <p:cNvPr id="4" name="TextBox 4"/>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endParaRPr>
            </a:p>
          </p:txBody>
        </p:sp>
      </p:grpSp>
      <p:sp>
        <p:nvSpPr>
          <p:cNvPr id="10" name="TextBox 10"/>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p:cNvSpPr txBox="1"/>
          <p:nvPr/>
        </p:nvSpPr>
        <p:spPr>
          <a:xfrm>
            <a:off x="380339" y="351671"/>
            <a:ext cx="7424435" cy="430374"/>
          </a:xfrm>
          <a:prstGeom prst="rect">
            <a:avLst/>
          </a:prstGeom>
        </p:spPr>
        <p:txBody>
          <a:bodyPr lIns="0" tIns="0" rIns="0" bIns="0" rtlCol="0" anchor="t">
            <a:spAutoFit/>
          </a:bodyPr>
          <a:lstStyle/>
          <a:p>
            <a:pPr>
              <a:lnSpc>
                <a:spcPts val="3733"/>
              </a:lnSpc>
            </a:pPr>
            <a:r>
              <a:rPr lang="en-US" sz="2666" b="1">
                <a:solidFill>
                  <a:srgbClr val="FAFDFF"/>
                </a:solidFill>
                <a:latin typeface="Century Gothic" panose="020B0502020202020204" pitchFamily="34" charset="0"/>
                <a:ea typeface="Montserrat Bold"/>
                <a:cs typeface="Poppins Bold" panose="00000800000000000000" charset="0"/>
                <a:sym typeface="Montserrat Bold"/>
              </a:rPr>
              <a:t>Where do GHG Emissions Come From?</a:t>
            </a:r>
          </a:p>
        </p:txBody>
      </p:sp>
      <p:graphicFrame>
        <p:nvGraphicFramePr>
          <p:cNvPr id="5" name="Chart 4">
            <a:extLst>
              <a:ext uri="{FF2B5EF4-FFF2-40B4-BE49-F238E27FC236}">
                <a16:creationId xmlns:a16="http://schemas.microsoft.com/office/drawing/2014/main" id="{992DB8F7-B247-DC69-8DB6-E280B8E44F73}"/>
              </a:ext>
            </a:extLst>
          </p:cNvPr>
          <p:cNvGraphicFramePr>
            <a:graphicFrameLocks noGrp="1"/>
          </p:cNvGraphicFramePr>
          <p:nvPr>
            <p:extLst>
              <p:ext uri="{D42A27DB-BD31-4B8C-83A1-F6EECF244321}">
                <p14:modId xmlns:p14="http://schemas.microsoft.com/office/powerpoint/2010/main" val="2978070012"/>
              </p:ext>
            </p:extLst>
          </p:nvPr>
        </p:nvGraphicFramePr>
        <p:xfrm>
          <a:off x="3845215" y="1092012"/>
          <a:ext cx="7915563" cy="565416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4">
            <a:extLst>
              <a:ext uri="{FF2B5EF4-FFF2-40B4-BE49-F238E27FC236}">
                <a16:creationId xmlns:a16="http://schemas.microsoft.com/office/drawing/2014/main" id="{2DDFB97C-1E94-E1E9-9749-A08E6C2E4204}"/>
              </a:ext>
            </a:extLst>
          </p:cNvPr>
          <p:cNvSpPr txBox="1"/>
          <p:nvPr/>
        </p:nvSpPr>
        <p:spPr>
          <a:xfrm>
            <a:off x="380339" y="1246784"/>
            <a:ext cx="4274789" cy="4279761"/>
          </a:xfrm>
          <a:prstGeom prst="rect">
            <a:avLst/>
          </a:prstGeom>
        </p:spPr>
        <p:txBody>
          <a:bodyPr wrap="square" lIns="0" tIns="0" rIns="0" bIns="0" rtlCol="0" anchor="t">
            <a:spAutoFit/>
          </a:bodyPr>
          <a:lstStyle/>
          <a:p>
            <a:pPr marL="304815" indent="-304815">
              <a:lnSpc>
                <a:spcPts val="2800"/>
              </a:lnSpc>
              <a:spcBef>
                <a:spcPct val="0"/>
              </a:spcBef>
              <a:buFont typeface="Arial" panose="020B0604020202020204" pitchFamily="34" charset="0"/>
              <a:buChar char="•"/>
            </a:pPr>
            <a:r>
              <a:rPr lang="en-US" sz="2133" b="1">
                <a:solidFill>
                  <a:srgbClr val="528AB8"/>
                </a:solidFill>
                <a:latin typeface="Century Gothic" panose="020B0502020202020204" pitchFamily="34" charset="0"/>
                <a:ea typeface="Montserrat Medium"/>
                <a:cs typeface="Poppins" panose="00000500000000000000" pitchFamily="2" charset="0"/>
                <a:sym typeface="Montserrat Medium"/>
              </a:rPr>
              <a:t>86% </a:t>
            </a:r>
            <a:r>
              <a:rPr lang="en-US" sz="2133">
                <a:solidFill>
                  <a:srgbClr val="000000"/>
                </a:solidFill>
                <a:latin typeface="Century Gothic" panose="020B0502020202020204" pitchFamily="34" charset="0"/>
                <a:ea typeface="Montserrat Medium"/>
                <a:cs typeface="Poppins" panose="00000500000000000000" pitchFamily="2" charset="0"/>
                <a:sym typeface="Montserrat Medium"/>
              </a:rPr>
              <a:t>from Transportation and Energy Use</a:t>
            </a:r>
          </a:p>
          <a:p>
            <a:pPr>
              <a:lnSpc>
                <a:spcPts val="2800"/>
              </a:lnSpc>
              <a:spcBef>
                <a:spcPct val="0"/>
              </a:spcBef>
            </a:pPr>
            <a:endParaRPr lang="en-US" sz="2133">
              <a:solidFill>
                <a:srgbClr val="000000"/>
              </a:solidFill>
              <a:latin typeface="Century Gothic" panose="020B0502020202020204" pitchFamily="34" charset="0"/>
              <a:ea typeface="Montserrat Medium"/>
              <a:cs typeface="Poppins" panose="00000500000000000000" pitchFamily="2" charset="0"/>
              <a:sym typeface="Montserrat Medium"/>
            </a:endParaRPr>
          </a:p>
          <a:p>
            <a:pPr marL="304815" indent="-304815">
              <a:lnSpc>
                <a:spcPts val="2800"/>
              </a:lnSpc>
              <a:spcBef>
                <a:spcPct val="0"/>
              </a:spcBef>
              <a:buFont typeface="Arial" panose="020B0604020202020204" pitchFamily="34" charset="0"/>
              <a:buChar char="•"/>
            </a:pPr>
            <a:r>
              <a:rPr lang="en-US" sz="2133" b="1">
                <a:solidFill>
                  <a:srgbClr val="528AB8"/>
                </a:solidFill>
                <a:latin typeface="Century Gothic" panose="020B0502020202020204" pitchFamily="34" charset="0"/>
                <a:ea typeface="Montserrat Medium"/>
                <a:cs typeface="Poppins" panose="00000500000000000000" pitchFamily="2" charset="0"/>
                <a:sym typeface="Montserrat Medium"/>
              </a:rPr>
              <a:t>AFOLU</a:t>
            </a:r>
            <a:r>
              <a:rPr lang="en-US" sz="2133">
                <a:solidFill>
                  <a:srgbClr val="000000"/>
                </a:solidFill>
                <a:latin typeface="Century Gothic" panose="020B0502020202020204" pitchFamily="34" charset="0"/>
                <a:ea typeface="Montserrat Medium"/>
                <a:cs typeface="Poppins" panose="00000500000000000000" pitchFamily="2" charset="0"/>
                <a:sym typeface="Montserrat Medium"/>
              </a:rPr>
              <a:t> = Agriculture, Forestry, and Other Land Use</a:t>
            </a:r>
          </a:p>
          <a:p>
            <a:pPr>
              <a:lnSpc>
                <a:spcPts val="2800"/>
              </a:lnSpc>
              <a:spcBef>
                <a:spcPct val="0"/>
              </a:spcBef>
            </a:pPr>
            <a:endParaRPr lang="en-US" sz="2133">
              <a:solidFill>
                <a:srgbClr val="000000"/>
              </a:solidFill>
              <a:latin typeface="Century Gothic" panose="020B0502020202020204" pitchFamily="34" charset="0"/>
              <a:ea typeface="Montserrat Medium"/>
              <a:cs typeface="Poppins" panose="00000500000000000000" pitchFamily="2" charset="0"/>
              <a:sym typeface="Montserrat Medium"/>
            </a:endParaRPr>
          </a:p>
          <a:p>
            <a:pPr marL="304815" indent="-304815">
              <a:lnSpc>
                <a:spcPts val="2800"/>
              </a:lnSpc>
              <a:spcBef>
                <a:spcPct val="0"/>
              </a:spcBef>
              <a:buFont typeface="Arial" panose="020B0604020202020204" pitchFamily="34" charset="0"/>
              <a:buChar char="•"/>
            </a:pPr>
            <a:r>
              <a:rPr lang="en-US" sz="2133" b="1">
                <a:solidFill>
                  <a:srgbClr val="528AB8"/>
                </a:solidFill>
                <a:latin typeface="Century Gothic" panose="020B0502020202020204" pitchFamily="34" charset="0"/>
                <a:ea typeface="Montserrat Medium"/>
                <a:cs typeface="Poppins" panose="00000500000000000000" pitchFamily="2" charset="0"/>
                <a:sym typeface="Montserrat Medium"/>
              </a:rPr>
              <a:t>Process &amp; Fugitive Emissions</a:t>
            </a:r>
            <a:r>
              <a:rPr lang="en-US" sz="2133">
                <a:solidFill>
                  <a:srgbClr val="528AB8"/>
                </a:solidFill>
                <a:latin typeface="Century Gothic" panose="020B0502020202020204" pitchFamily="34" charset="0"/>
                <a:ea typeface="Montserrat Medium"/>
                <a:cs typeface="Poppins" panose="00000500000000000000" pitchFamily="2" charset="0"/>
                <a:sym typeface="Montserrat Medium"/>
              </a:rPr>
              <a:t> </a:t>
            </a:r>
            <a:r>
              <a:rPr lang="en-US" sz="2133">
                <a:solidFill>
                  <a:srgbClr val="000000"/>
                </a:solidFill>
                <a:latin typeface="Century Gothic" panose="020B0502020202020204" pitchFamily="34" charset="0"/>
                <a:ea typeface="Montserrat Medium"/>
                <a:cs typeface="Poppins" panose="00000500000000000000" pitchFamily="2" charset="0"/>
                <a:sym typeface="Montserrat Medium"/>
              </a:rPr>
              <a:t>= Industrial process and manufacturing emissions as well as leaks from equipment or pipelines</a:t>
            </a:r>
          </a:p>
          <a:p>
            <a:pPr marL="304815" indent="-304815">
              <a:lnSpc>
                <a:spcPts val="2800"/>
              </a:lnSpc>
              <a:spcBef>
                <a:spcPct val="0"/>
              </a:spcBef>
              <a:buFont typeface="Arial" panose="020B0604020202020204" pitchFamily="34" charset="0"/>
              <a:buChar char="•"/>
            </a:pPr>
            <a:endParaRPr lang="en-US" sz="2133">
              <a:solidFill>
                <a:srgbClr val="000000"/>
              </a:solidFill>
              <a:latin typeface="Century Gothic" panose="020B0502020202020204" pitchFamily="34" charset="0"/>
              <a:ea typeface="Montserrat Medium"/>
              <a:cs typeface="Poppins" panose="00000500000000000000" pitchFamily="2" charset="0"/>
              <a:sym typeface="Montserrat Medium"/>
            </a:endParaRPr>
          </a:p>
        </p:txBody>
      </p:sp>
      <p:sp>
        <p:nvSpPr>
          <p:cNvPr id="7" name="TextBox 6">
            <a:extLst>
              <a:ext uri="{FF2B5EF4-FFF2-40B4-BE49-F238E27FC236}">
                <a16:creationId xmlns:a16="http://schemas.microsoft.com/office/drawing/2014/main" id="{1BDEA6B2-AF58-68B5-F2A7-3B996EBBAF2A}"/>
              </a:ext>
            </a:extLst>
          </p:cNvPr>
          <p:cNvSpPr txBox="1"/>
          <p:nvPr/>
        </p:nvSpPr>
        <p:spPr>
          <a:xfrm>
            <a:off x="380339" y="6367829"/>
            <a:ext cx="6575468" cy="276999"/>
          </a:xfrm>
          <a:prstGeom prst="rect">
            <a:avLst/>
          </a:prstGeom>
          <a:noFill/>
        </p:spPr>
        <p:txBody>
          <a:bodyPr wrap="square" rtlCol="0">
            <a:spAutoFit/>
          </a:bodyPr>
          <a:lstStyle/>
          <a:p>
            <a:r>
              <a:rPr lang="en-US" sz="1200" b="1" i="1">
                <a:latin typeface="Century Gothic" panose="020B0502020202020204" pitchFamily="34" charset="0"/>
              </a:rPr>
              <a:t>* Charles County Emissions Inventory based on 2018 Data Available from MWCOG</a:t>
            </a:r>
          </a:p>
        </p:txBody>
      </p:sp>
    </p:spTree>
    <p:extLst>
      <p:ext uri="{BB962C8B-B14F-4D97-AF65-F5344CB8AC3E}">
        <p14:creationId xmlns:p14="http://schemas.microsoft.com/office/powerpoint/2010/main" val="1626392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2738"/>
            <a:ext cx="12192000" cy="846573"/>
            <a:chOff x="0" y="-57150"/>
            <a:chExt cx="5088899" cy="334448"/>
          </a:xfrm>
        </p:grpSpPr>
        <p:sp>
          <p:nvSpPr>
            <p:cNvPr id="3" name="Freeform 3"/>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endParaRPr>
            </a:p>
          </p:txBody>
        </p:sp>
        <p:sp>
          <p:nvSpPr>
            <p:cNvPr id="4" name="TextBox 4"/>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endParaRPr>
            </a:p>
          </p:txBody>
        </p:sp>
      </p:grpSp>
      <p:sp>
        <p:nvSpPr>
          <p:cNvPr id="10" name="TextBox 10"/>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p:cNvSpPr txBox="1"/>
          <p:nvPr/>
        </p:nvSpPr>
        <p:spPr>
          <a:xfrm>
            <a:off x="380339" y="351671"/>
            <a:ext cx="7424435" cy="430374"/>
          </a:xfrm>
          <a:prstGeom prst="rect">
            <a:avLst/>
          </a:prstGeom>
        </p:spPr>
        <p:txBody>
          <a:bodyPr lIns="0" tIns="0" rIns="0" bIns="0" rtlCol="0" anchor="t">
            <a:spAutoFit/>
          </a:bodyPr>
          <a:lstStyle/>
          <a:p>
            <a:pPr>
              <a:lnSpc>
                <a:spcPts val="3733"/>
              </a:lnSpc>
            </a:pPr>
            <a:r>
              <a:rPr lang="en-US" sz="2666" b="1">
                <a:solidFill>
                  <a:srgbClr val="FAFDFF"/>
                </a:solidFill>
                <a:latin typeface="Century Gothic" panose="020B0502020202020204" pitchFamily="34" charset="0"/>
                <a:ea typeface="Montserrat Bold"/>
                <a:cs typeface="Poppins Bold" panose="00000800000000000000" charset="0"/>
                <a:sym typeface="Montserrat Bold"/>
              </a:rPr>
              <a:t>What is Business-As-Usual?</a:t>
            </a:r>
          </a:p>
        </p:txBody>
      </p:sp>
      <p:sp>
        <p:nvSpPr>
          <p:cNvPr id="7" name="TextBox 6">
            <a:extLst>
              <a:ext uri="{FF2B5EF4-FFF2-40B4-BE49-F238E27FC236}">
                <a16:creationId xmlns:a16="http://schemas.microsoft.com/office/drawing/2014/main" id="{1BDEA6B2-AF58-68B5-F2A7-3B996EBBAF2A}"/>
              </a:ext>
            </a:extLst>
          </p:cNvPr>
          <p:cNvSpPr txBox="1"/>
          <p:nvPr/>
        </p:nvSpPr>
        <p:spPr>
          <a:xfrm>
            <a:off x="185550" y="6426847"/>
            <a:ext cx="6575468" cy="276999"/>
          </a:xfrm>
          <a:prstGeom prst="rect">
            <a:avLst/>
          </a:prstGeom>
          <a:noFill/>
        </p:spPr>
        <p:txBody>
          <a:bodyPr wrap="square" rtlCol="0">
            <a:spAutoFit/>
          </a:bodyPr>
          <a:lstStyle/>
          <a:p>
            <a:r>
              <a:rPr lang="en-US" sz="1200" b="1" i="1">
                <a:latin typeface="Century Gothic" panose="020B0502020202020204" pitchFamily="34" charset="0"/>
              </a:rPr>
              <a:t>* Charles County Emissions Inventory based on 2018 Data Available from MWCOG</a:t>
            </a:r>
          </a:p>
        </p:txBody>
      </p:sp>
      <p:sp>
        <p:nvSpPr>
          <p:cNvPr id="17" name="TextBox 16">
            <a:extLst>
              <a:ext uri="{FF2B5EF4-FFF2-40B4-BE49-F238E27FC236}">
                <a16:creationId xmlns:a16="http://schemas.microsoft.com/office/drawing/2014/main" id="{C986BBFC-5770-247E-AD23-1941BBE0B261}"/>
              </a:ext>
            </a:extLst>
          </p:cNvPr>
          <p:cNvSpPr txBox="1"/>
          <p:nvPr/>
        </p:nvSpPr>
        <p:spPr>
          <a:xfrm>
            <a:off x="7184604" y="2129672"/>
            <a:ext cx="4575069" cy="3170740"/>
          </a:xfrm>
          <a:prstGeom prst="rect">
            <a:avLst/>
          </a:prstGeom>
          <a:noFill/>
        </p:spPr>
        <p:txBody>
          <a:bodyPr wrap="square">
            <a:spAutoFit/>
          </a:bodyPr>
          <a:lstStyle/>
          <a:p>
            <a:pPr marL="341313" lvl="1" indent="-230188">
              <a:spcBef>
                <a:spcPts val="400"/>
              </a:spcBef>
              <a:spcAft>
                <a:spcPts val="400"/>
              </a:spcAft>
              <a:buFont typeface="Arial" panose="020B0604020202020204" pitchFamily="34" charset="0"/>
              <a:buChar char="•"/>
            </a:pPr>
            <a:r>
              <a:rPr lang="en-US" sz="1867" b="1">
                <a:solidFill>
                  <a:srgbClr val="528AB8"/>
                </a:solidFill>
                <a:latin typeface="Century Gothic" panose="020B0502020202020204" pitchFamily="34" charset="0"/>
              </a:rPr>
              <a:t>MWCOG </a:t>
            </a:r>
            <a:r>
              <a:rPr lang="en-US" sz="1867">
                <a:solidFill>
                  <a:srgbClr val="242424"/>
                </a:solidFill>
                <a:latin typeface="Century Gothic" panose="020B0502020202020204" pitchFamily="34" charset="0"/>
              </a:rPr>
              <a:t>cooperative forecast for Charles County.</a:t>
            </a:r>
          </a:p>
          <a:p>
            <a:pPr marL="341313" indent="-230188">
              <a:spcBef>
                <a:spcPts val="400"/>
              </a:spcBef>
              <a:spcAft>
                <a:spcPts val="400"/>
              </a:spcAft>
              <a:buFont typeface="Arial" panose="020B0604020202020204" pitchFamily="34" charset="0"/>
              <a:buChar char="•"/>
            </a:pPr>
            <a:r>
              <a:rPr lang="en-US" sz="1867" b="1">
                <a:solidFill>
                  <a:srgbClr val="528AB8"/>
                </a:solidFill>
                <a:latin typeface="Century Gothic" panose="020B0502020202020204" pitchFamily="34" charset="0"/>
              </a:rPr>
              <a:t>National Renewable Energy Laboratory (NREL) Cambium </a:t>
            </a:r>
            <a:r>
              <a:rPr lang="en-US" sz="1867">
                <a:solidFill>
                  <a:srgbClr val="242424"/>
                </a:solidFill>
                <a:latin typeface="Century Gothic" panose="020B0502020202020204" pitchFamily="34" charset="0"/>
              </a:rPr>
              <a:t>projections for electricity emissions factors through 2030. Electricity emissions factor is constant from 2030 onwards.</a:t>
            </a:r>
          </a:p>
          <a:p>
            <a:pPr marL="341313" indent="-230188">
              <a:spcBef>
                <a:spcPts val="400"/>
              </a:spcBef>
              <a:spcAft>
                <a:spcPts val="400"/>
              </a:spcAft>
              <a:buFont typeface="Arial" panose="020B0604020202020204" pitchFamily="34" charset="0"/>
              <a:buChar char="•"/>
            </a:pPr>
            <a:r>
              <a:rPr lang="en-US" sz="1867" b="1">
                <a:solidFill>
                  <a:srgbClr val="528AB8"/>
                </a:solidFill>
                <a:latin typeface="Century Gothic" panose="020B0502020202020204" pitchFamily="34" charset="0"/>
              </a:rPr>
              <a:t>Federal </a:t>
            </a:r>
            <a:r>
              <a:rPr lang="en-US" sz="1867">
                <a:solidFill>
                  <a:srgbClr val="242424"/>
                </a:solidFill>
                <a:latin typeface="Century Gothic" panose="020B0502020202020204" pitchFamily="34" charset="0"/>
              </a:rPr>
              <a:t>vehicle efficiency standards through 2050.</a:t>
            </a:r>
          </a:p>
        </p:txBody>
      </p:sp>
      <p:pic>
        <p:nvPicPr>
          <p:cNvPr id="6" name="Picture 5">
            <a:extLst>
              <a:ext uri="{FF2B5EF4-FFF2-40B4-BE49-F238E27FC236}">
                <a16:creationId xmlns:a16="http://schemas.microsoft.com/office/drawing/2014/main" id="{FFBE2DCB-112F-51F5-E3B9-4329133602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7080" y="1173915"/>
            <a:ext cx="6679946" cy="4857750"/>
          </a:xfrm>
          <a:prstGeom prst="rect">
            <a:avLst/>
          </a:prstGeom>
        </p:spPr>
      </p:pic>
      <p:sp>
        <p:nvSpPr>
          <p:cNvPr id="9" name="TextBox 8">
            <a:extLst>
              <a:ext uri="{FF2B5EF4-FFF2-40B4-BE49-F238E27FC236}">
                <a16:creationId xmlns:a16="http://schemas.microsoft.com/office/drawing/2014/main" id="{97D5D359-0C7F-9517-7189-91B4862443DA}"/>
              </a:ext>
            </a:extLst>
          </p:cNvPr>
          <p:cNvSpPr txBox="1"/>
          <p:nvPr/>
        </p:nvSpPr>
        <p:spPr>
          <a:xfrm>
            <a:off x="7184604" y="1298728"/>
            <a:ext cx="4575069" cy="523220"/>
          </a:xfrm>
          <a:prstGeom prst="rect">
            <a:avLst/>
          </a:prstGeom>
          <a:solidFill>
            <a:srgbClr val="528AB8"/>
          </a:solidFill>
        </p:spPr>
        <p:txBody>
          <a:bodyPr wrap="square" lIns="91440" tIns="45720" rIns="91440" bIns="45720" anchor="t">
            <a:spAutoFit/>
          </a:bodyPr>
          <a:lstStyle/>
          <a:p>
            <a:pPr algn="ctr">
              <a:spcBef>
                <a:spcPts val="400"/>
              </a:spcBef>
              <a:spcAft>
                <a:spcPts val="400"/>
              </a:spcAft>
            </a:pPr>
            <a:r>
              <a:rPr lang="en-US" sz="2800" b="1">
                <a:solidFill>
                  <a:schemeClr val="bg1"/>
                </a:solidFill>
                <a:latin typeface="Century Gothic"/>
              </a:rPr>
              <a:t>10% reduction from 2018</a:t>
            </a:r>
            <a:endParaRPr lang="en-US" sz="2800">
              <a:solidFill>
                <a:schemeClr val="bg1"/>
              </a:solidFill>
            </a:endParaRPr>
          </a:p>
        </p:txBody>
      </p:sp>
      <p:cxnSp>
        <p:nvCxnSpPr>
          <p:cNvPr id="5" name="Straight Arrow Connector 4">
            <a:extLst>
              <a:ext uri="{FF2B5EF4-FFF2-40B4-BE49-F238E27FC236}">
                <a16:creationId xmlns:a16="http://schemas.microsoft.com/office/drawing/2014/main" id="{A1A3A475-02A3-88DE-DD70-F71EE5BA9B66}"/>
              </a:ext>
            </a:extLst>
          </p:cNvPr>
          <p:cNvCxnSpPr>
            <a:cxnSpLocks/>
          </p:cNvCxnSpPr>
          <p:nvPr/>
        </p:nvCxnSpPr>
        <p:spPr>
          <a:xfrm>
            <a:off x="1376312" y="1309432"/>
            <a:ext cx="5535100" cy="0"/>
          </a:xfrm>
          <a:prstGeom prst="straightConnector1">
            <a:avLst/>
          </a:prstGeom>
          <a:ln>
            <a:solidFill>
              <a:srgbClr val="528AB8"/>
            </a:solidFill>
          </a:ln>
        </p:spPr>
        <p:style>
          <a:lnRef idx="2">
            <a:schemeClr val="accent1"/>
          </a:lnRef>
          <a:fillRef idx="0">
            <a:schemeClr val="accent1"/>
          </a:fillRef>
          <a:effectRef idx="1">
            <a:schemeClr val="accent1"/>
          </a:effectRef>
          <a:fontRef idx="minor">
            <a:schemeClr val="tx1"/>
          </a:fontRef>
        </p:style>
      </p:cxnSp>
      <p:sp>
        <p:nvSpPr>
          <p:cNvPr id="8" name="Arrow: Down 7">
            <a:extLst>
              <a:ext uri="{FF2B5EF4-FFF2-40B4-BE49-F238E27FC236}">
                <a16:creationId xmlns:a16="http://schemas.microsoft.com/office/drawing/2014/main" id="{1A17E744-25DC-824C-2728-EC2775D2FA42}"/>
              </a:ext>
            </a:extLst>
          </p:cNvPr>
          <p:cNvSpPr/>
          <p:nvPr/>
        </p:nvSpPr>
        <p:spPr>
          <a:xfrm>
            <a:off x="6803429" y="1304493"/>
            <a:ext cx="300789" cy="350922"/>
          </a:xfrm>
          <a:prstGeom prst="downArrow">
            <a:avLst/>
          </a:prstGeom>
          <a:solidFill>
            <a:srgbClr val="528AB8"/>
          </a:solidFill>
          <a:ln>
            <a:solidFill>
              <a:srgbClr val="528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963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9F585-D8CD-545E-B9A1-D41E3DAB0D8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ECC6EFA-45A4-D52A-F51C-835EBABBC88B}"/>
              </a:ext>
            </a:extLst>
          </p:cNvPr>
          <p:cNvGrpSpPr/>
          <p:nvPr/>
        </p:nvGrpSpPr>
        <p:grpSpPr>
          <a:xfrm>
            <a:off x="1" y="62738"/>
            <a:ext cx="12192000" cy="846573"/>
            <a:chOff x="0" y="-57150"/>
            <a:chExt cx="5088899" cy="334448"/>
          </a:xfrm>
        </p:grpSpPr>
        <p:sp>
          <p:nvSpPr>
            <p:cNvPr id="3" name="Freeform 3">
              <a:extLst>
                <a:ext uri="{FF2B5EF4-FFF2-40B4-BE49-F238E27FC236}">
                  <a16:creationId xmlns:a16="http://schemas.microsoft.com/office/drawing/2014/main" id="{F1B17546-0DFA-E833-29A6-C2590413F78E}"/>
                </a:ext>
              </a:extLst>
            </p:cNvPr>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endParaRPr>
            </a:p>
          </p:txBody>
        </p:sp>
        <p:sp>
          <p:nvSpPr>
            <p:cNvPr id="4" name="TextBox 4">
              <a:extLst>
                <a:ext uri="{FF2B5EF4-FFF2-40B4-BE49-F238E27FC236}">
                  <a16:creationId xmlns:a16="http://schemas.microsoft.com/office/drawing/2014/main" id="{1ACC29E3-DF03-EFBF-5A57-490E3B3F1BEB}"/>
                </a:ext>
              </a:extLst>
            </p:cNvPr>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endParaRPr>
            </a:p>
          </p:txBody>
        </p:sp>
      </p:grpSp>
      <p:sp>
        <p:nvSpPr>
          <p:cNvPr id="10" name="TextBox 10">
            <a:extLst>
              <a:ext uri="{FF2B5EF4-FFF2-40B4-BE49-F238E27FC236}">
                <a16:creationId xmlns:a16="http://schemas.microsoft.com/office/drawing/2014/main" id="{0FECB1F6-7948-8872-FFEF-2847B29851FD}"/>
              </a:ext>
            </a:extLst>
          </p:cNvPr>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a:extLst>
              <a:ext uri="{FF2B5EF4-FFF2-40B4-BE49-F238E27FC236}">
                <a16:creationId xmlns:a16="http://schemas.microsoft.com/office/drawing/2014/main" id="{928E0F5E-C0EA-6637-1E72-4D126846837E}"/>
              </a:ext>
            </a:extLst>
          </p:cNvPr>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a:extLst>
              <a:ext uri="{FF2B5EF4-FFF2-40B4-BE49-F238E27FC236}">
                <a16:creationId xmlns:a16="http://schemas.microsoft.com/office/drawing/2014/main" id="{409F009F-18EB-FB30-3E3F-4A1B653433DA}"/>
              </a:ext>
            </a:extLst>
          </p:cNvPr>
          <p:cNvSpPr txBox="1"/>
          <p:nvPr/>
        </p:nvSpPr>
        <p:spPr>
          <a:xfrm>
            <a:off x="380339" y="351671"/>
            <a:ext cx="7424435" cy="445571"/>
          </a:xfrm>
          <a:prstGeom prst="rect">
            <a:avLst/>
          </a:prstGeom>
        </p:spPr>
        <p:txBody>
          <a:bodyPr lIns="0" tIns="0" rIns="0" bIns="0" rtlCol="0" anchor="t">
            <a:spAutoFit/>
          </a:bodyPr>
          <a:lstStyle/>
          <a:p>
            <a:pPr>
              <a:lnSpc>
                <a:spcPts val="3733"/>
              </a:lnSpc>
            </a:pPr>
            <a:r>
              <a:rPr lang="en-US" sz="2650" b="1">
                <a:solidFill>
                  <a:srgbClr val="FAFDFF"/>
                </a:solidFill>
                <a:latin typeface="Century Gothic"/>
                <a:cs typeface="Poppins Bold"/>
                <a:sym typeface="Montserrat Bold"/>
              </a:rPr>
              <a:t>State of Maryland Policies</a:t>
            </a:r>
            <a:endParaRPr lang="en-US"/>
          </a:p>
        </p:txBody>
      </p:sp>
      <p:sp>
        <p:nvSpPr>
          <p:cNvPr id="7" name="TextBox 6">
            <a:extLst>
              <a:ext uri="{FF2B5EF4-FFF2-40B4-BE49-F238E27FC236}">
                <a16:creationId xmlns:a16="http://schemas.microsoft.com/office/drawing/2014/main" id="{B46CFF76-6C44-9A72-FCEF-F732ED817242}"/>
              </a:ext>
            </a:extLst>
          </p:cNvPr>
          <p:cNvSpPr txBox="1"/>
          <p:nvPr/>
        </p:nvSpPr>
        <p:spPr>
          <a:xfrm>
            <a:off x="185550" y="6426847"/>
            <a:ext cx="6575468" cy="276999"/>
          </a:xfrm>
          <a:prstGeom prst="rect">
            <a:avLst/>
          </a:prstGeom>
          <a:noFill/>
        </p:spPr>
        <p:txBody>
          <a:bodyPr wrap="square" rtlCol="0">
            <a:spAutoFit/>
          </a:bodyPr>
          <a:lstStyle/>
          <a:p>
            <a:r>
              <a:rPr lang="en-US" sz="1200" b="1" i="1">
                <a:latin typeface="Century Gothic" panose="020B0502020202020204" pitchFamily="34" charset="0"/>
              </a:rPr>
              <a:t>* Charles County Emissions Inventory based on 2018 Data Available from MWCOG</a:t>
            </a:r>
          </a:p>
        </p:txBody>
      </p:sp>
      <p:sp>
        <p:nvSpPr>
          <p:cNvPr id="8" name="TextBox 7">
            <a:extLst>
              <a:ext uri="{FF2B5EF4-FFF2-40B4-BE49-F238E27FC236}">
                <a16:creationId xmlns:a16="http://schemas.microsoft.com/office/drawing/2014/main" id="{26778EAF-BC48-3933-5D2F-4912FD5A731C}"/>
              </a:ext>
            </a:extLst>
          </p:cNvPr>
          <p:cNvSpPr txBox="1"/>
          <p:nvPr/>
        </p:nvSpPr>
        <p:spPr>
          <a:xfrm>
            <a:off x="7184604" y="3238497"/>
            <a:ext cx="4575068" cy="2575064"/>
          </a:xfrm>
          <a:prstGeom prst="rect">
            <a:avLst/>
          </a:prstGeom>
          <a:noFill/>
        </p:spPr>
        <p:txBody>
          <a:bodyPr wrap="square" lIns="91440" tIns="45720" rIns="91440" bIns="45720" anchor="t">
            <a:spAutoFit/>
          </a:bodyPr>
          <a:lstStyle/>
          <a:p>
            <a:pPr marL="341313" indent="-230188">
              <a:spcBef>
                <a:spcPts val="400"/>
              </a:spcBef>
              <a:spcAft>
                <a:spcPts val="400"/>
              </a:spcAft>
              <a:buFont typeface="Arial" panose="020B0604020202020204" pitchFamily="34" charset="0"/>
              <a:buChar char="•"/>
            </a:pPr>
            <a:r>
              <a:rPr lang="en-US" sz="1850" b="1">
                <a:solidFill>
                  <a:srgbClr val="528AB8"/>
                </a:solidFill>
                <a:latin typeface="Century Gothic"/>
              </a:rPr>
              <a:t>Clean Power Plan - </a:t>
            </a:r>
            <a:r>
              <a:rPr lang="en-US" sz="1850">
                <a:latin typeface="Century Gothic"/>
              </a:rPr>
              <a:t>100% clean electricity by 2035.</a:t>
            </a:r>
            <a:endParaRPr lang="en-US" sz="1850" b="1">
              <a:solidFill>
                <a:srgbClr val="528AB8"/>
              </a:solidFill>
              <a:latin typeface="Century Gothic"/>
            </a:endParaRPr>
          </a:p>
          <a:p>
            <a:pPr marL="341313" indent="-230188">
              <a:spcBef>
                <a:spcPts val="400"/>
              </a:spcBef>
              <a:spcAft>
                <a:spcPts val="400"/>
              </a:spcAft>
              <a:buFont typeface="Arial" panose="020B0604020202020204" pitchFamily="34" charset="0"/>
              <a:buChar char="•"/>
            </a:pPr>
            <a:r>
              <a:rPr lang="en-US" sz="1850" b="1">
                <a:solidFill>
                  <a:srgbClr val="528AB8"/>
                </a:solidFill>
                <a:latin typeface="Century Gothic"/>
              </a:rPr>
              <a:t>Advanced Clean Cars II - </a:t>
            </a:r>
            <a:r>
              <a:rPr lang="en-US" sz="1850">
                <a:solidFill>
                  <a:srgbClr val="242424"/>
                </a:solidFill>
                <a:latin typeface="Century Gothic"/>
              </a:rPr>
              <a:t>100% of new light-duty vehicles are electric from 2035 onwards.</a:t>
            </a:r>
          </a:p>
          <a:p>
            <a:pPr marL="341313" indent="-230188">
              <a:spcBef>
                <a:spcPts val="400"/>
              </a:spcBef>
              <a:spcAft>
                <a:spcPts val="400"/>
              </a:spcAft>
              <a:buFont typeface="Arial" panose="020B0604020202020204" pitchFamily="34" charset="0"/>
              <a:buChar char="•"/>
            </a:pPr>
            <a:r>
              <a:rPr lang="en-US" sz="1850" b="1">
                <a:solidFill>
                  <a:srgbClr val="528AB8"/>
                </a:solidFill>
                <a:latin typeface="Century Gothic"/>
              </a:rPr>
              <a:t>Advanced Clean Trucks - </a:t>
            </a:r>
            <a:r>
              <a:rPr lang="en-US" sz="1850">
                <a:solidFill>
                  <a:srgbClr val="528AB8"/>
                </a:solidFill>
                <a:latin typeface="Century Gothic"/>
              </a:rPr>
              <a:t> </a:t>
            </a:r>
            <a:r>
              <a:rPr lang="en-US" sz="1850">
                <a:solidFill>
                  <a:srgbClr val="242424"/>
                </a:solidFill>
                <a:latin typeface="Century Gothic"/>
              </a:rPr>
              <a:t>40% of new heavy-duty trucks are electric from 2032 onwards.</a:t>
            </a:r>
          </a:p>
        </p:txBody>
      </p:sp>
      <p:pic>
        <p:nvPicPr>
          <p:cNvPr id="5" name="Picture 4">
            <a:extLst>
              <a:ext uri="{FF2B5EF4-FFF2-40B4-BE49-F238E27FC236}">
                <a16:creationId xmlns:a16="http://schemas.microsoft.com/office/drawing/2014/main" id="{03BBE571-E4C3-1830-981D-7E722B538C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17943" y="1184024"/>
            <a:ext cx="6384639" cy="4637004"/>
          </a:xfrm>
          <a:prstGeom prst="rect">
            <a:avLst/>
          </a:prstGeom>
        </p:spPr>
      </p:pic>
      <p:sp>
        <p:nvSpPr>
          <p:cNvPr id="6" name="TextBox 5">
            <a:extLst>
              <a:ext uri="{FF2B5EF4-FFF2-40B4-BE49-F238E27FC236}">
                <a16:creationId xmlns:a16="http://schemas.microsoft.com/office/drawing/2014/main" id="{4B03F39B-9169-FCBE-700E-B7810D10DA57}"/>
              </a:ext>
            </a:extLst>
          </p:cNvPr>
          <p:cNvSpPr txBox="1"/>
          <p:nvPr/>
        </p:nvSpPr>
        <p:spPr>
          <a:xfrm>
            <a:off x="7184604" y="1298728"/>
            <a:ext cx="4575069" cy="523220"/>
          </a:xfrm>
          <a:prstGeom prst="rect">
            <a:avLst/>
          </a:prstGeom>
          <a:solidFill>
            <a:srgbClr val="528AB8"/>
          </a:solidFill>
        </p:spPr>
        <p:txBody>
          <a:bodyPr wrap="square" lIns="91440" tIns="45720" rIns="91440" bIns="45720" anchor="t">
            <a:spAutoFit/>
          </a:bodyPr>
          <a:lstStyle/>
          <a:p>
            <a:pPr algn="ctr">
              <a:spcBef>
                <a:spcPts val="400"/>
              </a:spcBef>
              <a:spcAft>
                <a:spcPts val="400"/>
              </a:spcAft>
            </a:pPr>
            <a:r>
              <a:rPr lang="en-US" sz="2800" b="1">
                <a:solidFill>
                  <a:schemeClr val="bg1"/>
                </a:solidFill>
                <a:latin typeface="Century Gothic"/>
              </a:rPr>
              <a:t>52% reduction from 2018</a:t>
            </a:r>
            <a:endParaRPr lang="en-US" sz="2800">
              <a:solidFill>
                <a:schemeClr val="bg1"/>
              </a:solidFill>
            </a:endParaRPr>
          </a:p>
        </p:txBody>
      </p:sp>
      <p:cxnSp>
        <p:nvCxnSpPr>
          <p:cNvPr id="9" name="Straight Arrow Connector 8">
            <a:extLst>
              <a:ext uri="{FF2B5EF4-FFF2-40B4-BE49-F238E27FC236}">
                <a16:creationId xmlns:a16="http://schemas.microsoft.com/office/drawing/2014/main" id="{1DC66E89-53FD-0662-84B3-BC3E528DF9EB}"/>
              </a:ext>
            </a:extLst>
          </p:cNvPr>
          <p:cNvCxnSpPr>
            <a:cxnSpLocks/>
          </p:cNvCxnSpPr>
          <p:nvPr/>
        </p:nvCxnSpPr>
        <p:spPr>
          <a:xfrm>
            <a:off x="1426552" y="1313130"/>
            <a:ext cx="5535100" cy="0"/>
          </a:xfrm>
          <a:prstGeom prst="straightConnector1">
            <a:avLst/>
          </a:prstGeom>
          <a:ln>
            <a:solidFill>
              <a:srgbClr val="528AB8"/>
            </a:solidFill>
          </a:ln>
        </p:spPr>
        <p:style>
          <a:lnRef idx="2">
            <a:schemeClr val="accent1"/>
          </a:lnRef>
          <a:fillRef idx="0">
            <a:schemeClr val="accent1"/>
          </a:fillRef>
          <a:effectRef idx="1">
            <a:schemeClr val="accent1"/>
          </a:effectRef>
          <a:fontRef idx="minor">
            <a:schemeClr val="tx1"/>
          </a:fontRef>
        </p:style>
      </p:cxnSp>
      <p:sp>
        <p:nvSpPr>
          <p:cNvPr id="14" name="Arrow: Down 13">
            <a:extLst>
              <a:ext uri="{FF2B5EF4-FFF2-40B4-BE49-F238E27FC236}">
                <a16:creationId xmlns:a16="http://schemas.microsoft.com/office/drawing/2014/main" id="{2145AB6C-5E41-E50A-088E-D36F156B14D3}"/>
              </a:ext>
            </a:extLst>
          </p:cNvPr>
          <p:cNvSpPr/>
          <p:nvPr/>
        </p:nvSpPr>
        <p:spPr>
          <a:xfrm>
            <a:off x="6727229" y="1323542"/>
            <a:ext cx="300789" cy="1914955"/>
          </a:xfrm>
          <a:prstGeom prst="downArrow">
            <a:avLst/>
          </a:prstGeom>
          <a:solidFill>
            <a:srgbClr val="528AB8"/>
          </a:solidFill>
          <a:ln>
            <a:solidFill>
              <a:srgbClr val="528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6225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4F0AA-4AB4-C1E8-472F-97DFBFB5577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DECC69E-2C17-EBAB-7385-B5E04AE16C77}"/>
              </a:ext>
            </a:extLst>
          </p:cNvPr>
          <p:cNvGrpSpPr/>
          <p:nvPr/>
        </p:nvGrpSpPr>
        <p:grpSpPr>
          <a:xfrm>
            <a:off x="1" y="62738"/>
            <a:ext cx="12192000" cy="846573"/>
            <a:chOff x="0" y="-57150"/>
            <a:chExt cx="5088899" cy="334448"/>
          </a:xfrm>
        </p:grpSpPr>
        <p:sp>
          <p:nvSpPr>
            <p:cNvPr id="3" name="Freeform 3">
              <a:extLst>
                <a:ext uri="{FF2B5EF4-FFF2-40B4-BE49-F238E27FC236}">
                  <a16:creationId xmlns:a16="http://schemas.microsoft.com/office/drawing/2014/main" id="{C6C6F2FE-78BC-52C6-3C86-30874D4CC637}"/>
                </a:ext>
              </a:extLst>
            </p:cNvPr>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endParaRPr>
            </a:p>
          </p:txBody>
        </p:sp>
        <p:sp>
          <p:nvSpPr>
            <p:cNvPr id="4" name="TextBox 4">
              <a:extLst>
                <a:ext uri="{FF2B5EF4-FFF2-40B4-BE49-F238E27FC236}">
                  <a16:creationId xmlns:a16="http://schemas.microsoft.com/office/drawing/2014/main" id="{83CA5478-6CBA-D0A5-6ED0-B0D2A40AF2D0}"/>
                </a:ext>
              </a:extLst>
            </p:cNvPr>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endParaRPr>
            </a:p>
          </p:txBody>
        </p:sp>
      </p:grpSp>
      <p:sp>
        <p:nvSpPr>
          <p:cNvPr id="10" name="TextBox 10">
            <a:extLst>
              <a:ext uri="{FF2B5EF4-FFF2-40B4-BE49-F238E27FC236}">
                <a16:creationId xmlns:a16="http://schemas.microsoft.com/office/drawing/2014/main" id="{437775D7-F398-65E3-DE7F-2627659E7F5C}"/>
              </a:ext>
            </a:extLst>
          </p:cNvPr>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a:extLst>
              <a:ext uri="{FF2B5EF4-FFF2-40B4-BE49-F238E27FC236}">
                <a16:creationId xmlns:a16="http://schemas.microsoft.com/office/drawing/2014/main" id="{E19C944C-2FC5-0A16-0BCE-C7FF23A97085}"/>
              </a:ext>
            </a:extLst>
          </p:cNvPr>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a:extLst>
              <a:ext uri="{FF2B5EF4-FFF2-40B4-BE49-F238E27FC236}">
                <a16:creationId xmlns:a16="http://schemas.microsoft.com/office/drawing/2014/main" id="{304A9935-8429-E130-3C9C-42D6A7CEB32C}"/>
              </a:ext>
            </a:extLst>
          </p:cNvPr>
          <p:cNvSpPr txBox="1"/>
          <p:nvPr/>
        </p:nvSpPr>
        <p:spPr>
          <a:xfrm>
            <a:off x="380339" y="351671"/>
            <a:ext cx="7424435" cy="445571"/>
          </a:xfrm>
          <a:prstGeom prst="rect">
            <a:avLst/>
          </a:prstGeom>
        </p:spPr>
        <p:txBody>
          <a:bodyPr lIns="0" tIns="0" rIns="0" bIns="0" rtlCol="0" anchor="t">
            <a:spAutoFit/>
          </a:bodyPr>
          <a:lstStyle/>
          <a:p>
            <a:pPr>
              <a:lnSpc>
                <a:spcPts val="3733"/>
              </a:lnSpc>
            </a:pPr>
            <a:r>
              <a:rPr lang="en-US" sz="2650" b="1">
                <a:solidFill>
                  <a:srgbClr val="FAFDFF"/>
                </a:solidFill>
                <a:latin typeface="Century Gothic"/>
                <a:cs typeface="Poppins Bold"/>
                <a:sym typeface="Montserrat Bold"/>
              </a:rPr>
              <a:t>Sample GHG Reduction Strategies &amp; Actions</a:t>
            </a:r>
            <a:endParaRPr lang="en-US"/>
          </a:p>
        </p:txBody>
      </p:sp>
      <p:pic>
        <p:nvPicPr>
          <p:cNvPr id="15" name="Picture 14">
            <a:extLst>
              <a:ext uri="{FF2B5EF4-FFF2-40B4-BE49-F238E27FC236}">
                <a16:creationId xmlns:a16="http://schemas.microsoft.com/office/drawing/2014/main" id="{3B4CFD31-4FB3-D56D-1B3A-8DFF9AD20839}"/>
              </a:ext>
            </a:extLst>
          </p:cNvPr>
          <p:cNvPicPr>
            <a:picLocks noChangeAspect="1"/>
          </p:cNvPicPr>
          <p:nvPr/>
        </p:nvPicPr>
        <p:blipFill>
          <a:blip r:embed="rId3"/>
          <a:stretch>
            <a:fillRect/>
          </a:stretch>
        </p:blipFill>
        <p:spPr>
          <a:xfrm>
            <a:off x="263479" y="1309667"/>
            <a:ext cx="11665043" cy="4963644"/>
          </a:xfrm>
          <a:prstGeom prst="rect">
            <a:avLst/>
          </a:prstGeom>
        </p:spPr>
      </p:pic>
    </p:spTree>
    <p:extLst>
      <p:ext uri="{BB962C8B-B14F-4D97-AF65-F5344CB8AC3E}">
        <p14:creationId xmlns:p14="http://schemas.microsoft.com/office/powerpoint/2010/main" val="2162201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2738"/>
            <a:ext cx="12192000" cy="846573"/>
            <a:chOff x="0" y="-57150"/>
            <a:chExt cx="5088899" cy="334448"/>
          </a:xfrm>
        </p:grpSpPr>
        <p:sp>
          <p:nvSpPr>
            <p:cNvPr id="3" name="Freeform 3"/>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endParaRPr>
            </a:p>
          </p:txBody>
        </p:sp>
        <p:sp>
          <p:nvSpPr>
            <p:cNvPr id="4" name="TextBox 4"/>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endParaRPr>
            </a:p>
          </p:txBody>
        </p:sp>
      </p:grpSp>
      <p:sp>
        <p:nvSpPr>
          <p:cNvPr id="10" name="TextBox 10"/>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p:cNvSpPr txBox="1"/>
          <p:nvPr/>
        </p:nvSpPr>
        <p:spPr>
          <a:xfrm>
            <a:off x="380339" y="351671"/>
            <a:ext cx="7424435" cy="430374"/>
          </a:xfrm>
          <a:prstGeom prst="rect">
            <a:avLst/>
          </a:prstGeom>
        </p:spPr>
        <p:txBody>
          <a:bodyPr lIns="0" tIns="0" rIns="0" bIns="0" rtlCol="0" anchor="t">
            <a:spAutoFit/>
          </a:bodyPr>
          <a:lstStyle/>
          <a:p>
            <a:pPr>
              <a:lnSpc>
                <a:spcPts val="3733"/>
              </a:lnSpc>
            </a:pPr>
            <a:r>
              <a:rPr lang="en-US" sz="2666" b="1">
                <a:solidFill>
                  <a:srgbClr val="FAFDFF"/>
                </a:solidFill>
                <a:latin typeface="Century Gothic" panose="020B0502020202020204" pitchFamily="34" charset="0"/>
                <a:ea typeface="Montserrat Bold"/>
                <a:cs typeface="Poppins Bold" panose="00000800000000000000" charset="0"/>
                <a:sym typeface="Montserrat Bold"/>
              </a:rPr>
              <a:t>Understanding Resilience</a:t>
            </a:r>
          </a:p>
        </p:txBody>
      </p:sp>
      <p:pic>
        <p:nvPicPr>
          <p:cNvPr id="5" name="Picture 4">
            <a:extLst>
              <a:ext uri="{FF2B5EF4-FFF2-40B4-BE49-F238E27FC236}">
                <a16:creationId xmlns:a16="http://schemas.microsoft.com/office/drawing/2014/main" id="{C03D4F5E-888B-F548-BC36-D06E9C9E905A}"/>
              </a:ext>
            </a:extLst>
          </p:cNvPr>
          <p:cNvPicPr>
            <a:picLocks noChangeAspect="1"/>
          </p:cNvPicPr>
          <p:nvPr/>
        </p:nvPicPr>
        <p:blipFill>
          <a:blip r:embed="rId3"/>
          <a:stretch>
            <a:fillRect/>
          </a:stretch>
        </p:blipFill>
        <p:spPr>
          <a:xfrm>
            <a:off x="6225348" y="2238555"/>
            <a:ext cx="5486400" cy="4026353"/>
          </a:xfrm>
          <a:prstGeom prst="rect">
            <a:avLst/>
          </a:prstGeom>
        </p:spPr>
      </p:pic>
      <p:pic>
        <p:nvPicPr>
          <p:cNvPr id="6" name="Picture 5">
            <a:extLst>
              <a:ext uri="{FF2B5EF4-FFF2-40B4-BE49-F238E27FC236}">
                <a16:creationId xmlns:a16="http://schemas.microsoft.com/office/drawing/2014/main" id="{3113BA88-E905-4223-F65C-6C62166EA9D3}"/>
              </a:ext>
            </a:extLst>
          </p:cNvPr>
          <p:cNvPicPr>
            <a:picLocks noChangeAspect="1"/>
          </p:cNvPicPr>
          <p:nvPr/>
        </p:nvPicPr>
        <p:blipFill>
          <a:blip r:embed="rId4"/>
          <a:stretch>
            <a:fillRect/>
          </a:stretch>
        </p:blipFill>
        <p:spPr>
          <a:xfrm>
            <a:off x="411391" y="2230618"/>
            <a:ext cx="5486400" cy="4042227"/>
          </a:xfrm>
          <a:prstGeom prst="rect">
            <a:avLst/>
          </a:prstGeom>
        </p:spPr>
      </p:pic>
      <p:sp>
        <p:nvSpPr>
          <p:cNvPr id="7" name="TextBox 6">
            <a:extLst>
              <a:ext uri="{FF2B5EF4-FFF2-40B4-BE49-F238E27FC236}">
                <a16:creationId xmlns:a16="http://schemas.microsoft.com/office/drawing/2014/main" id="{ED61A805-9D7F-802C-BC5A-D587550D3AF5}"/>
              </a:ext>
            </a:extLst>
          </p:cNvPr>
          <p:cNvSpPr txBox="1"/>
          <p:nvPr/>
        </p:nvSpPr>
        <p:spPr>
          <a:xfrm>
            <a:off x="567653" y="6405413"/>
            <a:ext cx="8336202" cy="24622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1200" b="1" i="1">
                <a:solidFill>
                  <a:schemeClr val="bg1">
                    <a:lumMod val="50000"/>
                  </a:schemeClr>
                </a:solidFill>
                <a:latin typeface="Century Gothic" panose="020B0502020202020204" pitchFamily="34" charset="0"/>
                <a:ea typeface="Roboto"/>
                <a:cs typeface="Roboto"/>
              </a:rPr>
              <a:t>From U.S. Climate Resilience Toolkit, adapted from M.E. Hynes, B. Ross and CARRI (2008); White et al. (2015)</a:t>
            </a:r>
            <a:endParaRPr lang="en-US" sz="1200" i="1">
              <a:solidFill>
                <a:schemeClr val="bg1">
                  <a:lumMod val="50000"/>
                </a:schemeClr>
              </a:solidFill>
              <a:latin typeface="Century Gothic" panose="020B0502020202020204" pitchFamily="34" charset="0"/>
              <a:ea typeface="Roboto"/>
              <a:cs typeface="Roboto"/>
            </a:endParaRPr>
          </a:p>
        </p:txBody>
      </p:sp>
      <p:sp>
        <p:nvSpPr>
          <p:cNvPr id="8" name="TextBox 7">
            <a:extLst>
              <a:ext uri="{FF2B5EF4-FFF2-40B4-BE49-F238E27FC236}">
                <a16:creationId xmlns:a16="http://schemas.microsoft.com/office/drawing/2014/main" id="{77BD8AA2-B8E8-66A9-F3AC-0FE39EF72982}"/>
              </a:ext>
            </a:extLst>
          </p:cNvPr>
          <p:cNvSpPr txBox="1"/>
          <p:nvPr/>
        </p:nvSpPr>
        <p:spPr>
          <a:xfrm>
            <a:off x="468924" y="1140691"/>
            <a:ext cx="11029070" cy="800219"/>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400">
                <a:latin typeface="Century Gothic" panose="020B0502020202020204" pitchFamily="34" charset="0"/>
                <a:cs typeface="Poppins" panose="00000500000000000000" pitchFamily="2" charset="0"/>
              </a:rPr>
              <a:t>"The capacity of a community, business, or natural environment to </a:t>
            </a:r>
            <a:r>
              <a:rPr lang="en-US" sz="2400" b="1">
                <a:solidFill>
                  <a:srgbClr val="528AB8"/>
                </a:solidFill>
                <a:latin typeface="Century Gothic" panose="020B0502020202020204" pitchFamily="34" charset="0"/>
                <a:cs typeface="Poppins" panose="00000500000000000000" pitchFamily="2" charset="0"/>
              </a:rPr>
              <a:t>prevent, withstand, respond to</a:t>
            </a:r>
            <a:r>
              <a:rPr lang="en-US" sz="2400" b="1">
                <a:solidFill>
                  <a:srgbClr val="5B7188"/>
                </a:solidFill>
                <a:latin typeface="Century Gothic" panose="020B0502020202020204" pitchFamily="34" charset="0"/>
                <a:cs typeface="Poppins" panose="00000500000000000000" pitchFamily="2" charset="0"/>
              </a:rPr>
              <a:t>, </a:t>
            </a:r>
            <a:r>
              <a:rPr lang="en-US" sz="2400">
                <a:latin typeface="Century Gothic" panose="020B0502020202020204" pitchFamily="34" charset="0"/>
                <a:cs typeface="Poppins" panose="00000500000000000000" pitchFamily="2" charset="0"/>
              </a:rPr>
              <a:t>and</a:t>
            </a:r>
            <a:r>
              <a:rPr lang="en-US" sz="2400" b="1">
                <a:solidFill>
                  <a:srgbClr val="5B7188"/>
                </a:solidFill>
                <a:latin typeface="Century Gothic" panose="020B0502020202020204" pitchFamily="34" charset="0"/>
                <a:cs typeface="Poppins" panose="00000500000000000000" pitchFamily="2" charset="0"/>
              </a:rPr>
              <a:t> </a:t>
            </a:r>
            <a:r>
              <a:rPr lang="en-US" sz="2400" b="1">
                <a:solidFill>
                  <a:srgbClr val="528AB8"/>
                </a:solidFill>
                <a:latin typeface="Century Gothic" panose="020B0502020202020204" pitchFamily="34" charset="0"/>
                <a:cs typeface="Poppins" panose="00000500000000000000" pitchFamily="2" charset="0"/>
              </a:rPr>
              <a:t>recover from </a:t>
            </a:r>
            <a:r>
              <a:rPr lang="en-US" sz="2400">
                <a:latin typeface="Century Gothic" panose="020B0502020202020204" pitchFamily="34" charset="0"/>
                <a:cs typeface="Poppins" panose="00000500000000000000" pitchFamily="2" charset="0"/>
              </a:rPr>
              <a:t>a disruption."</a:t>
            </a:r>
          </a:p>
        </p:txBody>
      </p:sp>
    </p:spTree>
    <p:extLst>
      <p:ext uri="{BB962C8B-B14F-4D97-AF65-F5344CB8AC3E}">
        <p14:creationId xmlns:p14="http://schemas.microsoft.com/office/powerpoint/2010/main" val="107544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F4B29-0509-E0B0-3162-57D96B80CD2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8220984-982F-F261-8043-3031D20BA69F}"/>
              </a:ext>
            </a:extLst>
          </p:cNvPr>
          <p:cNvGrpSpPr/>
          <p:nvPr/>
        </p:nvGrpSpPr>
        <p:grpSpPr>
          <a:xfrm>
            <a:off x="1" y="62738"/>
            <a:ext cx="12192000" cy="846573"/>
            <a:chOff x="0" y="-57150"/>
            <a:chExt cx="5088899" cy="334448"/>
          </a:xfrm>
        </p:grpSpPr>
        <p:sp>
          <p:nvSpPr>
            <p:cNvPr id="3" name="Freeform 3">
              <a:extLst>
                <a:ext uri="{FF2B5EF4-FFF2-40B4-BE49-F238E27FC236}">
                  <a16:creationId xmlns:a16="http://schemas.microsoft.com/office/drawing/2014/main" id="{4D26F1F2-E189-F22E-3099-3CC9ED6FEA58}"/>
                </a:ext>
              </a:extLst>
            </p:cNvPr>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endParaRPr>
            </a:p>
          </p:txBody>
        </p:sp>
        <p:sp>
          <p:nvSpPr>
            <p:cNvPr id="4" name="TextBox 4">
              <a:extLst>
                <a:ext uri="{FF2B5EF4-FFF2-40B4-BE49-F238E27FC236}">
                  <a16:creationId xmlns:a16="http://schemas.microsoft.com/office/drawing/2014/main" id="{984033C7-71FA-1A25-4952-6C0A47BC54E0}"/>
                </a:ext>
              </a:extLst>
            </p:cNvPr>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endParaRPr>
            </a:p>
          </p:txBody>
        </p:sp>
      </p:grpSp>
      <p:sp>
        <p:nvSpPr>
          <p:cNvPr id="10" name="TextBox 10">
            <a:extLst>
              <a:ext uri="{FF2B5EF4-FFF2-40B4-BE49-F238E27FC236}">
                <a16:creationId xmlns:a16="http://schemas.microsoft.com/office/drawing/2014/main" id="{23F927E3-F4CE-A4F5-B847-8A15E90D97D5}"/>
              </a:ext>
            </a:extLst>
          </p:cNvPr>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a:extLst>
              <a:ext uri="{FF2B5EF4-FFF2-40B4-BE49-F238E27FC236}">
                <a16:creationId xmlns:a16="http://schemas.microsoft.com/office/drawing/2014/main" id="{A95091E9-4A3D-C022-1784-2866B4311B5F}"/>
              </a:ext>
            </a:extLst>
          </p:cNvPr>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a:extLst>
              <a:ext uri="{FF2B5EF4-FFF2-40B4-BE49-F238E27FC236}">
                <a16:creationId xmlns:a16="http://schemas.microsoft.com/office/drawing/2014/main" id="{69F76468-2ED1-6026-C9E9-804FC16EB58C}"/>
              </a:ext>
            </a:extLst>
          </p:cNvPr>
          <p:cNvSpPr txBox="1"/>
          <p:nvPr/>
        </p:nvSpPr>
        <p:spPr>
          <a:xfrm>
            <a:off x="380339" y="351671"/>
            <a:ext cx="7424435" cy="430374"/>
          </a:xfrm>
          <a:prstGeom prst="rect">
            <a:avLst/>
          </a:prstGeom>
        </p:spPr>
        <p:txBody>
          <a:bodyPr lIns="0" tIns="0" rIns="0" bIns="0" rtlCol="0" anchor="t">
            <a:spAutoFit/>
          </a:bodyPr>
          <a:lstStyle/>
          <a:p>
            <a:pPr>
              <a:lnSpc>
                <a:spcPts val="3733"/>
              </a:lnSpc>
            </a:pPr>
            <a:r>
              <a:rPr lang="en-US" sz="2666" b="1">
                <a:solidFill>
                  <a:srgbClr val="FAFDFF"/>
                </a:solidFill>
                <a:latin typeface="Century Gothic" panose="020B0502020202020204" pitchFamily="34" charset="0"/>
                <a:ea typeface="Montserrat Bold"/>
                <a:cs typeface="Poppins Bold" panose="00000800000000000000" charset="0"/>
                <a:sym typeface="Montserrat Bold"/>
              </a:rPr>
              <a:t>Understanding Vulnerability</a:t>
            </a:r>
          </a:p>
        </p:txBody>
      </p:sp>
      <p:pic>
        <p:nvPicPr>
          <p:cNvPr id="9" name="Picture 8">
            <a:extLst>
              <a:ext uri="{FF2B5EF4-FFF2-40B4-BE49-F238E27FC236}">
                <a16:creationId xmlns:a16="http://schemas.microsoft.com/office/drawing/2014/main" id="{EDD41282-572B-C2F1-8469-486A77D7A4E1}"/>
              </a:ext>
            </a:extLst>
          </p:cNvPr>
          <p:cNvPicPr>
            <a:picLocks noChangeAspect="1"/>
          </p:cNvPicPr>
          <p:nvPr/>
        </p:nvPicPr>
        <p:blipFill>
          <a:blip r:embed="rId3"/>
          <a:stretch>
            <a:fillRect/>
          </a:stretch>
        </p:blipFill>
        <p:spPr>
          <a:xfrm>
            <a:off x="1504950" y="914759"/>
            <a:ext cx="9182100" cy="5143500"/>
          </a:xfrm>
          <a:prstGeom prst="rect">
            <a:avLst/>
          </a:prstGeom>
        </p:spPr>
      </p:pic>
      <p:sp>
        <p:nvSpPr>
          <p:cNvPr id="13" name="TextBox 12">
            <a:extLst>
              <a:ext uri="{FF2B5EF4-FFF2-40B4-BE49-F238E27FC236}">
                <a16:creationId xmlns:a16="http://schemas.microsoft.com/office/drawing/2014/main" id="{56CE87BC-3D15-8045-0CDE-75C0207E7D52}"/>
              </a:ext>
            </a:extLst>
          </p:cNvPr>
          <p:cNvSpPr txBox="1"/>
          <p:nvPr/>
        </p:nvSpPr>
        <p:spPr>
          <a:xfrm>
            <a:off x="1187572" y="6205267"/>
            <a:ext cx="98312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Nunito Sans"/>
              </a:rPr>
              <a:t>All three homes are exposed to flooding, but their level of vulnerability varies.</a:t>
            </a:r>
            <a:endParaRPr lang="en-US"/>
          </a:p>
        </p:txBody>
      </p:sp>
    </p:spTree>
    <p:extLst>
      <p:ext uri="{BB962C8B-B14F-4D97-AF65-F5344CB8AC3E}">
        <p14:creationId xmlns:p14="http://schemas.microsoft.com/office/powerpoint/2010/main" val="4041575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2738"/>
            <a:ext cx="12192000" cy="846573"/>
            <a:chOff x="0" y="-57150"/>
            <a:chExt cx="5088899" cy="334448"/>
          </a:xfrm>
        </p:grpSpPr>
        <p:sp>
          <p:nvSpPr>
            <p:cNvPr id="3" name="Freeform 3"/>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endParaRPr>
            </a:p>
          </p:txBody>
        </p:sp>
        <p:sp>
          <p:nvSpPr>
            <p:cNvPr id="4" name="TextBox 4"/>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endParaRPr>
            </a:p>
          </p:txBody>
        </p:sp>
      </p:grpSp>
      <p:sp>
        <p:nvSpPr>
          <p:cNvPr id="10" name="TextBox 10"/>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p:cNvSpPr txBox="1"/>
          <p:nvPr/>
        </p:nvSpPr>
        <p:spPr>
          <a:xfrm>
            <a:off x="380339" y="351671"/>
            <a:ext cx="7424435" cy="430374"/>
          </a:xfrm>
          <a:prstGeom prst="rect">
            <a:avLst/>
          </a:prstGeom>
        </p:spPr>
        <p:txBody>
          <a:bodyPr lIns="0" tIns="0" rIns="0" bIns="0" rtlCol="0" anchor="t">
            <a:spAutoFit/>
          </a:bodyPr>
          <a:lstStyle/>
          <a:p>
            <a:pPr>
              <a:lnSpc>
                <a:spcPts val="3733"/>
              </a:lnSpc>
            </a:pPr>
            <a:r>
              <a:rPr lang="en-US" sz="2650" b="1">
                <a:solidFill>
                  <a:srgbClr val="FAFDFF"/>
                </a:solidFill>
                <a:latin typeface="Century Gothic"/>
                <a:ea typeface="Montserrat Bold"/>
                <a:cs typeface="Poppins Bold"/>
                <a:sym typeface="Montserrat Bold"/>
              </a:rPr>
              <a:t>Resilience Assessment – Hazards &amp; Assets</a:t>
            </a:r>
            <a:endParaRPr lang="en-US" sz="2666" b="1">
              <a:solidFill>
                <a:srgbClr val="FAFDFF"/>
              </a:solidFill>
              <a:latin typeface="Century Gothic" panose="020B0502020202020204" pitchFamily="34" charset="0"/>
              <a:ea typeface="Montserrat Bold"/>
              <a:cs typeface="Poppins Bold" panose="00000800000000000000" charset="0"/>
              <a:sym typeface="Montserrat Bold"/>
            </a:endParaRPr>
          </a:p>
        </p:txBody>
      </p:sp>
      <p:sp>
        <p:nvSpPr>
          <p:cNvPr id="9" name="TextBox 11">
            <a:extLst>
              <a:ext uri="{FF2B5EF4-FFF2-40B4-BE49-F238E27FC236}">
                <a16:creationId xmlns:a16="http://schemas.microsoft.com/office/drawing/2014/main" id="{2603234D-8569-5E9F-4470-A264F4E8108E}"/>
              </a:ext>
            </a:extLst>
          </p:cNvPr>
          <p:cNvSpPr txBox="1"/>
          <p:nvPr/>
        </p:nvSpPr>
        <p:spPr>
          <a:xfrm>
            <a:off x="378285" y="1135416"/>
            <a:ext cx="5496865" cy="1615827"/>
          </a:xfrm>
          <a:prstGeom prst="rect">
            <a:avLst/>
          </a:prstGeom>
        </p:spPr>
        <p:txBody>
          <a:bodyPr wrap="square" lIns="0" tIns="0" rIns="0" bIns="0" rtlCol="0" anchor="t">
            <a:spAutoFit/>
          </a:bodyPr>
          <a:lstStyle/>
          <a:p>
            <a:r>
              <a:rPr lang="en-US" sz="2000" spc="-62">
                <a:solidFill>
                  <a:srgbClr val="191919"/>
                </a:solidFill>
                <a:latin typeface="Century Gothic"/>
                <a:cs typeface="Poppins"/>
              </a:rPr>
              <a:t>Resilience assessment identifies communities and community assets that have, </a:t>
            </a:r>
            <a:r>
              <a:rPr lang="en-US" sz="2000" spc="-62">
                <a:solidFill>
                  <a:srgbClr val="4F8ABA"/>
                </a:solidFill>
                <a:latin typeface="Century Gothic"/>
                <a:cs typeface="Poppins"/>
              </a:rPr>
              <a:t>high, medium, and low vulnerability</a:t>
            </a:r>
            <a:r>
              <a:rPr lang="en-US" sz="2000" spc="-62">
                <a:solidFill>
                  <a:srgbClr val="191919"/>
                </a:solidFill>
                <a:latin typeface="Century Gothic"/>
                <a:cs typeface="Poppins"/>
              </a:rPr>
              <a:t> associated with climate hazards.</a:t>
            </a:r>
            <a:endParaRPr lang="en-US" sz="2000">
              <a:solidFill>
                <a:srgbClr val="000000"/>
              </a:solidFill>
              <a:latin typeface="Aptos" panose="020B0004020202020204"/>
              <a:cs typeface="Poppins"/>
            </a:endParaRPr>
          </a:p>
          <a:p>
            <a:endParaRPr lang="en-US" sz="2100" spc="-62">
              <a:solidFill>
                <a:srgbClr val="191919"/>
              </a:solidFill>
              <a:latin typeface="Century Gothic"/>
              <a:cs typeface="Poppins"/>
            </a:endParaRPr>
          </a:p>
        </p:txBody>
      </p:sp>
      <p:sp>
        <p:nvSpPr>
          <p:cNvPr id="13" name="TextBox 12">
            <a:extLst>
              <a:ext uri="{FF2B5EF4-FFF2-40B4-BE49-F238E27FC236}">
                <a16:creationId xmlns:a16="http://schemas.microsoft.com/office/drawing/2014/main" id="{56AE46C6-87A6-B9A7-536E-55EEC177CF32}"/>
              </a:ext>
            </a:extLst>
          </p:cNvPr>
          <p:cNvSpPr txBox="1"/>
          <p:nvPr/>
        </p:nvSpPr>
        <p:spPr>
          <a:xfrm>
            <a:off x="6633610" y="6111457"/>
            <a:ext cx="5453993" cy="646331"/>
          </a:xfrm>
          <a:prstGeom prst="rect">
            <a:avLst/>
          </a:prstGeom>
          <a:noFill/>
        </p:spPr>
        <p:txBody>
          <a:bodyPr wrap="square" lIns="91440" tIns="45720" rIns="91440" bIns="45720" anchor="t">
            <a:spAutoFit/>
          </a:bodyPr>
          <a:lstStyle/>
          <a:p>
            <a:r>
              <a:rPr lang="en-US" sz="1200" i="1">
                <a:latin typeface="Century Gothic"/>
                <a:ea typeface="Calibri"/>
                <a:cs typeface="Times New Roman"/>
              </a:rPr>
              <a:t>The vulnerability output for the extreme heat assessment in the County, where darkest red census block groups have the highest vulnerability to extreme heat events and yellow have the lowest vulnerability.</a:t>
            </a:r>
            <a:endParaRPr lang="en-US" sz="1200">
              <a:latin typeface="Century Gothic"/>
              <a:ea typeface="Calibri"/>
              <a:cs typeface="Times New Roman"/>
            </a:endParaRPr>
          </a:p>
        </p:txBody>
      </p:sp>
      <p:pic>
        <p:nvPicPr>
          <p:cNvPr id="5" name="Picture 4">
            <a:extLst>
              <a:ext uri="{FF2B5EF4-FFF2-40B4-BE49-F238E27FC236}">
                <a16:creationId xmlns:a16="http://schemas.microsoft.com/office/drawing/2014/main" id="{092146F9-5D83-06A2-B0DE-324A9F174E21}"/>
              </a:ext>
            </a:extLst>
          </p:cNvPr>
          <p:cNvPicPr>
            <a:picLocks noChangeAspect="1"/>
          </p:cNvPicPr>
          <p:nvPr/>
        </p:nvPicPr>
        <p:blipFill>
          <a:blip r:embed="rId3"/>
          <a:stretch>
            <a:fillRect/>
          </a:stretch>
        </p:blipFill>
        <p:spPr>
          <a:xfrm>
            <a:off x="7174367" y="1515912"/>
            <a:ext cx="4378623" cy="4588174"/>
          </a:xfrm>
          <a:prstGeom prst="rect">
            <a:avLst/>
          </a:prstGeom>
        </p:spPr>
      </p:pic>
      <p:graphicFrame>
        <p:nvGraphicFramePr>
          <p:cNvPr id="6" name="Table 5">
            <a:extLst>
              <a:ext uri="{FF2B5EF4-FFF2-40B4-BE49-F238E27FC236}">
                <a16:creationId xmlns:a16="http://schemas.microsoft.com/office/drawing/2014/main" id="{627F9617-FFAA-9EA7-B876-044FBA7B33DC}"/>
              </a:ext>
            </a:extLst>
          </p:cNvPr>
          <p:cNvGraphicFramePr>
            <a:graphicFrameLocks noGrp="1"/>
          </p:cNvGraphicFramePr>
          <p:nvPr>
            <p:extLst>
              <p:ext uri="{D42A27DB-BD31-4B8C-83A1-F6EECF244321}">
                <p14:modId xmlns:p14="http://schemas.microsoft.com/office/powerpoint/2010/main" val="1152861311"/>
              </p:ext>
            </p:extLst>
          </p:nvPr>
        </p:nvGraphicFramePr>
        <p:xfrm>
          <a:off x="243007" y="2879912"/>
          <a:ext cx="2280847" cy="2795215"/>
        </p:xfrm>
        <a:graphic>
          <a:graphicData uri="http://schemas.openxmlformats.org/drawingml/2006/table">
            <a:tbl>
              <a:tblPr firstRow="1" bandRow="1">
                <a:tableStyleId>{5C22544A-7EE6-4342-B048-85BDC9FD1C3A}</a:tableStyleId>
              </a:tblPr>
              <a:tblGrid>
                <a:gridCol w="2280847">
                  <a:extLst>
                    <a:ext uri="{9D8B030D-6E8A-4147-A177-3AD203B41FA5}">
                      <a16:colId xmlns:a16="http://schemas.microsoft.com/office/drawing/2014/main" val="2462946968"/>
                    </a:ext>
                  </a:extLst>
                </a:gridCol>
              </a:tblGrid>
              <a:tr h="514453">
                <a:tc>
                  <a:txBody>
                    <a:bodyPr/>
                    <a:lstStyle/>
                    <a:p>
                      <a:r>
                        <a:rPr lang="en-US">
                          <a:latin typeface="Century Gothic"/>
                        </a:rPr>
                        <a:t>Hazards</a:t>
                      </a:r>
                    </a:p>
                  </a:txBody>
                  <a:tcPr/>
                </a:tc>
                <a:extLst>
                  <a:ext uri="{0D108BD9-81ED-4DB2-BD59-A6C34878D82A}">
                    <a16:rowId xmlns:a16="http://schemas.microsoft.com/office/drawing/2014/main" val="1174353219"/>
                  </a:ext>
                </a:extLst>
              </a:tr>
              <a:tr h="721178">
                <a:tc>
                  <a:txBody>
                    <a:bodyPr/>
                    <a:lstStyle/>
                    <a:p>
                      <a:pPr marL="0" marR="0" lvl="0" indent="0" algn="l">
                        <a:lnSpc>
                          <a:spcPct val="150000"/>
                        </a:lnSpc>
                        <a:spcBef>
                          <a:spcPts val="0"/>
                        </a:spcBef>
                        <a:spcAft>
                          <a:spcPts val="0"/>
                        </a:spcAft>
                        <a:buClr>
                          <a:srgbClr val="000000"/>
                        </a:buClr>
                        <a:buNone/>
                      </a:pPr>
                      <a:r>
                        <a:rPr lang="en-US" sz="1500" b="0" i="0" u="none" strike="noStrike" noProof="0">
                          <a:solidFill>
                            <a:srgbClr val="191919"/>
                          </a:solidFill>
                          <a:latin typeface="Century Gothic"/>
                        </a:rPr>
                        <a:t>Tidal Flooding</a:t>
                      </a:r>
                      <a:endParaRPr lang="en-US" sz="1500" b="0" i="0" u="none" strike="noStrike" noProof="0">
                        <a:solidFill>
                          <a:srgbClr val="000000"/>
                        </a:solidFill>
                        <a:latin typeface="Century Gothic"/>
                      </a:endParaRPr>
                    </a:p>
                  </a:txBody>
                  <a:tcPr/>
                </a:tc>
                <a:extLst>
                  <a:ext uri="{0D108BD9-81ED-4DB2-BD59-A6C34878D82A}">
                    <a16:rowId xmlns:a16="http://schemas.microsoft.com/office/drawing/2014/main" val="2879542581"/>
                  </a:ext>
                </a:extLst>
              </a:tr>
              <a:tr h="514453">
                <a:tc>
                  <a:txBody>
                    <a:bodyPr/>
                    <a:lstStyle/>
                    <a:p>
                      <a:pPr lvl="0">
                        <a:buNone/>
                      </a:pPr>
                      <a:r>
                        <a:rPr lang="en-US" sz="1500" b="0" i="0" u="none" strike="noStrike" noProof="0">
                          <a:solidFill>
                            <a:srgbClr val="191919"/>
                          </a:solidFill>
                          <a:latin typeface="Century Gothic"/>
                        </a:rPr>
                        <a:t>Floodplain Inundation</a:t>
                      </a:r>
                      <a:endParaRPr lang="en-US" sz="1500">
                        <a:latin typeface="Century Gothic"/>
                      </a:endParaRPr>
                    </a:p>
                  </a:txBody>
                  <a:tcPr/>
                </a:tc>
                <a:extLst>
                  <a:ext uri="{0D108BD9-81ED-4DB2-BD59-A6C34878D82A}">
                    <a16:rowId xmlns:a16="http://schemas.microsoft.com/office/drawing/2014/main" val="1176982675"/>
                  </a:ext>
                </a:extLst>
              </a:tr>
              <a:tr h="514453">
                <a:tc>
                  <a:txBody>
                    <a:bodyPr/>
                    <a:lstStyle/>
                    <a:p>
                      <a:pPr lvl="0">
                        <a:buNone/>
                      </a:pPr>
                      <a:r>
                        <a:rPr lang="en-US" sz="1500" b="0" i="0" u="none" strike="noStrike" noProof="0">
                          <a:solidFill>
                            <a:srgbClr val="191919"/>
                          </a:solidFill>
                          <a:latin typeface="Century Gothic"/>
                        </a:rPr>
                        <a:t>Storm Surge</a:t>
                      </a:r>
                      <a:endParaRPr lang="en-US" sz="1500">
                        <a:latin typeface="Century Gothic"/>
                      </a:endParaRPr>
                    </a:p>
                  </a:txBody>
                  <a:tcPr/>
                </a:tc>
                <a:extLst>
                  <a:ext uri="{0D108BD9-81ED-4DB2-BD59-A6C34878D82A}">
                    <a16:rowId xmlns:a16="http://schemas.microsoft.com/office/drawing/2014/main" val="632001105"/>
                  </a:ext>
                </a:extLst>
              </a:tr>
              <a:tr h="530678">
                <a:tc>
                  <a:txBody>
                    <a:bodyPr/>
                    <a:lstStyle/>
                    <a:p>
                      <a:pPr lvl="0">
                        <a:buNone/>
                      </a:pPr>
                      <a:r>
                        <a:rPr lang="en-US" sz="1500" b="0" i="0" u="none" strike="noStrike" noProof="0">
                          <a:solidFill>
                            <a:srgbClr val="191919"/>
                          </a:solidFill>
                          <a:latin typeface="Century Gothic"/>
                        </a:rPr>
                        <a:t>Extreme Heat </a:t>
                      </a:r>
                      <a:endParaRPr lang="en-US" sz="1500">
                        <a:latin typeface="Century Gothic"/>
                      </a:endParaRPr>
                    </a:p>
                  </a:txBody>
                  <a:tcPr/>
                </a:tc>
                <a:extLst>
                  <a:ext uri="{0D108BD9-81ED-4DB2-BD59-A6C34878D82A}">
                    <a16:rowId xmlns:a16="http://schemas.microsoft.com/office/drawing/2014/main" val="3874714878"/>
                  </a:ext>
                </a:extLst>
              </a:tr>
            </a:tbl>
          </a:graphicData>
        </a:graphic>
      </p:graphicFrame>
      <p:graphicFrame>
        <p:nvGraphicFramePr>
          <p:cNvPr id="14" name="Table 13">
            <a:extLst>
              <a:ext uri="{FF2B5EF4-FFF2-40B4-BE49-F238E27FC236}">
                <a16:creationId xmlns:a16="http://schemas.microsoft.com/office/drawing/2014/main" id="{A2166F4D-C035-8F42-970B-B581A8E48400}"/>
              </a:ext>
            </a:extLst>
          </p:cNvPr>
          <p:cNvGraphicFramePr>
            <a:graphicFrameLocks noGrp="1"/>
          </p:cNvGraphicFramePr>
          <p:nvPr>
            <p:extLst>
              <p:ext uri="{D42A27DB-BD31-4B8C-83A1-F6EECF244321}">
                <p14:modId xmlns:p14="http://schemas.microsoft.com/office/powerpoint/2010/main" val="1773450794"/>
              </p:ext>
            </p:extLst>
          </p:nvPr>
        </p:nvGraphicFramePr>
        <p:xfrm>
          <a:off x="2678205" y="2835088"/>
          <a:ext cx="3950594" cy="2869602"/>
        </p:xfrm>
        <a:graphic>
          <a:graphicData uri="http://schemas.openxmlformats.org/drawingml/2006/table">
            <a:tbl>
              <a:tblPr firstRow="1" bandRow="1">
                <a:tableStyleId>{5C22544A-7EE6-4342-B048-85BDC9FD1C3A}</a:tableStyleId>
              </a:tblPr>
              <a:tblGrid>
                <a:gridCol w="3950594">
                  <a:extLst>
                    <a:ext uri="{9D8B030D-6E8A-4147-A177-3AD203B41FA5}">
                      <a16:colId xmlns:a16="http://schemas.microsoft.com/office/drawing/2014/main" val="2462946968"/>
                    </a:ext>
                  </a:extLst>
                </a:gridCol>
              </a:tblGrid>
              <a:tr h="537882">
                <a:tc>
                  <a:txBody>
                    <a:bodyPr/>
                    <a:lstStyle/>
                    <a:p>
                      <a:r>
                        <a:rPr lang="en-US">
                          <a:latin typeface="Century Gothic"/>
                        </a:rPr>
                        <a:t>Asset Categories </a:t>
                      </a:r>
                    </a:p>
                  </a:txBody>
                  <a:tcPr/>
                </a:tc>
                <a:extLst>
                  <a:ext uri="{0D108BD9-81ED-4DB2-BD59-A6C34878D82A}">
                    <a16:rowId xmlns:a16="http://schemas.microsoft.com/office/drawing/2014/main" val="1174353219"/>
                  </a:ext>
                </a:extLst>
              </a:tr>
              <a:tr h="721178">
                <a:tc>
                  <a:txBody>
                    <a:bodyPr/>
                    <a:lstStyle/>
                    <a:p>
                      <a:pPr marL="0" marR="0" lvl="0" indent="0" algn="l">
                        <a:lnSpc>
                          <a:spcPct val="100000"/>
                        </a:lnSpc>
                        <a:spcBef>
                          <a:spcPts val="0"/>
                        </a:spcBef>
                        <a:spcAft>
                          <a:spcPts val="0"/>
                        </a:spcAft>
                        <a:buNone/>
                      </a:pPr>
                      <a:r>
                        <a:rPr lang="en-US" sz="1500" b="1" i="0" u="none" strike="noStrike" noProof="0">
                          <a:solidFill>
                            <a:srgbClr val="000000"/>
                          </a:solidFill>
                          <a:latin typeface="Century Gothic"/>
                        </a:rPr>
                        <a:t>Government Operations Assets</a:t>
                      </a:r>
                      <a:r>
                        <a:rPr lang="en-US" sz="1500" b="0" i="0" u="none" strike="noStrike" noProof="0">
                          <a:solidFill>
                            <a:srgbClr val="000000"/>
                          </a:solidFill>
                          <a:latin typeface="Century Gothic"/>
                        </a:rPr>
                        <a:t>: Government owned properties, critical infrastructure</a:t>
                      </a:r>
                      <a:endParaRPr lang="en-US"/>
                    </a:p>
                  </a:txBody>
                  <a:tcPr/>
                </a:tc>
                <a:extLst>
                  <a:ext uri="{0D108BD9-81ED-4DB2-BD59-A6C34878D82A}">
                    <a16:rowId xmlns:a16="http://schemas.microsoft.com/office/drawing/2014/main" val="2879542581"/>
                  </a:ext>
                </a:extLst>
              </a:tr>
              <a:tr h="514453">
                <a:tc>
                  <a:txBody>
                    <a:bodyPr/>
                    <a:lstStyle/>
                    <a:p>
                      <a:pPr lvl="0">
                        <a:lnSpc>
                          <a:spcPct val="100000"/>
                        </a:lnSpc>
                        <a:buNone/>
                      </a:pPr>
                      <a:r>
                        <a:rPr lang="en-US" sz="1500" b="1" i="0" u="none" strike="noStrike" noProof="0">
                          <a:solidFill>
                            <a:srgbClr val="000000"/>
                          </a:solidFill>
                          <a:latin typeface="Century Gothic"/>
                        </a:rPr>
                        <a:t>Community Wide Assets</a:t>
                      </a:r>
                      <a:r>
                        <a:rPr lang="en-US" sz="1500" b="0" i="0" u="none" strike="noStrike" noProof="0">
                          <a:solidFill>
                            <a:srgbClr val="000000"/>
                          </a:solidFill>
                          <a:latin typeface="Century Gothic"/>
                        </a:rPr>
                        <a:t>: residential and commercial property, cultural and community resources</a:t>
                      </a:r>
                      <a:endParaRPr lang="en-US"/>
                    </a:p>
                  </a:txBody>
                  <a:tcPr/>
                </a:tc>
                <a:extLst>
                  <a:ext uri="{0D108BD9-81ED-4DB2-BD59-A6C34878D82A}">
                    <a16:rowId xmlns:a16="http://schemas.microsoft.com/office/drawing/2014/main" val="1176982675"/>
                  </a:ext>
                </a:extLst>
              </a:tr>
              <a:tr h="514453">
                <a:tc>
                  <a:txBody>
                    <a:bodyPr/>
                    <a:lstStyle/>
                    <a:p>
                      <a:pPr lvl="0">
                        <a:lnSpc>
                          <a:spcPct val="100000"/>
                        </a:lnSpc>
                        <a:buNone/>
                      </a:pPr>
                      <a:r>
                        <a:rPr lang="en-US" sz="1500" b="1" i="0" u="none" strike="noStrike" noProof="0">
                          <a:solidFill>
                            <a:srgbClr val="191919"/>
                          </a:solidFill>
                          <a:latin typeface="Century Gothic"/>
                        </a:rPr>
                        <a:t>Transportation: </a:t>
                      </a:r>
                      <a:r>
                        <a:rPr lang="en-US" sz="1500" b="0" i="0" u="none" strike="noStrike" noProof="0">
                          <a:solidFill>
                            <a:srgbClr val="191919"/>
                          </a:solidFill>
                          <a:latin typeface="Century Gothic"/>
                        </a:rPr>
                        <a:t>Roads and parcels  potentially isolated from Emergency Services  due to flooding</a:t>
                      </a:r>
                      <a:endParaRPr lang="en-US"/>
                    </a:p>
                  </a:txBody>
                  <a:tcPr/>
                </a:tc>
                <a:extLst>
                  <a:ext uri="{0D108BD9-81ED-4DB2-BD59-A6C34878D82A}">
                    <a16:rowId xmlns:a16="http://schemas.microsoft.com/office/drawing/2014/main" val="632001105"/>
                  </a:ext>
                </a:extLst>
              </a:tr>
            </a:tbl>
          </a:graphicData>
        </a:graphic>
      </p:graphicFrame>
      <p:sp>
        <p:nvSpPr>
          <p:cNvPr id="7" name="TextBox 6">
            <a:extLst>
              <a:ext uri="{FF2B5EF4-FFF2-40B4-BE49-F238E27FC236}">
                <a16:creationId xmlns:a16="http://schemas.microsoft.com/office/drawing/2014/main" id="{D1FEB5CC-E330-6104-19A1-E2C1B28DF53D}"/>
              </a:ext>
            </a:extLst>
          </p:cNvPr>
          <p:cNvSpPr txBox="1"/>
          <p:nvPr/>
        </p:nvSpPr>
        <p:spPr>
          <a:xfrm>
            <a:off x="7171764" y="1131792"/>
            <a:ext cx="4381499" cy="380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Extreme Heat Vulnerability </a:t>
            </a:r>
            <a:endParaRPr lang="en-US"/>
          </a:p>
        </p:txBody>
      </p:sp>
    </p:spTree>
    <p:extLst>
      <p:ext uri="{BB962C8B-B14F-4D97-AF65-F5344CB8AC3E}">
        <p14:creationId xmlns:p14="http://schemas.microsoft.com/office/powerpoint/2010/main" val="700176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5432B-3E9A-FE70-B50A-8B4E894B714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9AAA4C0-8041-38B2-9716-2D35794B5DEB}"/>
              </a:ext>
            </a:extLst>
          </p:cNvPr>
          <p:cNvGrpSpPr/>
          <p:nvPr/>
        </p:nvGrpSpPr>
        <p:grpSpPr>
          <a:xfrm>
            <a:off x="1" y="62738"/>
            <a:ext cx="12192000" cy="846573"/>
            <a:chOff x="0" y="-57150"/>
            <a:chExt cx="5088899" cy="334448"/>
          </a:xfrm>
        </p:grpSpPr>
        <p:sp>
          <p:nvSpPr>
            <p:cNvPr id="3" name="Freeform 3">
              <a:extLst>
                <a:ext uri="{FF2B5EF4-FFF2-40B4-BE49-F238E27FC236}">
                  <a16:creationId xmlns:a16="http://schemas.microsoft.com/office/drawing/2014/main" id="{43CB7FA3-CF2D-0112-6B9E-01038484716A}"/>
                </a:ext>
              </a:extLst>
            </p:cNvPr>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endParaRPr>
            </a:p>
          </p:txBody>
        </p:sp>
        <p:sp>
          <p:nvSpPr>
            <p:cNvPr id="4" name="TextBox 4">
              <a:extLst>
                <a:ext uri="{FF2B5EF4-FFF2-40B4-BE49-F238E27FC236}">
                  <a16:creationId xmlns:a16="http://schemas.microsoft.com/office/drawing/2014/main" id="{BECF0003-1B65-1CD2-7DE7-864C01D4884F}"/>
                </a:ext>
              </a:extLst>
            </p:cNvPr>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endParaRPr>
            </a:p>
          </p:txBody>
        </p:sp>
      </p:grpSp>
      <p:sp>
        <p:nvSpPr>
          <p:cNvPr id="10" name="TextBox 10">
            <a:extLst>
              <a:ext uri="{FF2B5EF4-FFF2-40B4-BE49-F238E27FC236}">
                <a16:creationId xmlns:a16="http://schemas.microsoft.com/office/drawing/2014/main" id="{ED897360-5027-D383-6CA9-DFD976F0F198}"/>
              </a:ext>
            </a:extLst>
          </p:cNvPr>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a:extLst>
              <a:ext uri="{FF2B5EF4-FFF2-40B4-BE49-F238E27FC236}">
                <a16:creationId xmlns:a16="http://schemas.microsoft.com/office/drawing/2014/main" id="{8B341DFC-581F-2F8B-9084-0D6ED13D8333}"/>
              </a:ext>
            </a:extLst>
          </p:cNvPr>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a:extLst>
              <a:ext uri="{FF2B5EF4-FFF2-40B4-BE49-F238E27FC236}">
                <a16:creationId xmlns:a16="http://schemas.microsoft.com/office/drawing/2014/main" id="{5A3FC114-8D90-19C2-1ACA-196E6A345EE3}"/>
              </a:ext>
            </a:extLst>
          </p:cNvPr>
          <p:cNvSpPr txBox="1"/>
          <p:nvPr/>
        </p:nvSpPr>
        <p:spPr>
          <a:xfrm>
            <a:off x="380339" y="351671"/>
            <a:ext cx="7424435" cy="430374"/>
          </a:xfrm>
          <a:prstGeom prst="rect">
            <a:avLst/>
          </a:prstGeom>
        </p:spPr>
        <p:txBody>
          <a:bodyPr lIns="0" tIns="0" rIns="0" bIns="0" rtlCol="0" anchor="t">
            <a:spAutoFit/>
          </a:bodyPr>
          <a:lstStyle/>
          <a:p>
            <a:pPr>
              <a:lnSpc>
                <a:spcPts val="3733"/>
              </a:lnSpc>
            </a:pPr>
            <a:r>
              <a:rPr lang="en-US" sz="2650" b="1">
                <a:solidFill>
                  <a:srgbClr val="FAFDFF"/>
                </a:solidFill>
                <a:latin typeface="Century Gothic"/>
                <a:ea typeface="Montserrat Bold"/>
                <a:cs typeface="Poppins Bold"/>
                <a:sym typeface="Montserrat Bold"/>
              </a:rPr>
              <a:t>Sample Resilience Strategies and Actions</a:t>
            </a:r>
            <a:endParaRPr lang="en-US" sz="2666" b="1">
              <a:solidFill>
                <a:srgbClr val="FAFDFF"/>
              </a:solidFill>
              <a:latin typeface="Century Gothic" panose="020B0502020202020204" pitchFamily="34" charset="0"/>
              <a:ea typeface="Montserrat Bold"/>
              <a:cs typeface="Poppins Bold" panose="00000800000000000000" charset="0"/>
              <a:sym typeface="Montserrat Bold"/>
            </a:endParaRPr>
          </a:p>
        </p:txBody>
      </p:sp>
      <p:sp>
        <p:nvSpPr>
          <p:cNvPr id="7" name="TextBox 6">
            <a:extLst>
              <a:ext uri="{FF2B5EF4-FFF2-40B4-BE49-F238E27FC236}">
                <a16:creationId xmlns:a16="http://schemas.microsoft.com/office/drawing/2014/main" id="{423108D4-E420-642D-9CF4-6EDE9BB0C801}"/>
              </a:ext>
            </a:extLst>
          </p:cNvPr>
          <p:cNvSpPr txBox="1"/>
          <p:nvPr/>
        </p:nvSpPr>
        <p:spPr>
          <a:xfrm>
            <a:off x="373744" y="981493"/>
            <a:ext cx="545726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a:solidFill>
                  <a:srgbClr val="F3B257"/>
                </a:solidFill>
                <a:latin typeface="Century Gothic"/>
              </a:rPr>
              <a:t>Building Resilience to Extreme Heat</a:t>
            </a:r>
            <a:endParaRPr lang="en-US" sz="2100">
              <a:solidFill>
                <a:srgbClr val="F3B257"/>
              </a:solidFill>
              <a:latin typeface="Century Gothic"/>
            </a:endParaRPr>
          </a:p>
        </p:txBody>
      </p:sp>
      <p:sp>
        <p:nvSpPr>
          <p:cNvPr id="8" name="TextBox 7">
            <a:extLst>
              <a:ext uri="{FF2B5EF4-FFF2-40B4-BE49-F238E27FC236}">
                <a16:creationId xmlns:a16="http://schemas.microsoft.com/office/drawing/2014/main" id="{48E62EA5-B1A5-6D43-7FB8-86E71129AAC0}"/>
              </a:ext>
            </a:extLst>
          </p:cNvPr>
          <p:cNvSpPr txBox="1"/>
          <p:nvPr/>
        </p:nvSpPr>
        <p:spPr>
          <a:xfrm>
            <a:off x="380339" y="1309049"/>
            <a:ext cx="558119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b="0" i="0" u="none" strike="noStrike" baseline="0">
                <a:solidFill>
                  <a:srgbClr val="221E1F"/>
                </a:solidFill>
                <a:latin typeface="Montserrat"/>
              </a:rPr>
              <a:t>Plant more native trees, shrubs, and plants to create more green spaces.</a:t>
            </a:r>
          </a:p>
          <a:p>
            <a:pPr marL="285750" indent="-285750">
              <a:buFont typeface="Arial" panose="020B0604020202020204" pitchFamily="34" charset="0"/>
              <a:buChar char="•"/>
            </a:pPr>
            <a:r>
              <a:rPr lang="en-US" sz="2400" b="0" i="0" u="none" strike="noStrike" baseline="0">
                <a:solidFill>
                  <a:srgbClr val="221E1F"/>
                </a:solidFill>
                <a:latin typeface="Montserrat"/>
              </a:rPr>
              <a:t>Expand cooling c</a:t>
            </a:r>
            <a:r>
              <a:rPr lang="en-US" sz="2400">
                <a:solidFill>
                  <a:srgbClr val="221E1F"/>
                </a:solidFill>
                <a:latin typeface="Montserrat"/>
              </a:rPr>
              <a:t>enters</a:t>
            </a:r>
            <a:r>
              <a:rPr lang="en-US" sz="2400" b="0" i="0" u="none" strike="noStrike" baseline="0">
                <a:solidFill>
                  <a:srgbClr val="221E1F"/>
                </a:solidFill>
                <a:latin typeface="Montserrat"/>
              </a:rPr>
              <a:t>.</a:t>
            </a:r>
          </a:p>
          <a:p>
            <a:pPr marL="285750" indent="-285750">
              <a:buFont typeface="Arial" panose="020B0604020202020204" pitchFamily="34" charset="0"/>
              <a:buChar char="•"/>
            </a:pPr>
            <a:r>
              <a:rPr lang="en-US" sz="2400">
                <a:solidFill>
                  <a:srgbClr val="221E1F"/>
                </a:solidFill>
                <a:latin typeface="Montserrat"/>
              </a:rPr>
              <a:t>Expand use of c</a:t>
            </a:r>
            <a:r>
              <a:rPr lang="en-US" sz="2400" b="0" i="0" u="none" strike="noStrike" baseline="0">
                <a:solidFill>
                  <a:srgbClr val="221E1F"/>
                </a:solidFill>
                <a:latin typeface="Montserrat"/>
              </a:rPr>
              <a:t>ool roofing and pavement materials.</a:t>
            </a:r>
          </a:p>
          <a:p>
            <a:pPr marL="285750" indent="-285750">
              <a:buFont typeface="Arial" panose="020B0604020202020204" pitchFamily="34" charset="0"/>
              <a:buChar char="•"/>
            </a:pPr>
            <a:r>
              <a:rPr lang="en-US" sz="2400" b="0" i="0" u="none" strike="noStrike" baseline="0">
                <a:solidFill>
                  <a:srgbClr val="221E1F"/>
                </a:solidFill>
                <a:latin typeface="Montserrat"/>
              </a:rPr>
              <a:t>Expand weatherization of homes and businesses.</a:t>
            </a:r>
          </a:p>
          <a:p>
            <a:pPr marL="285750" indent="-285750">
              <a:buFont typeface="Arial" panose="020B0604020202020204" pitchFamily="34" charset="0"/>
              <a:buChar char="•"/>
            </a:pPr>
            <a:r>
              <a:rPr lang="en-US" sz="2400" b="0" i="0" u="none" strike="noStrike" baseline="0">
                <a:solidFill>
                  <a:srgbClr val="221E1F"/>
                </a:solidFill>
                <a:latin typeface="Montserrat"/>
              </a:rPr>
              <a:t>Check in on neighbors.</a:t>
            </a:r>
            <a:endParaRPr lang="en-US" sz="2400">
              <a:latin typeface="Montserrat"/>
            </a:endParaRPr>
          </a:p>
        </p:txBody>
      </p:sp>
      <p:sp>
        <p:nvSpPr>
          <p:cNvPr id="13" name="TextBox 12">
            <a:extLst>
              <a:ext uri="{FF2B5EF4-FFF2-40B4-BE49-F238E27FC236}">
                <a16:creationId xmlns:a16="http://schemas.microsoft.com/office/drawing/2014/main" id="{A62D5CE2-70C1-D7C7-087E-2AE37ACEBAB7}"/>
              </a:ext>
            </a:extLst>
          </p:cNvPr>
          <p:cNvSpPr txBox="1"/>
          <p:nvPr/>
        </p:nvSpPr>
        <p:spPr>
          <a:xfrm>
            <a:off x="6230473" y="1483707"/>
            <a:ext cx="558119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b="0" i="0" u="none" strike="noStrike" baseline="0">
                <a:solidFill>
                  <a:srgbClr val="221E1F"/>
                </a:solidFill>
                <a:latin typeface="Montserrat" panose="00000500000000000000" pitchFamily="2" charset="0"/>
              </a:rPr>
              <a:t>Protect natural areas like wetlands and forests Improve stormwater infrastructure. </a:t>
            </a:r>
          </a:p>
          <a:p>
            <a:pPr marL="285750" indent="-285750">
              <a:buFont typeface="Arial" panose="020B0604020202020204" pitchFamily="34" charset="0"/>
              <a:buChar char="•"/>
            </a:pPr>
            <a:r>
              <a:rPr lang="en-US" sz="2400" b="0" i="0" u="none" strike="noStrike" baseline="0">
                <a:solidFill>
                  <a:srgbClr val="221E1F"/>
                </a:solidFill>
                <a:latin typeface="Montserrat" panose="00000500000000000000" pitchFamily="2" charset="0"/>
              </a:rPr>
              <a:t>Raise or flood-proof buildings and equipment in risk-prone areas.</a:t>
            </a:r>
          </a:p>
          <a:p>
            <a:pPr marL="285750" indent="-285750">
              <a:buFont typeface="Arial" panose="020B0604020202020204" pitchFamily="34" charset="0"/>
              <a:buChar char="•"/>
            </a:pPr>
            <a:r>
              <a:rPr lang="en-US" sz="2400" b="0" i="0" u="none" strike="noStrike" baseline="0">
                <a:solidFill>
                  <a:srgbClr val="221E1F"/>
                </a:solidFill>
                <a:latin typeface="Montserrat" panose="00000500000000000000" pitchFamily="2" charset="0"/>
              </a:rPr>
              <a:t>Share flood warnings and safety information early.</a:t>
            </a:r>
          </a:p>
        </p:txBody>
      </p:sp>
      <p:sp>
        <p:nvSpPr>
          <p:cNvPr id="14" name="TextBox 13">
            <a:extLst>
              <a:ext uri="{FF2B5EF4-FFF2-40B4-BE49-F238E27FC236}">
                <a16:creationId xmlns:a16="http://schemas.microsoft.com/office/drawing/2014/main" id="{F2B2C24A-6398-0AA5-A7B4-411B630392D8}"/>
              </a:ext>
            </a:extLst>
          </p:cNvPr>
          <p:cNvSpPr txBox="1"/>
          <p:nvPr/>
        </p:nvSpPr>
        <p:spPr>
          <a:xfrm>
            <a:off x="6302710" y="981493"/>
            <a:ext cx="545726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a:solidFill>
                  <a:srgbClr val="4F8ABA"/>
                </a:solidFill>
                <a:latin typeface="Century Gothic"/>
              </a:rPr>
              <a:t>Building Resilience to Flooding</a:t>
            </a:r>
            <a:endParaRPr lang="en-US" sz="2100">
              <a:solidFill>
                <a:srgbClr val="4F8ABA"/>
              </a:solidFill>
              <a:latin typeface="Century Gothic"/>
            </a:endParaRPr>
          </a:p>
        </p:txBody>
      </p:sp>
      <p:pic>
        <p:nvPicPr>
          <p:cNvPr id="16" name="Picture 15" descr="A map of a heat&#10;&#10;AI-generated content may be incorrect.">
            <a:extLst>
              <a:ext uri="{FF2B5EF4-FFF2-40B4-BE49-F238E27FC236}">
                <a16:creationId xmlns:a16="http://schemas.microsoft.com/office/drawing/2014/main" id="{1BEBAB47-67E3-13FA-6520-76084FB4FA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339" y="4747590"/>
            <a:ext cx="2586032" cy="1871509"/>
          </a:xfrm>
          <a:prstGeom prst="rect">
            <a:avLst/>
          </a:prstGeom>
        </p:spPr>
      </p:pic>
      <p:pic>
        <p:nvPicPr>
          <p:cNvPr id="18" name="Picture 17" descr="A map of a river&#10;&#10;AI-generated content may be incorrect.">
            <a:extLst>
              <a:ext uri="{FF2B5EF4-FFF2-40B4-BE49-F238E27FC236}">
                <a16:creationId xmlns:a16="http://schemas.microsoft.com/office/drawing/2014/main" id="{6AD33D64-38EB-D8F7-A889-4A658550B5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8979" y="4820760"/>
            <a:ext cx="2587752" cy="1725168"/>
          </a:xfrm>
          <a:prstGeom prst="rect">
            <a:avLst/>
          </a:prstGeom>
        </p:spPr>
      </p:pic>
      <p:pic>
        <p:nvPicPr>
          <p:cNvPr id="20" name="Picture 19" descr="A map of a flooded area&#10;&#10;AI-generated content may be incorrect.">
            <a:extLst>
              <a:ext uri="{FF2B5EF4-FFF2-40B4-BE49-F238E27FC236}">
                <a16:creationId xmlns:a16="http://schemas.microsoft.com/office/drawing/2014/main" id="{5019C9DE-A080-DA65-7B0A-ACE8921190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3799" y="4849828"/>
            <a:ext cx="2587752" cy="1667033"/>
          </a:xfrm>
          <a:prstGeom prst="rect">
            <a:avLst/>
          </a:prstGeom>
        </p:spPr>
      </p:pic>
      <p:pic>
        <p:nvPicPr>
          <p:cNvPr id="22" name="Picture 21" descr="A map of the national flood surge&#10;&#10;AI-generated content may be incorrect.">
            <a:extLst>
              <a:ext uri="{FF2B5EF4-FFF2-40B4-BE49-F238E27FC236}">
                <a16:creationId xmlns:a16="http://schemas.microsoft.com/office/drawing/2014/main" id="{AA8BF3FF-99A9-819B-487A-63EB04B6BF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4159" y="4754617"/>
            <a:ext cx="2587752" cy="1857455"/>
          </a:xfrm>
          <a:prstGeom prst="rect">
            <a:avLst/>
          </a:prstGeom>
        </p:spPr>
      </p:pic>
    </p:spTree>
    <p:extLst>
      <p:ext uri="{BB962C8B-B14F-4D97-AF65-F5344CB8AC3E}">
        <p14:creationId xmlns:p14="http://schemas.microsoft.com/office/powerpoint/2010/main" val="2296820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EBC10-0C23-E920-14DA-B29F1A217A6B}"/>
            </a:ext>
          </a:extLst>
        </p:cNvPr>
        <p:cNvGrpSpPr/>
        <p:nvPr/>
      </p:nvGrpSpPr>
      <p:grpSpPr>
        <a:xfrm>
          <a:off x="0" y="0"/>
          <a:ext cx="0" cy="0"/>
          <a:chOff x="0" y="0"/>
          <a:chExt cx="0" cy="0"/>
        </a:xfrm>
      </p:grpSpPr>
      <p:sp>
        <p:nvSpPr>
          <p:cNvPr id="46" name="TextBox 45">
            <a:extLst>
              <a:ext uri="{FF2B5EF4-FFF2-40B4-BE49-F238E27FC236}">
                <a16:creationId xmlns:a16="http://schemas.microsoft.com/office/drawing/2014/main" id="{F9A64299-570E-CB22-7BAB-A2FDE3129EA1}"/>
              </a:ext>
            </a:extLst>
          </p:cNvPr>
          <p:cNvSpPr txBox="1"/>
          <p:nvPr/>
        </p:nvSpPr>
        <p:spPr>
          <a:xfrm>
            <a:off x="9902698" y="3372907"/>
            <a:ext cx="2015322" cy="3170099"/>
          </a:xfrm>
          <a:prstGeom prst="rect">
            <a:avLst/>
          </a:prstGeom>
          <a:solidFill>
            <a:srgbClr val="528AB8"/>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Century Gothic"/>
              </a:rPr>
              <a:t>Let us know if you have any questions, need help writing, or would like to discuss a strategy.</a:t>
            </a:r>
          </a:p>
          <a:p>
            <a:endParaRPr lang="en-US" sz="2000">
              <a:solidFill>
                <a:schemeClr val="bg1"/>
              </a:solidFill>
              <a:latin typeface="Century Gothic"/>
            </a:endParaRPr>
          </a:p>
          <a:p>
            <a:endParaRPr lang="en-US" sz="2000">
              <a:solidFill>
                <a:schemeClr val="bg1"/>
              </a:solidFill>
              <a:latin typeface="Century Gothic"/>
            </a:endParaRPr>
          </a:p>
        </p:txBody>
      </p:sp>
      <p:sp>
        <p:nvSpPr>
          <p:cNvPr id="43" name="TextBox 42">
            <a:extLst>
              <a:ext uri="{FF2B5EF4-FFF2-40B4-BE49-F238E27FC236}">
                <a16:creationId xmlns:a16="http://schemas.microsoft.com/office/drawing/2014/main" id="{27006231-9ECC-8B41-AF19-2DA7AA252475}"/>
              </a:ext>
            </a:extLst>
          </p:cNvPr>
          <p:cNvSpPr txBox="1"/>
          <p:nvPr/>
        </p:nvSpPr>
        <p:spPr>
          <a:xfrm>
            <a:off x="668016" y="2384404"/>
            <a:ext cx="114897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rPr>
              <a:t>Tell us more about your suggestion by adding the number of your dot and writing more details on the provided boards.</a:t>
            </a:r>
          </a:p>
        </p:txBody>
      </p:sp>
      <p:grpSp>
        <p:nvGrpSpPr>
          <p:cNvPr id="2" name="Group 2">
            <a:extLst>
              <a:ext uri="{FF2B5EF4-FFF2-40B4-BE49-F238E27FC236}">
                <a16:creationId xmlns:a16="http://schemas.microsoft.com/office/drawing/2014/main" id="{70F4C18F-9EA2-A95B-91EC-4181F49FB601}"/>
              </a:ext>
            </a:extLst>
          </p:cNvPr>
          <p:cNvGrpSpPr/>
          <p:nvPr/>
        </p:nvGrpSpPr>
        <p:grpSpPr>
          <a:xfrm>
            <a:off x="1" y="62738"/>
            <a:ext cx="12192000" cy="846573"/>
            <a:chOff x="0" y="-57150"/>
            <a:chExt cx="5088899" cy="334448"/>
          </a:xfrm>
        </p:grpSpPr>
        <p:sp>
          <p:nvSpPr>
            <p:cNvPr id="3" name="Freeform 3">
              <a:extLst>
                <a:ext uri="{FF2B5EF4-FFF2-40B4-BE49-F238E27FC236}">
                  <a16:creationId xmlns:a16="http://schemas.microsoft.com/office/drawing/2014/main" id="{7BE6AF48-98F6-465C-BC03-96641B79B8B1}"/>
                </a:ext>
              </a:extLst>
            </p:cNvPr>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endParaRPr>
            </a:p>
          </p:txBody>
        </p:sp>
        <p:sp>
          <p:nvSpPr>
            <p:cNvPr id="4" name="TextBox 4">
              <a:extLst>
                <a:ext uri="{FF2B5EF4-FFF2-40B4-BE49-F238E27FC236}">
                  <a16:creationId xmlns:a16="http://schemas.microsoft.com/office/drawing/2014/main" id="{045CA602-5C0F-6C20-DAFC-C888612F7B27}"/>
                </a:ext>
              </a:extLst>
            </p:cNvPr>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endParaRPr>
            </a:p>
          </p:txBody>
        </p:sp>
      </p:grpSp>
      <p:sp>
        <p:nvSpPr>
          <p:cNvPr id="10" name="TextBox 10">
            <a:extLst>
              <a:ext uri="{FF2B5EF4-FFF2-40B4-BE49-F238E27FC236}">
                <a16:creationId xmlns:a16="http://schemas.microsoft.com/office/drawing/2014/main" id="{C04809C9-6FBA-7648-742F-76C4AFE17938}"/>
              </a:ext>
            </a:extLst>
          </p:cNvPr>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a:extLst>
              <a:ext uri="{FF2B5EF4-FFF2-40B4-BE49-F238E27FC236}">
                <a16:creationId xmlns:a16="http://schemas.microsoft.com/office/drawing/2014/main" id="{49D1E370-B032-48BD-E4CA-95BB526A5272}"/>
              </a:ext>
            </a:extLst>
          </p:cNvPr>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a:extLst>
              <a:ext uri="{FF2B5EF4-FFF2-40B4-BE49-F238E27FC236}">
                <a16:creationId xmlns:a16="http://schemas.microsoft.com/office/drawing/2014/main" id="{C3CAE9C7-3DA3-46D0-E42A-0276FDA4EA3A}"/>
              </a:ext>
            </a:extLst>
          </p:cNvPr>
          <p:cNvSpPr txBox="1"/>
          <p:nvPr/>
        </p:nvSpPr>
        <p:spPr>
          <a:xfrm>
            <a:off x="380339" y="351671"/>
            <a:ext cx="7424435" cy="430374"/>
          </a:xfrm>
          <a:prstGeom prst="rect">
            <a:avLst/>
          </a:prstGeom>
        </p:spPr>
        <p:txBody>
          <a:bodyPr lIns="0" tIns="0" rIns="0" bIns="0" rtlCol="0" anchor="t">
            <a:spAutoFit/>
          </a:bodyPr>
          <a:lstStyle/>
          <a:p>
            <a:pPr>
              <a:lnSpc>
                <a:spcPts val="3733"/>
              </a:lnSpc>
            </a:pPr>
            <a:r>
              <a:rPr lang="en-US" sz="2650" b="1">
                <a:solidFill>
                  <a:srgbClr val="FAFDFF"/>
                </a:solidFill>
                <a:latin typeface="Century Gothic"/>
                <a:ea typeface="Montserrat Bold"/>
                <a:cs typeface="Poppins Bold"/>
                <a:sym typeface="Montserrat Bold"/>
              </a:rPr>
              <a:t>How to Move Around the Room</a:t>
            </a:r>
            <a:endParaRPr lang="en-US" sz="2666" b="1">
              <a:solidFill>
                <a:srgbClr val="FAFDFF"/>
              </a:solidFill>
              <a:latin typeface="Century Gothic" panose="020B0502020202020204" pitchFamily="34" charset="0"/>
              <a:ea typeface="Montserrat Bold"/>
              <a:cs typeface="Poppins Bold" panose="00000800000000000000" charset="0"/>
              <a:sym typeface="Montserrat Bold"/>
            </a:endParaRPr>
          </a:p>
        </p:txBody>
      </p:sp>
      <p:sp>
        <p:nvSpPr>
          <p:cNvPr id="7" name="TextBox 6">
            <a:extLst>
              <a:ext uri="{FF2B5EF4-FFF2-40B4-BE49-F238E27FC236}">
                <a16:creationId xmlns:a16="http://schemas.microsoft.com/office/drawing/2014/main" id="{43576E5D-6674-80E7-9BE3-F6E2C5F9BA61}"/>
              </a:ext>
            </a:extLst>
          </p:cNvPr>
          <p:cNvSpPr txBox="1"/>
          <p:nvPr/>
        </p:nvSpPr>
        <p:spPr>
          <a:xfrm>
            <a:off x="1515055" y="1007470"/>
            <a:ext cx="102077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3200" b="1">
                <a:solidFill>
                  <a:srgbClr val="4F8ABA"/>
                </a:solidFill>
                <a:latin typeface="Arial Narrow" panose="020B0606020202030204" pitchFamily="34" charset="0"/>
              </a:defRPr>
            </a:lvl1pPr>
          </a:lstStyle>
          <a:p>
            <a:r>
              <a:rPr lang="en-US" sz="3600"/>
              <a:t>Mapping Station – For Location-Specific Feedback</a:t>
            </a:r>
          </a:p>
        </p:txBody>
      </p:sp>
      <p:pic>
        <p:nvPicPr>
          <p:cNvPr id="23" name="Graphic 22" descr="Map with pin with solid fill">
            <a:extLst>
              <a:ext uri="{FF2B5EF4-FFF2-40B4-BE49-F238E27FC236}">
                <a16:creationId xmlns:a16="http://schemas.microsoft.com/office/drawing/2014/main" id="{C096DA92-CF0F-C0F1-3477-914A314BA8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934" y="873435"/>
            <a:ext cx="914400" cy="914400"/>
          </a:xfrm>
          <a:prstGeom prst="rect">
            <a:avLst/>
          </a:prstGeom>
        </p:spPr>
      </p:pic>
      <p:sp>
        <p:nvSpPr>
          <p:cNvPr id="24" name="TextBox 23">
            <a:extLst>
              <a:ext uri="{FF2B5EF4-FFF2-40B4-BE49-F238E27FC236}">
                <a16:creationId xmlns:a16="http://schemas.microsoft.com/office/drawing/2014/main" id="{3780D0B0-9655-DAC5-87CF-A1B3BCC3FD16}"/>
              </a:ext>
            </a:extLst>
          </p:cNvPr>
          <p:cNvSpPr txBox="1"/>
          <p:nvPr/>
        </p:nvSpPr>
        <p:spPr>
          <a:xfrm>
            <a:off x="668016" y="1632399"/>
            <a:ext cx="114897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rPr>
              <a:t>Place a numbered dot on the map where you have a suggestion for a GHG reduction, resilience, or communication strategy or concern.   </a:t>
            </a:r>
          </a:p>
        </p:txBody>
      </p:sp>
      <p:pic>
        <p:nvPicPr>
          <p:cNvPr id="29" name="Picture 28">
            <a:extLst>
              <a:ext uri="{FF2B5EF4-FFF2-40B4-BE49-F238E27FC236}">
                <a16:creationId xmlns:a16="http://schemas.microsoft.com/office/drawing/2014/main" id="{55317D46-F98D-EDBB-631D-F6BB3968AFCF}"/>
              </a:ext>
            </a:extLst>
          </p:cNvPr>
          <p:cNvPicPr>
            <a:picLocks noChangeAspect="1"/>
          </p:cNvPicPr>
          <p:nvPr/>
        </p:nvPicPr>
        <p:blipFill>
          <a:blip r:embed="rId5"/>
          <a:stretch>
            <a:fillRect/>
          </a:stretch>
        </p:blipFill>
        <p:spPr>
          <a:xfrm>
            <a:off x="406235" y="3244259"/>
            <a:ext cx="4081685" cy="3522760"/>
          </a:xfrm>
          <a:prstGeom prst="rect">
            <a:avLst/>
          </a:prstGeom>
        </p:spPr>
      </p:pic>
      <p:pic>
        <p:nvPicPr>
          <p:cNvPr id="31" name="Picture 30">
            <a:extLst>
              <a:ext uri="{FF2B5EF4-FFF2-40B4-BE49-F238E27FC236}">
                <a16:creationId xmlns:a16="http://schemas.microsoft.com/office/drawing/2014/main" id="{1E6D5A55-EA51-1498-8D21-924D51791A9C}"/>
              </a:ext>
            </a:extLst>
          </p:cNvPr>
          <p:cNvPicPr>
            <a:picLocks noChangeAspect="1"/>
          </p:cNvPicPr>
          <p:nvPr/>
        </p:nvPicPr>
        <p:blipFill>
          <a:blip r:embed="rId6"/>
          <a:srcRect l="5687" r="14471" b="5708"/>
          <a:stretch/>
        </p:blipFill>
        <p:spPr>
          <a:xfrm>
            <a:off x="5053509" y="3249653"/>
            <a:ext cx="4302781" cy="3517366"/>
          </a:xfrm>
          <a:prstGeom prst="rect">
            <a:avLst/>
          </a:prstGeom>
        </p:spPr>
      </p:pic>
      <p:sp>
        <p:nvSpPr>
          <p:cNvPr id="32" name="TextBox 31">
            <a:extLst>
              <a:ext uri="{FF2B5EF4-FFF2-40B4-BE49-F238E27FC236}">
                <a16:creationId xmlns:a16="http://schemas.microsoft.com/office/drawing/2014/main" id="{B1004B9D-98DE-D1D6-BACE-E29C57270A64}"/>
              </a:ext>
            </a:extLst>
          </p:cNvPr>
          <p:cNvSpPr txBox="1"/>
          <p:nvPr/>
        </p:nvSpPr>
        <p:spPr>
          <a:xfrm>
            <a:off x="599532" y="3396228"/>
            <a:ext cx="3103353"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entury Gothic"/>
              </a:rPr>
              <a:t>Use the zoomed-in map for local input</a:t>
            </a:r>
          </a:p>
        </p:txBody>
      </p:sp>
      <p:pic>
        <p:nvPicPr>
          <p:cNvPr id="40" name="Graphic 39" descr="Badge with solid fill">
            <a:extLst>
              <a:ext uri="{FF2B5EF4-FFF2-40B4-BE49-F238E27FC236}">
                <a16:creationId xmlns:a16="http://schemas.microsoft.com/office/drawing/2014/main" id="{3ECDF6A7-6B45-717E-AE1D-A92AD0C217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375" y="2509747"/>
            <a:ext cx="457200" cy="457200"/>
          </a:xfrm>
          <a:prstGeom prst="rect">
            <a:avLst/>
          </a:prstGeom>
        </p:spPr>
      </p:pic>
      <p:pic>
        <p:nvPicPr>
          <p:cNvPr id="42" name="Graphic 41" descr="Badge 1 with solid fill">
            <a:extLst>
              <a:ext uri="{FF2B5EF4-FFF2-40B4-BE49-F238E27FC236}">
                <a16:creationId xmlns:a16="http://schemas.microsoft.com/office/drawing/2014/main" id="{5310F525-4925-2841-1DC1-3C14F1689D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1982" y="1757742"/>
            <a:ext cx="457200" cy="457200"/>
          </a:xfrm>
          <a:prstGeom prst="rect">
            <a:avLst/>
          </a:prstGeom>
        </p:spPr>
      </p:pic>
      <p:sp>
        <p:nvSpPr>
          <p:cNvPr id="45" name="TextBox 44">
            <a:extLst>
              <a:ext uri="{FF2B5EF4-FFF2-40B4-BE49-F238E27FC236}">
                <a16:creationId xmlns:a16="http://schemas.microsoft.com/office/drawing/2014/main" id="{C6320C09-3A37-6F87-4072-0153FA95C5AB}"/>
              </a:ext>
            </a:extLst>
          </p:cNvPr>
          <p:cNvSpPr txBox="1"/>
          <p:nvPr/>
        </p:nvSpPr>
        <p:spPr>
          <a:xfrm>
            <a:off x="5139215" y="3375522"/>
            <a:ext cx="4097252"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entury Gothic"/>
              </a:rPr>
              <a:t>Use the full County map for input outside of the local area </a:t>
            </a:r>
          </a:p>
        </p:txBody>
      </p:sp>
      <p:pic>
        <p:nvPicPr>
          <p:cNvPr id="38" name="Graphic 37" descr="Badge 3 with solid fill">
            <a:extLst>
              <a:ext uri="{FF2B5EF4-FFF2-40B4-BE49-F238E27FC236}">
                <a16:creationId xmlns:a16="http://schemas.microsoft.com/office/drawing/2014/main" id="{8FDE9BEC-DB95-27B4-167A-D5F43CF3C5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6375" y="3141002"/>
            <a:ext cx="457200" cy="457200"/>
          </a:xfrm>
          <a:prstGeom prst="rect">
            <a:avLst/>
          </a:prstGeom>
        </p:spPr>
      </p:pic>
      <p:pic>
        <p:nvPicPr>
          <p:cNvPr id="36" name="Graphic 35" descr="Badge 4 with solid fill">
            <a:extLst>
              <a:ext uri="{FF2B5EF4-FFF2-40B4-BE49-F238E27FC236}">
                <a16:creationId xmlns:a16="http://schemas.microsoft.com/office/drawing/2014/main" id="{CE3F0076-E4F9-0861-F75E-A54CE2FF52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24909" y="3141002"/>
            <a:ext cx="457200" cy="457200"/>
          </a:xfrm>
          <a:prstGeom prst="rect">
            <a:avLst/>
          </a:prstGeom>
        </p:spPr>
      </p:pic>
      <p:pic>
        <p:nvPicPr>
          <p:cNvPr id="34" name="Graphic 33" descr="Badge 5 with solid fill">
            <a:extLst>
              <a:ext uri="{FF2B5EF4-FFF2-40B4-BE49-F238E27FC236}">
                <a16:creationId xmlns:a16="http://schemas.microsoft.com/office/drawing/2014/main" id="{A6991759-C528-DBB1-A0A3-E984D58E888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11087" y="3126135"/>
            <a:ext cx="457200" cy="457200"/>
          </a:xfrm>
          <a:prstGeom prst="rect">
            <a:avLst/>
          </a:prstGeom>
        </p:spPr>
      </p:pic>
      <p:pic>
        <p:nvPicPr>
          <p:cNvPr id="52" name="Graphic 51" descr="Question Mark with solid fill">
            <a:extLst>
              <a:ext uri="{FF2B5EF4-FFF2-40B4-BE49-F238E27FC236}">
                <a16:creationId xmlns:a16="http://schemas.microsoft.com/office/drawing/2014/main" id="{7B3C0A89-C25C-F56E-6CD0-616DEFE6A3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068179" y="5543963"/>
            <a:ext cx="914400" cy="914400"/>
          </a:xfrm>
          <a:prstGeom prst="rect">
            <a:avLst/>
          </a:prstGeom>
        </p:spPr>
      </p:pic>
      <p:pic>
        <p:nvPicPr>
          <p:cNvPr id="53" name="Graphic 52" descr="Badge 1 with solid fill">
            <a:extLst>
              <a:ext uri="{FF2B5EF4-FFF2-40B4-BE49-F238E27FC236}">
                <a16:creationId xmlns:a16="http://schemas.microsoft.com/office/drawing/2014/main" id="{0D50F6C3-4B0B-9126-1CB2-B217DC7C4CE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906583" y="5103288"/>
            <a:ext cx="244625" cy="244625"/>
          </a:xfrm>
          <a:prstGeom prst="rect">
            <a:avLst/>
          </a:prstGeom>
        </p:spPr>
      </p:pic>
      <p:sp>
        <p:nvSpPr>
          <p:cNvPr id="54" name="TextBox 53">
            <a:extLst>
              <a:ext uri="{FF2B5EF4-FFF2-40B4-BE49-F238E27FC236}">
                <a16:creationId xmlns:a16="http://schemas.microsoft.com/office/drawing/2014/main" id="{89B8956B-091C-521E-3228-94446FEE5913}"/>
              </a:ext>
            </a:extLst>
          </p:cNvPr>
          <p:cNvSpPr txBox="1"/>
          <p:nvPr/>
        </p:nvSpPr>
        <p:spPr>
          <a:xfrm>
            <a:off x="1597399" y="6065826"/>
            <a:ext cx="2793730"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FF0000"/>
                </a:solidFill>
                <a:latin typeface="Century Gothic"/>
              </a:rPr>
              <a:t>Add a cooling center in </a:t>
            </a:r>
          </a:p>
          <a:p>
            <a:pPr algn="r"/>
            <a:r>
              <a:rPr lang="en-US" sz="1600">
                <a:solidFill>
                  <a:srgbClr val="FF0000"/>
                </a:solidFill>
                <a:latin typeface="Century Gothic"/>
              </a:rPr>
              <a:t>downtown La Plata</a:t>
            </a:r>
          </a:p>
        </p:txBody>
      </p:sp>
      <p:pic>
        <p:nvPicPr>
          <p:cNvPr id="55" name="Graphic 54" descr="Badge 1 with solid fill">
            <a:extLst>
              <a:ext uri="{FF2B5EF4-FFF2-40B4-BE49-F238E27FC236}">
                <a16:creationId xmlns:a16="http://schemas.microsoft.com/office/drawing/2014/main" id="{7B368C33-532C-3007-934F-144C9BDD040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61958" y="6113588"/>
            <a:ext cx="244625" cy="244625"/>
          </a:xfrm>
          <a:prstGeom prst="rect">
            <a:avLst/>
          </a:prstGeom>
        </p:spPr>
      </p:pic>
      <p:pic>
        <p:nvPicPr>
          <p:cNvPr id="56" name="Graphic 55" descr="Badge 1 with solid fill">
            <a:extLst>
              <a:ext uri="{FF2B5EF4-FFF2-40B4-BE49-F238E27FC236}">
                <a16:creationId xmlns:a16="http://schemas.microsoft.com/office/drawing/2014/main" id="{EB59F481-D92F-A2B8-A6AB-7F668B4B8B4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448399" y="4858663"/>
            <a:ext cx="244625" cy="244625"/>
          </a:xfrm>
          <a:prstGeom prst="rect">
            <a:avLst/>
          </a:prstGeom>
        </p:spPr>
      </p:pic>
      <p:sp>
        <p:nvSpPr>
          <p:cNvPr id="57" name="TextBox 56">
            <a:extLst>
              <a:ext uri="{FF2B5EF4-FFF2-40B4-BE49-F238E27FC236}">
                <a16:creationId xmlns:a16="http://schemas.microsoft.com/office/drawing/2014/main" id="{0A8E414A-EAD5-5B62-2DBC-346855F4CCA5}"/>
              </a:ext>
            </a:extLst>
          </p:cNvPr>
          <p:cNvSpPr txBox="1"/>
          <p:nvPr/>
        </p:nvSpPr>
        <p:spPr>
          <a:xfrm>
            <a:off x="5139215" y="6065825"/>
            <a:ext cx="2793730"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002060"/>
                </a:solidFill>
                <a:latin typeface="Century Gothic"/>
              </a:rPr>
              <a:t>Increase transit service </a:t>
            </a:r>
          </a:p>
          <a:p>
            <a:pPr algn="r"/>
            <a:r>
              <a:rPr lang="en-US" sz="1600">
                <a:solidFill>
                  <a:srgbClr val="002060"/>
                </a:solidFill>
                <a:latin typeface="Century Gothic"/>
              </a:rPr>
              <a:t>to </a:t>
            </a:r>
            <a:r>
              <a:rPr lang="en-US" sz="1600" err="1">
                <a:solidFill>
                  <a:srgbClr val="002060"/>
                </a:solidFill>
                <a:latin typeface="Century Gothic"/>
              </a:rPr>
              <a:t>Nanjemoy</a:t>
            </a:r>
            <a:endParaRPr lang="en-US" sz="1600">
              <a:solidFill>
                <a:srgbClr val="002060"/>
              </a:solidFill>
              <a:latin typeface="Century Gothic"/>
            </a:endParaRPr>
          </a:p>
        </p:txBody>
      </p:sp>
      <p:pic>
        <p:nvPicPr>
          <p:cNvPr id="58" name="Graphic 57" descr="Badge 1 with solid fill">
            <a:extLst>
              <a:ext uri="{FF2B5EF4-FFF2-40B4-BE49-F238E27FC236}">
                <a16:creationId xmlns:a16="http://schemas.microsoft.com/office/drawing/2014/main" id="{43521D8C-7960-0F6E-42BD-8DEC812F408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203774" y="6113587"/>
            <a:ext cx="244625" cy="244625"/>
          </a:xfrm>
          <a:prstGeom prst="rect">
            <a:avLst/>
          </a:prstGeom>
        </p:spPr>
      </p:pic>
    </p:spTree>
    <p:extLst>
      <p:ext uri="{BB962C8B-B14F-4D97-AF65-F5344CB8AC3E}">
        <p14:creationId xmlns:p14="http://schemas.microsoft.com/office/powerpoint/2010/main" val="2161712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EE9A0-154F-EF15-B8B3-513A5A8927C9}"/>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538A84E0-29E8-3A8C-0603-87DB584E0119}"/>
              </a:ext>
            </a:extLst>
          </p:cNvPr>
          <p:cNvSpPr txBox="1"/>
          <p:nvPr/>
        </p:nvSpPr>
        <p:spPr>
          <a:xfrm>
            <a:off x="668016" y="1518135"/>
            <a:ext cx="114897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rPr>
              <a:t>Share ideas and strategies that are more general, not location-based, or if you do not know the location. </a:t>
            </a:r>
            <a:r>
              <a:rPr lang="en-US" sz="2000" b="1">
                <a:solidFill>
                  <a:srgbClr val="528AB8"/>
                </a:solidFill>
                <a:latin typeface="Century Gothic"/>
              </a:rPr>
              <a:t>EXAMPLE: Install more EV charging throughout the County.</a:t>
            </a:r>
          </a:p>
        </p:txBody>
      </p:sp>
      <p:sp>
        <p:nvSpPr>
          <p:cNvPr id="26" name="TextBox 25">
            <a:extLst>
              <a:ext uri="{FF2B5EF4-FFF2-40B4-BE49-F238E27FC236}">
                <a16:creationId xmlns:a16="http://schemas.microsoft.com/office/drawing/2014/main" id="{95038E33-5CE6-8DEC-B803-2DC9FD9FC569}"/>
              </a:ext>
            </a:extLst>
          </p:cNvPr>
          <p:cNvSpPr txBox="1"/>
          <p:nvPr/>
        </p:nvSpPr>
        <p:spPr>
          <a:xfrm>
            <a:off x="302905" y="3148375"/>
            <a:ext cx="3730752" cy="9694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1900">
                <a:latin typeface="Century Gothic"/>
              </a:rPr>
              <a:t>Land Use</a:t>
            </a:r>
          </a:p>
          <a:p>
            <a:pPr marL="342900" indent="-342900">
              <a:buFont typeface="Arial" panose="020B0604020202020204" pitchFamily="34" charset="0"/>
              <a:buChar char="•"/>
            </a:pPr>
            <a:r>
              <a:rPr lang="en-US" sz="1900">
                <a:latin typeface="Century Gothic"/>
              </a:rPr>
              <a:t>Natural Infrastructure</a:t>
            </a:r>
          </a:p>
          <a:p>
            <a:pPr marL="342900" indent="-342900">
              <a:buFont typeface="Arial" panose="020B0604020202020204" pitchFamily="34" charset="0"/>
              <a:buChar char="•"/>
            </a:pPr>
            <a:r>
              <a:rPr lang="en-US" sz="1900">
                <a:latin typeface="Century Gothic"/>
              </a:rPr>
              <a:t>Built Infrastructure</a:t>
            </a:r>
          </a:p>
        </p:txBody>
      </p:sp>
      <p:grpSp>
        <p:nvGrpSpPr>
          <p:cNvPr id="2" name="Group 2">
            <a:extLst>
              <a:ext uri="{FF2B5EF4-FFF2-40B4-BE49-F238E27FC236}">
                <a16:creationId xmlns:a16="http://schemas.microsoft.com/office/drawing/2014/main" id="{26601128-FA3D-3EEB-A6F5-BEFBEC595D21}"/>
              </a:ext>
            </a:extLst>
          </p:cNvPr>
          <p:cNvGrpSpPr/>
          <p:nvPr/>
        </p:nvGrpSpPr>
        <p:grpSpPr>
          <a:xfrm>
            <a:off x="1" y="62738"/>
            <a:ext cx="12192000" cy="846573"/>
            <a:chOff x="0" y="-57150"/>
            <a:chExt cx="5088899" cy="334448"/>
          </a:xfrm>
        </p:grpSpPr>
        <p:sp>
          <p:nvSpPr>
            <p:cNvPr id="3" name="Freeform 3">
              <a:extLst>
                <a:ext uri="{FF2B5EF4-FFF2-40B4-BE49-F238E27FC236}">
                  <a16:creationId xmlns:a16="http://schemas.microsoft.com/office/drawing/2014/main" id="{2CC1C044-82D8-09E8-62C3-D3A46838F84C}"/>
                </a:ext>
              </a:extLst>
            </p:cNvPr>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endParaRPr>
            </a:p>
          </p:txBody>
        </p:sp>
        <p:sp>
          <p:nvSpPr>
            <p:cNvPr id="4" name="TextBox 4">
              <a:extLst>
                <a:ext uri="{FF2B5EF4-FFF2-40B4-BE49-F238E27FC236}">
                  <a16:creationId xmlns:a16="http://schemas.microsoft.com/office/drawing/2014/main" id="{4901C108-E3A3-62AA-C0A2-6A00FB543CA7}"/>
                </a:ext>
              </a:extLst>
            </p:cNvPr>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endParaRPr>
            </a:p>
          </p:txBody>
        </p:sp>
      </p:grpSp>
      <p:sp>
        <p:nvSpPr>
          <p:cNvPr id="10" name="TextBox 10">
            <a:extLst>
              <a:ext uri="{FF2B5EF4-FFF2-40B4-BE49-F238E27FC236}">
                <a16:creationId xmlns:a16="http://schemas.microsoft.com/office/drawing/2014/main" id="{260A63C5-5160-B651-22A6-691353A63B57}"/>
              </a:ext>
            </a:extLst>
          </p:cNvPr>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a:extLst>
              <a:ext uri="{FF2B5EF4-FFF2-40B4-BE49-F238E27FC236}">
                <a16:creationId xmlns:a16="http://schemas.microsoft.com/office/drawing/2014/main" id="{DB5AB111-CD0C-C91B-3B69-6B54A1AE85A2}"/>
              </a:ext>
            </a:extLst>
          </p:cNvPr>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a:extLst>
              <a:ext uri="{FF2B5EF4-FFF2-40B4-BE49-F238E27FC236}">
                <a16:creationId xmlns:a16="http://schemas.microsoft.com/office/drawing/2014/main" id="{B733559D-17E0-82D1-B7BB-224D3E1C76BB}"/>
              </a:ext>
            </a:extLst>
          </p:cNvPr>
          <p:cNvSpPr txBox="1"/>
          <p:nvPr/>
        </p:nvSpPr>
        <p:spPr>
          <a:xfrm>
            <a:off x="380339" y="351671"/>
            <a:ext cx="7424435" cy="430374"/>
          </a:xfrm>
          <a:prstGeom prst="rect">
            <a:avLst/>
          </a:prstGeom>
        </p:spPr>
        <p:txBody>
          <a:bodyPr lIns="0" tIns="0" rIns="0" bIns="0" rtlCol="0" anchor="t">
            <a:spAutoFit/>
          </a:bodyPr>
          <a:lstStyle/>
          <a:p>
            <a:pPr>
              <a:lnSpc>
                <a:spcPts val="3733"/>
              </a:lnSpc>
            </a:pPr>
            <a:r>
              <a:rPr lang="en-US" sz="2650" b="1">
                <a:solidFill>
                  <a:srgbClr val="FAFDFF"/>
                </a:solidFill>
                <a:latin typeface="Century Gothic"/>
                <a:ea typeface="Montserrat Bold"/>
                <a:cs typeface="Poppins Bold"/>
                <a:sym typeface="Montserrat Bold"/>
              </a:rPr>
              <a:t>How to Move Around the Room</a:t>
            </a:r>
            <a:endParaRPr lang="en-US" sz="2666" b="1">
              <a:solidFill>
                <a:srgbClr val="FAFDFF"/>
              </a:solidFill>
              <a:latin typeface="Century Gothic" panose="020B0502020202020204" pitchFamily="34" charset="0"/>
              <a:ea typeface="Montserrat Bold"/>
              <a:cs typeface="Poppins Bold" panose="00000800000000000000" charset="0"/>
              <a:sym typeface="Montserrat Bold"/>
            </a:endParaRPr>
          </a:p>
        </p:txBody>
      </p:sp>
      <p:sp>
        <p:nvSpPr>
          <p:cNvPr id="13" name="TextBox 12">
            <a:extLst>
              <a:ext uri="{FF2B5EF4-FFF2-40B4-BE49-F238E27FC236}">
                <a16:creationId xmlns:a16="http://schemas.microsoft.com/office/drawing/2014/main" id="{F78202AC-2780-5E33-9ABE-E1C587B9F22C}"/>
              </a:ext>
            </a:extLst>
          </p:cNvPr>
          <p:cNvSpPr txBox="1"/>
          <p:nvPr/>
        </p:nvSpPr>
        <p:spPr>
          <a:xfrm>
            <a:off x="246161" y="885316"/>
            <a:ext cx="62702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3200" b="1">
                <a:solidFill>
                  <a:srgbClr val="4F8ABA"/>
                </a:solidFill>
                <a:latin typeface="Arial Narrow" panose="020B0606020202030204" pitchFamily="34" charset="0"/>
              </a:defRPr>
            </a:lvl1pPr>
          </a:lstStyle>
          <a:p>
            <a:r>
              <a:rPr lang="en-US"/>
              <a:t>General Strategies Stations</a:t>
            </a:r>
          </a:p>
        </p:txBody>
      </p:sp>
      <p:sp>
        <p:nvSpPr>
          <p:cNvPr id="22" name="TextBox 21">
            <a:extLst>
              <a:ext uri="{FF2B5EF4-FFF2-40B4-BE49-F238E27FC236}">
                <a16:creationId xmlns:a16="http://schemas.microsoft.com/office/drawing/2014/main" id="{7B63417A-DD2F-211A-BB5E-E2A95256E6AE}"/>
              </a:ext>
            </a:extLst>
          </p:cNvPr>
          <p:cNvSpPr txBox="1"/>
          <p:nvPr/>
        </p:nvSpPr>
        <p:spPr>
          <a:xfrm>
            <a:off x="8228774" y="2634447"/>
            <a:ext cx="24367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3200" b="1">
                <a:solidFill>
                  <a:srgbClr val="4F8ABA"/>
                </a:solidFill>
                <a:latin typeface="Arial Narrow" panose="020B0606020202030204" pitchFamily="34" charset="0"/>
              </a:defRPr>
            </a:lvl1pPr>
          </a:lstStyle>
          <a:p>
            <a:r>
              <a:rPr lang="en-US"/>
              <a:t>Engagement</a:t>
            </a:r>
          </a:p>
        </p:txBody>
      </p:sp>
      <p:sp>
        <p:nvSpPr>
          <p:cNvPr id="35" name="TextBox 34">
            <a:extLst>
              <a:ext uri="{FF2B5EF4-FFF2-40B4-BE49-F238E27FC236}">
                <a16:creationId xmlns:a16="http://schemas.microsoft.com/office/drawing/2014/main" id="{B192700E-5B09-631F-B15B-42FF3E1E6A2A}"/>
              </a:ext>
            </a:extLst>
          </p:cNvPr>
          <p:cNvSpPr txBox="1"/>
          <p:nvPr/>
        </p:nvSpPr>
        <p:spPr>
          <a:xfrm>
            <a:off x="8218502" y="3405131"/>
            <a:ext cx="3730752" cy="3293209"/>
          </a:xfrm>
          <a:prstGeom prst="rect">
            <a:avLst/>
          </a:prstGeom>
          <a:noFill/>
          <a:ln w="19050">
            <a:solidFill>
              <a:srgbClr val="528AB8"/>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31775" indent="-231775">
              <a:buFont typeface="Arial" panose="020B0604020202020204" pitchFamily="34" charset="0"/>
              <a:buChar char="•"/>
            </a:pPr>
            <a:r>
              <a:rPr lang="en-US" sz="1600">
                <a:latin typeface="Century Gothic"/>
              </a:rPr>
              <a:t>What barriers prevent you from participating in climate action initiatives?</a:t>
            </a:r>
          </a:p>
          <a:p>
            <a:pPr marL="231775" indent="-231775">
              <a:buFont typeface="Arial" panose="020B0604020202020204" pitchFamily="34" charset="0"/>
              <a:buChar char="•"/>
            </a:pPr>
            <a:r>
              <a:rPr lang="en-US" sz="1600">
                <a:latin typeface="Century Gothic"/>
              </a:rPr>
              <a:t>What types of communication do you find most effective for understanding climate action plans?</a:t>
            </a:r>
          </a:p>
          <a:p>
            <a:pPr marL="231775" indent="-231775">
              <a:buFont typeface="Arial" panose="020B0604020202020204" pitchFamily="34" charset="0"/>
              <a:buChar char="•"/>
            </a:pPr>
            <a:r>
              <a:rPr lang="en-US" sz="1600">
                <a:latin typeface="Century Gothic"/>
              </a:rPr>
              <a:t>What motivates you to engage in climate action activities?</a:t>
            </a:r>
          </a:p>
          <a:p>
            <a:pPr marL="231775" indent="-231775">
              <a:buFont typeface="Arial" panose="020B0604020202020204" pitchFamily="34" charset="0"/>
              <a:buChar char="•"/>
            </a:pPr>
            <a:r>
              <a:rPr lang="en-US" sz="1600">
                <a:latin typeface="Century Gothic"/>
              </a:rPr>
              <a:t>What suggestions do you have for improving communication about climate action in our community?</a:t>
            </a:r>
          </a:p>
        </p:txBody>
      </p:sp>
      <p:sp>
        <p:nvSpPr>
          <p:cNvPr id="36" name="TextBox 35">
            <a:extLst>
              <a:ext uri="{FF2B5EF4-FFF2-40B4-BE49-F238E27FC236}">
                <a16:creationId xmlns:a16="http://schemas.microsoft.com/office/drawing/2014/main" id="{971DD92C-E817-118E-725A-65023635A667}"/>
              </a:ext>
            </a:extLst>
          </p:cNvPr>
          <p:cNvSpPr txBox="1"/>
          <p:nvPr/>
        </p:nvSpPr>
        <p:spPr>
          <a:xfrm>
            <a:off x="246161" y="2634447"/>
            <a:ext cx="21553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3200" b="1">
                <a:solidFill>
                  <a:srgbClr val="4F8ABA"/>
                </a:solidFill>
                <a:latin typeface="Arial Narrow" panose="020B0606020202030204" pitchFamily="34" charset="0"/>
              </a:defRPr>
            </a:lvl1pPr>
          </a:lstStyle>
          <a:p>
            <a:r>
              <a:rPr lang="en-US"/>
              <a:t>Resilience</a:t>
            </a:r>
          </a:p>
        </p:txBody>
      </p:sp>
      <p:pic>
        <p:nvPicPr>
          <p:cNvPr id="39" name="Graphic 38" descr="Badge 1 with solid fill">
            <a:extLst>
              <a:ext uri="{FF2B5EF4-FFF2-40B4-BE49-F238E27FC236}">
                <a16:creationId xmlns:a16="http://schemas.microsoft.com/office/drawing/2014/main" id="{46145B88-3561-3F84-3804-E30BD6B345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4178" y="1489590"/>
            <a:ext cx="457200" cy="457200"/>
          </a:xfrm>
          <a:prstGeom prst="rect">
            <a:avLst/>
          </a:prstGeom>
        </p:spPr>
      </p:pic>
      <p:pic>
        <p:nvPicPr>
          <p:cNvPr id="40" name="Graphic 39" descr="Badge with solid fill">
            <a:extLst>
              <a:ext uri="{FF2B5EF4-FFF2-40B4-BE49-F238E27FC236}">
                <a16:creationId xmlns:a16="http://schemas.microsoft.com/office/drawing/2014/main" id="{8DE49279-8529-8C07-3BF3-3328B28A52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4178" y="2145751"/>
            <a:ext cx="457200" cy="457200"/>
          </a:xfrm>
          <a:prstGeom prst="rect">
            <a:avLst/>
          </a:prstGeom>
        </p:spPr>
      </p:pic>
      <p:sp>
        <p:nvSpPr>
          <p:cNvPr id="41" name="TextBox 40">
            <a:extLst>
              <a:ext uri="{FF2B5EF4-FFF2-40B4-BE49-F238E27FC236}">
                <a16:creationId xmlns:a16="http://schemas.microsoft.com/office/drawing/2014/main" id="{D1656C36-9706-90D9-632C-904C77520C22}"/>
              </a:ext>
            </a:extLst>
          </p:cNvPr>
          <p:cNvSpPr txBox="1"/>
          <p:nvPr/>
        </p:nvSpPr>
        <p:spPr>
          <a:xfrm>
            <a:off x="668016" y="2174296"/>
            <a:ext cx="114897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rPr>
              <a:t>Learn more about our analyses and ask any technical questions.</a:t>
            </a:r>
          </a:p>
        </p:txBody>
      </p:sp>
      <p:sp>
        <p:nvSpPr>
          <p:cNvPr id="42" name="TextBox 41">
            <a:extLst>
              <a:ext uri="{FF2B5EF4-FFF2-40B4-BE49-F238E27FC236}">
                <a16:creationId xmlns:a16="http://schemas.microsoft.com/office/drawing/2014/main" id="{9EB95D8D-849F-D0A8-0E52-EE6C10540409}"/>
              </a:ext>
            </a:extLst>
          </p:cNvPr>
          <p:cNvSpPr txBox="1"/>
          <p:nvPr/>
        </p:nvSpPr>
        <p:spPr>
          <a:xfrm>
            <a:off x="4250349" y="2634447"/>
            <a:ext cx="21553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3200" b="1">
                <a:solidFill>
                  <a:srgbClr val="4F8ABA"/>
                </a:solidFill>
                <a:latin typeface="Arial Narrow" panose="020B0606020202030204" pitchFamily="34" charset="0"/>
              </a:defRPr>
            </a:lvl1pPr>
          </a:lstStyle>
          <a:p>
            <a:r>
              <a:rPr lang="en-US"/>
              <a:t>GHG</a:t>
            </a:r>
          </a:p>
        </p:txBody>
      </p:sp>
      <p:grpSp>
        <p:nvGrpSpPr>
          <p:cNvPr id="43" name="Group 42">
            <a:extLst>
              <a:ext uri="{FF2B5EF4-FFF2-40B4-BE49-F238E27FC236}">
                <a16:creationId xmlns:a16="http://schemas.microsoft.com/office/drawing/2014/main" id="{F04D0C4F-FE08-DF97-23DE-0184EE29941C}"/>
              </a:ext>
            </a:extLst>
          </p:cNvPr>
          <p:cNvGrpSpPr>
            <a:grpSpLocks noChangeAspect="1"/>
          </p:cNvGrpSpPr>
          <p:nvPr/>
        </p:nvGrpSpPr>
        <p:grpSpPr>
          <a:xfrm>
            <a:off x="2172956" y="2698234"/>
            <a:ext cx="457200" cy="457200"/>
            <a:chOff x="0" y="0"/>
            <a:chExt cx="2050964" cy="2050964"/>
          </a:xfrm>
        </p:grpSpPr>
        <p:grpSp>
          <p:nvGrpSpPr>
            <p:cNvPr id="44" name="Group 43">
              <a:extLst>
                <a:ext uri="{FF2B5EF4-FFF2-40B4-BE49-F238E27FC236}">
                  <a16:creationId xmlns:a16="http://schemas.microsoft.com/office/drawing/2014/main" id="{C29536E8-EF86-26ED-8CA0-8D738A1462C2}"/>
                </a:ext>
              </a:extLst>
            </p:cNvPr>
            <p:cNvGrpSpPr/>
            <p:nvPr/>
          </p:nvGrpSpPr>
          <p:grpSpPr>
            <a:xfrm>
              <a:off x="0" y="0"/>
              <a:ext cx="2050964" cy="2050964"/>
              <a:chOff x="0" y="0"/>
              <a:chExt cx="812800" cy="812800"/>
            </a:xfrm>
          </p:grpSpPr>
          <p:sp>
            <p:nvSpPr>
              <p:cNvPr id="46" name="Freeform 42">
                <a:extLst>
                  <a:ext uri="{FF2B5EF4-FFF2-40B4-BE49-F238E27FC236}">
                    <a16:creationId xmlns:a16="http://schemas.microsoft.com/office/drawing/2014/main" id="{F88E468B-70A6-4B53-D32B-2659BCF2F6D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8AB8"/>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Century Gothic" panose="020B0502020202020204" pitchFamily="34" charset="0"/>
                  <a:cs typeface="Poppins" panose="00000500000000000000" pitchFamily="2" charset="0"/>
                </a:endParaRPr>
              </a:p>
            </p:txBody>
          </p:sp>
          <p:sp>
            <p:nvSpPr>
              <p:cNvPr id="47" name="TextBox 43">
                <a:extLst>
                  <a:ext uri="{FF2B5EF4-FFF2-40B4-BE49-F238E27FC236}">
                    <a16:creationId xmlns:a16="http://schemas.microsoft.com/office/drawing/2014/main" id="{9AEC0E32-AEFA-A575-19A3-94E6FA8C3E2D}"/>
                  </a:ext>
                </a:extLst>
              </p:cNvPr>
              <p:cNvSpPr txBox="1"/>
              <p:nvPr/>
            </p:nvSpPr>
            <p:spPr>
              <a:xfrm>
                <a:off x="76200" y="57150"/>
                <a:ext cx="660400" cy="679450"/>
              </a:xfrm>
              <a:prstGeom prst="rect">
                <a:avLst/>
              </a:prstGeom>
            </p:spPr>
            <p:txBody>
              <a:bodyPr lIns="78530" tIns="78530" rIns="78530" bIns="7853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950"/>
                  </a:lnSpc>
                </a:pPr>
                <a:endParaRPr>
                  <a:latin typeface="Century Gothic" panose="020B0502020202020204" pitchFamily="34" charset="0"/>
                  <a:cs typeface="Poppins" panose="00000500000000000000" pitchFamily="2" charset="0"/>
                </a:endParaRPr>
              </a:p>
            </p:txBody>
          </p:sp>
        </p:grpSp>
        <p:sp>
          <p:nvSpPr>
            <p:cNvPr id="45" name="Freeform 44">
              <a:extLst>
                <a:ext uri="{FF2B5EF4-FFF2-40B4-BE49-F238E27FC236}">
                  <a16:creationId xmlns:a16="http://schemas.microsoft.com/office/drawing/2014/main" id="{482CCFD6-96E3-3FE3-8676-06ECA9F153AD}"/>
                </a:ext>
              </a:extLst>
            </p:cNvPr>
            <p:cNvSpPr/>
            <p:nvPr/>
          </p:nvSpPr>
          <p:spPr>
            <a:xfrm>
              <a:off x="171070" y="554344"/>
              <a:ext cx="1708825" cy="796739"/>
            </a:xfrm>
            <a:custGeom>
              <a:avLst/>
              <a:gdLst/>
              <a:ahLst/>
              <a:cxnLst/>
              <a:rect l="l" t="t" r="r" b="b"/>
              <a:pathLst>
                <a:path w="1708825" h="796739">
                  <a:moveTo>
                    <a:pt x="0" y="0"/>
                  </a:moveTo>
                  <a:lnTo>
                    <a:pt x="1708824" y="0"/>
                  </a:lnTo>
                  <a:lnTo>
                    <a:pt x="1708824" y="796740"/>
                  </a:lnTo>
                  <a:lnTo>
                    <a:pt x="0" y="7967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Century Gothic" panose="020B0502020202020204" pitchFamily="34" charset="0"/>
                <a:cs typeface="Poppins" panose="00000500000000000000" pitchFamily="2" charset="0"/>
              </a:endParaRPr>
            </a:p>
          </p:txBody>
        </p:sp>
      </p:grpSp>
      <p:sp>
        <p:nvSpPr>
          <p:cNvPr id="48" name="Freeform 10">
            <a:extLst>
              <a:ext uri="{FF2B5EF4-FFF2-40B4-BE49-F238E27FC236}">
                <a16:creationId xmlns:a16="http://schemas.microsoft.com/office/drawing/2014/main" id="{5B7D593E-94DF-4EBE-ADBA-BF0FE2E571D8}"/>
              </a:ext>
            </a:extLst>
          </p:cNvPr>
          <p:cNvSpPr>
            <a:spLocks noChangeAspect="1"/>
          </p:cNvSpPr>
          <p:nvPr/>
        </p:nvSpPr>
        <p:spPr>
          <a:xfrm>
            <a:off x="5494249" y="2698234"/>
            <a:ext cx="546350" cy="457200"/>
          </a:xfrm>
          <a:custGeom>
            <a:avLst/>
            <a:gdLst/>
            <a:ahLst/>
            <a:cxnLst/>
            <a:rect l="l" t="t" r="r" b="b"/>
            <a:pathLst>
              <a:path w="1929698" h="1471395">
                <a:moveTo>
                  <a:pt x="0" y="0"/>
                </a:moveTo>
                <a:lnTo>
                  <a:pt x="1929698" y="0"/>
                </a:lnTo>
                <a:lnTo>
                  <a:pt x="1929698" y="1471395"/>
                </a:lnTo>
                <a:lnTo>
                  <a:pt x="0" y="14713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Century Gothic" panose="020B0502020202020204" pitchFamily="34" charset="0"/>
              <a:cs typeface="Poppins" panose="00000500000000000000" pitchFamily="2" charset="0"/>
            </a:endParaRPr>
          </a:p>
        </p:txBody>
      </p:sp>
      <p:pic>
        <p:nvPicPr>
          <p:cNvPr id="50" name="Graphic 49" descr="Group success with solid fill">
            <a:extLst>
              <a:ext uri="{FF2B5EF4-FFF2-40B4-BE49-F238E27FC236}">
                <a16:creationId xmlns:a16="http://schemas.microsoft.com/office/drawing/2014/main" id="{FE83D555-1E51-DF0D-67D7-BE658BF38A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40285" y="2583934"/>
            <a:ext cx="685800" cy="685800"/>
          </a:xfrm>
          <a:prstGeom prst="rect">
            <a:avLst/>
          </a:prstGeom>
        </p:spPr>
      </p:pic>
      <p:sp>
        <p:nvSpPr>
          <p:cNvPr id="57" name="TextBox 56">
            <a:extLst>
              <a:ext uri="{FF2B5EF4-FFF2-40B4-BE49-F238E27FC236}">
                <a16:creationId xmlns:a16="http://schemas.microsoft.com/office/drawing/2014/main" id="{23FC8AA1-4B8F-3792-15F5-0328CEAC0271}"/>
              </a:ext>
            </a:extLst>
          </p:cNvPr>
          <p:cNvSpPr txBox="1"/>
          <p:nvPr/>
        </p:nvSpPr>
        <p:spPr>
          <a:xfrm>
            <a:off x="4260704" y="3199745"/>
            <a:ext cx="373075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a:latin typeface="Century Gothic"/>
              </a:rPr>
              <a:t>Transportation &amp; Mobile Sources</a:t>
            </a:r>
          </a:p>
          <a:p>
            <a:pPr marL="285750" indent="-285750">
              <a:buFont typeface="Arial" panose="020B0604020202020204" pitchFamily="34" charset="0"/>
              <a:buChar char="•"/>
            </a:pPr>
            <a:r>
              <a:rPr lang="en-US" sz="1600">
                <a:latin typeface="Century Gothic"/>
              </a:rPr>
              <a:t>Energy Use    Solid Waste</a:t>
            </a:r>
          </a:p>
          <a:p>
            <a:pPr marL="285750" indent="-285750">
              <a:buFont typeface="Arial" panose="020B0604020202020204" pitchFamily="34" charset="0"/>
              <a:buChar char="•"/>
            </a:pPr>
            <a:r>
              <a:rPr lang="en-US" sz="1600">
                <a:latin typeface="Century Gothic"/>
              </a:rPr>
              <a:t>Water / Wastewater</a:t>
            </a:r>
          </a:p>
          <a:p>
            <a:pPr marL="285750" indent="-285750">
              <a:buFont typeface="Arial" panose="020B0604020202020204" pitchFamily="34" charset="0"/>
              <a:buChar char="•"/>
            </a:pPr>
            <a:r>
              <a:rPr lang="en-US" sz="1600">
                <a:latin typeface="Century Gothic"/>
              </a:rPr>
              <a:t>Agriculture, Forestry, Land Use</a:t>
            </a:r>
          </a:p>
        </p:txBody>
      </p:sp>
      <p:sp>
        <p:nvSpPr>
          <p:cNvPr id="58" name="TextBox 57">
            <a:extLst>
              <a:ext uri="{FF2B5EF4-FFF2-40B4-BE49-F238E27FC236}">
                <a16:creationId xmlns:a16="http://schemas.microsoft.com/office/drawing/2014/main" id="{8B337690-7A5E-0FE9-2964-549CD85DA6AB}"/>
              </a:ext>
            </a:extLst>
          </p:cNvPr>
          <p:cNvSpPr txBox="1"/>
          <p:nvPr/>
        </p:nvSpPr>
        <p:spPr>
          <a:xfrm>
            <a:off x="302905" y="4143795"/>
            <a:ext cx="3730752" cy="2554545"/>
          </a:xfrm>
          <a:prstGeom prst="rect">
            <a:avLst/>
          </a:prstGeom>
          <a:noFill/>
          <a:ln w="19050">
            <a:solidFill>
              <a:srgbClr val="528AB8"/>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31775" indent="-231775">
              <a:buFont typeface="Arial" panose="020B0604020202020204" pitchFamily="34" charset="0"/>
              <a:buChar char="•"/>
            </a:pPr>
            <a:r>
              <a:rPr lang="en-US" sz="1600">
                <a:latin typeface="Century Gothic"/>
              </a:rPr>
              <a:t>What climate impacts are most concerning to you?</a:t>
            </a:r>
          </a:p>
          <a:p>
            <a:pPr marL="231775" indent="-231775">
              <a:buFont typeface="Arial" panose="020B0604020202020204" pitchFamily="34" charset="0"/>
              <a:buChar char="•"/>
            </a:pPr>
            <a:r>
              <a:rPr lang="en-US" sz="1600">
                <a:latin typeface="Century Gothic"/>
              </a:rPr>
              <a:t>What would help you and your community address these impacts?</a:t>
            </a:r>
          </a:p>
          <a:p>
            <a:pPr marL="231775" indent="-231775">
              <a:buFont typeface="Arial" panose="020B0604020202020204" pitchFamily="34" charset="0"/>
              <a:buChar char="•"/>
            </a:pPr>
            <a:r>
              <a:rPr lang="en-US" sz="1600">
                <a:latin typeface="Century Gothic"/>
              </a:rPr>
              <a:t>Are there any barriers to building resilience in your community?</a:t>
            </a:r>
          </a:p>
          <a:p>
            <a:pPr marL="231775" indent="-231775">
              <a:buFont typeface="Arial" panose="020B0604020202020204" pitchFamily="34" charset="0"/>
              <a:buChar char="•"/>
            </a:pPr>
            <a:r>
              <a:rPr lang="en-US" sz="1600">
                <a:latin typeface="Century Gothic"/>
              </a:rPr>
              <a:t>Have any strategies made a difference in your community?</a:t>
            </a:r>
          </a:p>
          <a:p>
            <a:endParaRPr lang="en-US" sz="1600">
              <a:latin typeface="Century Gothic"/>
            </a:endParaRPr>
          </a:p>
        </p:txBody>
      </p:sp>
      <p:sp>
        <p:nvSpPr>
          <p:cNvPr id="59" name="TextBox 58">
            <a:extLst>
              <a:ext uri="{FF2B5EF4-FFF2-40B4-BE49-F238E27FC236}">
                <a16:creationId xmlns:a16="http://schemas.microsoft.com/office/drawing/2014/main" id="{D7FD2825-E4E0-875F-4322-87282D8E0136}"/>
              </a:ext>
            </a:extLst>
          </p:cNvPr>
          <p:cNvSpPr txBox="1"/>
          <p:nvPr/>
        </p:nvSpPr>
        <p:spPr>
          <a:xfrm>
            <a:off x="4260704" y="4390016"/>
            <a:ext cx="3730752" cy="2308324"/>
          </a:xfrm>
          <a:prstGeom prst="rect">
            <a:avLst/>
          </a:prstGeom>
          <a:noFill/>
          <a:ln w="19050">
            <a:solidFill>
              <a:srgbClr val="528AB8"/>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31775" indent="-231775">
              <a:buFont typeface="Arial" panose="020B0604020202020204" pitchFamily="34" charset="0"/>
              <a:buChar char="•"/>
            </a:pPr>
            <a:r>
              <a:rPr lang="en-US" sz="1600">
                <a:latin typeface="Century Gothic"/>
              </a:rPr>
              <a:t>What emissions sources are most concerning to you?</a:t>
            </a:r>
          </a:p>
          <a:p>
            <a:pPr marL="231775" indent="-231775">
              <a:buFont typeface="Arial" panose="020B0604020202020204" pitchFamily="34" charset="0"/>
              <a:buChar char="•"/>
            </a:pPr>
            <a:r>
              <a:rPr lang="en-US" sz="1600">
                <a:latin typeface="Century Gothic"/>
              </a:rPr>
              <a:t>What would help you and your community reduce emissions?</a:t>
            </a:r>
          </a:p>
          <a:p>
            <a:pPr marL="231775" indent="-231775">
              <a:buFont typeface="Arial" panose="020B0604020202020204" pitchFamily="34" charset="0"/>
              <a:buChar char="•"/>
            </a:pPr>
            <a:r>
              <a:rPr lang="en-US" sz="1600">
                <a:latin typeface="Century Gothic"/>
              </a:rPr>
              <a:t>Are there any barriers to reducing emissions in your community?</a:t>
            </a:r>
          </a:p>
          <a:p>
            <a:pPr marL="231775" indent="-231775">
              <a:buFont typeface="Arial" panose="020B0604020202020204" pitchFamily="34" charset="0"/>
              <a:buChar char="•"/>
            </a:pPr>
            <a:r>
              <a:rPr lang="en-US" sz="1600">
                <a:latin typeface="Century Gothic"/>
              </a:rPr>
              <a:t>Have any strategies made a difference in your community?</a:t>
            </a:r>
          </a:p>
        </p:txBody>
      </p:sp>
      <p:sp>
        <p:nvSpPr>
          <p:cNvPr id="60" name="Oval 59">
            <a:extLst>
              <a:ext uri="{FF2B5EF4-FFF2-40B4-BE49-F238E27FC236}">
                <a16:creationId xmlns:a16="http://schemas.microsoft.com/office/drawing/2014/main" id="{C95CE5EF-DD72-93C7-2EEC-7C90CD4801DF}"/>
              </a:ext>
            </a:extLst>
          </p:cNvPr>
          <p:cNvSpPr>
            <a:spLocks noChangeAspect="1"/>
          </p:cNvSpPr>
          <p:nvPr/>
        </p:nvSpPr>
        <p:spPr>
          <a:xfrm>
            <a:off x="5784354" y="3599564"/>
            <a:ext cx="54864" cy="5486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452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2738"/>
            <a:ext cx="12192000" cy="846573"/>
            <a:chOff x="0" y="-57150"/>
            <a:chExt cx="5088899" cy="334448"/>
          </a:xfrm>
        </p:grpSpPr>
        <p:sp>
          <p:nvSpPr>
            <p:cNvPr id="3" name="Freeform 3"/>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cs typeface="Poppins Bold" panose="00000800000000000000" charset="0"/>
              </a:endParaRPr>
            </a:p>
          </p:txBody>
        </p:sp>
        <p:sp>
          <p:nvSpPr>
            <p:cNvPr id="4" name="TextBox 4"/>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cs typeface="Poppins Bold" panose="00000800000000000000" charset="0"/>
              </a:endParaRPr>
            </a:p>
          </p:txBody>
        </p:sp>
      </p:grpSp>
      <p:sp>
        <p:nvSpPr>
          <p:cNvPr id="9" name="TextBox 9"/>
          <p:cNvSpPr txBox="1"/>
          <p:nvPr/>
        </p:nvSpPr>
        <p:spPr>
          <a:xfrm>
            <a:off x="336370" y="312807"/>
            <a:ext cx="7424435" cy="430374"/>
          </a:xfrm>
          <a:prstGeom prst="rect">
            <a:avLst/>
          </a:prstGeom>
        </p:spPr>
        <p:txBody>
          <a:bodyPr lIns="0" tIns="0" rIns="0" bIns="0" rtlCol="0" anchor="t">
            <a:spAutoFit/>
          </a:bodyPr>
          <a:lstStyle/>
          <a:p>
            <a:pPr>
              <a:lnSpc>
                <a:spcPts val="3733"/>
              </a:lnSpc>
            </a:pPr>
            <a:r>
              <a:rPr lang="en-US" sz="2666" b="1">
                <a:solidFill>
                  <a:srgbClr val="FAFDFF"/>
                </a:solidFill>
                <a:latin typeface="Century Gothic" panose="020B0502020202020204" pitchFamily="34" charset="0"/>
                <a:ea typeface="Montserrat Bold"/>
                <a:cs typeface="Poppins Bold" panose="00000800000000000000" charset="0"/>
                <a:sym typeface="Montserrat Bold"/>
              </a:rPr>
              <a:t>Purpose of Today’s Meeting</a:t>
            </a:r>
          </a:p>
        </p:txBody>
      </p:sp>
      <p:sp>
        <p:nvSpPr>
          <p:cNvPr id="10" name="TextBox 10"/>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p:cNvSpPr txBox="1"/>
          <p:nvPr/>
        </p:nvSpPr>
        <p:spPr>
          <a:xfrm>
            <a:off x="463839" y="1726651"/>
            <a:ext cx="11061799" cy="386581"/>
          </a:xfrm>
          <a:prstGeom prst="rect">
            <a:avLst/>
          </a:prstGeom>
        </p:spPr>
        <p:txBody>
          <a:bodyPr wrap="square" lIns="0" tIns="0" rIns="0" bIns="0" rtlCol="0" anchor="t">
            <a:spAutoFit/>
          </a:bodyPr>
          <a:lstStyle/>
          <a:p>
            <a:pPr>
              <a:lnSpc>
                <a:spcPts val="3360"/>
              </a:lnSpc>
              <a:spcBef>
                <a:spcPct val="0"/>
              </a:spcBef>
            </a:pPr>
            <a:r>
              <a:rPr lang="en-US" sz="2133" b="1">
                <a:solidFill>
                  <a:srgbClr val="528AB8"/>
                </a:solidFill>
                <a:latin typeface="Century Gothic" panose="020B0502020202020204" pitchFamily="34" charset="0"/>
                <a:ea typeface="Montserrat Medium"/>
                <a:cs typeface="Poppins" panose="00000500000000000000" pitchFamily="2" charset="0"/>
                <a:sym typeface="Montserrat Medium"/>
              </a:rPr>
              <a:t>During today's meeting we will</a:t>
            </a:r>
            <a:r>
              <a:rPr lang="en-US" sz="2133" b="1">
                <a:solidFill>
                  <a:srgbClr val="528AB8"/>
                </a:solidFill>
                <a:latin typeface="Century Gothic" panose="020B0502020202020204" pitchFamily="34" charset="0"/>
                <a:ea typeface="Montserrat Medium"/>
                <a:cs typeface="Montserrat Medium"/>
                <a:sym typeface="Montserrat Medium"/>
              </a:rPr>
              <a:t>:</a:t>
            </a:r>
          </a:p>
        </p:txBody>
      </p:sp>
      <p:grpSp>
        <p:nvGrpSpPr>
          <p:cNvPr id="16" name="Group 15">
            <a:extLst>
              <a:ext uri="{FF2B5EF4-FFF2-40B4-BE49-F238E27FC236}">
                <a16:creationId xmlns:a16="http://schemas.microsoft.com/office/drawing/2014/main" id="{8A1262E7-DE04-2B91-E0AD-7EA921218AAB}"/>
              </a:ext>
            </a:extLst>
          </p:cNvPr>
          <p:cNvGrpSpPr/>
          <p:nvPr/>
        </p:nvGrpSpPr>
        <p:grpSpPr>
          <a:xfrm>
            <a:off x="547380" y="3922498"/>
            <a:ext cx="11189268" cy="431698"/>
            <a:chOff x="504554" y="5724866"/>
            <a:chExt cx="16783902" cy="647547"/>
          </a:xfrm>
        </p:grpSpPr>
        <p:sp>
          <p:nvSpPr>
            <p:cNvPr id="7" name="Freeform 7"/>
            <p:cNvSpPr/>
            <p:nvPr/>
          </p:nvSpPr>
          <p:spPr>
            <a:xfrm>
              <a:off x="504554" y="5724866"/>
              <a:ext cx="647547" cy="647547"/>
            </a:xfrm>
            <a:custGeom>
              <a:avLst/>
              <a:gdLst/>
              <a:ahLst/>
              <a:cxnLst/>
              <a:rect l="l" t="t" r="r" b="b"/>
              <a:pathLst>
                <a:path w="647547" h="647547">
                  <a:moveTo>
                    <a:pt x="0" y="0"/>
                  </a:moveTo>
                  <a:lnTo>
                    <a:pt x="647547" y="0"/>
                  </a:lnTo>
                  <a:lnTo>
                    <a:pt x="647547" y="647547"/>
                  </a:lnTo>
                  <a:lnTo>
                    <a:pt x="0" y="64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Century Gothic" panose="020B0502020202020204" pitchFamily="34" charset="0"/>
              </a:endParaRPr>
            </a:p>
          </p:txBody>
        </p:sp>
        <p:sp>
          <p:nvSpPr>
            <p:cNvPr id="15" name="TextBox 15"/>
            <p:cNvSpPr txBox="1"/>
            <p:nvPr/>
          </p:nvSpPr>
          <p:spPr>
            <a:xfrm>
              <a:off x="1443974" y="5767504"/>
              <a:ext cx="15844482" cy="578141"/>
            </a:xfrm>
            <a:prstGeom prst="rect">
              <a:avLst/>
            </a:prstGeom>
          </p:spPr>
          <p:txBody>
            <a:bodyPr wrap="square" lIns="0" tIns="0" rIns="0" bIns="0" rtlCol="0" anchor="t">
              <a:spAutoFit/>
            </a:bodyPr>
            <a:lstStyle/>
            <a:p>
              <a:pPr>
                <a:lnSpc>
                  <a:spcPts val="3267"/>
                </a:lnSpc>
              </a:pPr>
              <a:r>
                <a:rPr lang="en-US" sz="2400">
                  <a:solidFill>
                    <a:srgbClr val="000000"/>
                  </a:solidFill>
                  <a:latin typeface="Century Gothic" panose="020B0502020202020204" pitchFamily="34" charset="0"/>
                  <a:cs typeface="Poppins" panose="00000500000000000000" pitchFamily="2" charset="0"/>
                  <a:sym typeface="Montserrat Medium"/>
                </a:rPr>
                <a:t>Discuss Climate Change and the Climate Action Plan</a:t>
              </a:r>
            </a:p>
          </p:txBody>
        </p:sp>
      </p:grpSp>
      <p:grpSp>
        <p:nvGrpSpPr>
          <p:cNvPr id="6" name="Group 5">
            <a:extLst>
              <a:ext uri="{FF2B5EF4-FFF2-40B4-BE49-F238E27FC236}">
                <a16:creationId xmlns:a16="http://schemas.microsoft.com/office/drawing/2014/main" id="{248AB6BF-065C-6C50-2F31-63B3D2F53035}"/>
              </a:ext>
            </a:extLst>
          </p:cNvPr>
          <p:cNvGrpSpPr/>
          <p:nvPr/>
        </p:nvGrpSpPr>
        <p:grpSpPr>
          <a:xfrm>
            <a:off x="547380" y="2480298"/>
            <a:ext cx="11189269" cy="431698"/>
            <a:chOff x="504554" y="4480619"/>
            <a:chExt cx="16783903" cy="647547"/>
          </a:xfrm>
        </p:grpSpPr>
        <p:sp>
          <p:nvSpPr>
            <p:cNvPr id="14" name="Freeform 8">
              <a:extLst>
                <a:ext uri="{FF2B5EF4-FFF2-40B4-BE49-F238E27FC236}">
                  <a16:creationId xmlns:a16="http://schemas.microsoft.com/office/drawing/2014/main" id="{578C09A4-C03F-FC3F-4BAD-66353E701B76}"/>
                </a:ext>
              </a:extLst>
            </p:cNvPr>
            <p:cNvSpPr/>
            <p:nvPr/>
          </p:nvSpPr>
          <p:spPr>
            <a:xfrm>
              <a:off x="504554" y="4480619"/>
              <a:ext cx="647547" cy="647547"/>
            </a:xfrm>
            <a:custGeom>
              <a:avLst/>
              <a:gdLst/>
              <a:ahLst/>
              <a:cxnLst/>
              <a:rect l="l" t="t" r="r" b="b"/>
              <a:pathLst>
                <a:path w="647547" h="647547">
                  <a:moveTo>
                    <a:pt x="0" y="0"/>
                  </a:moveTo>
                  <a:lnTo>
                    <a:pt x="647547" y="0"/>
                  </a:lnTo>
                  <a:lnTo>
                    <a:pt x="647547" y="647547"/>
                  </a:lnTo>
                  <a:lnTo>
                    <a:pt x="0" y="64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Century Gothic" panose="020B0502020202020204" pitchFamily="34" charset="0"/>
              </a:endParaRPr>
            </a:p>
          </p:txBody>
        </p:sp>
        <p:sp>
          <p:nvSpPr>
            <p:cNvPr id="20" name="TextBox 13">
              <a:extLst>
                <a:ext uri="{FF2B5EF4-FFF2-40B4-BE49-F238E27FC236}">
                  <a16:creationId xmlns:a16="http://schemas.microsoft.com/office/drawing/2014/main" id="{15202417-B30D-72DE-8C84-3036929510D1}"/>
                </a:ext>
              </a:extLst>
            </p:cNvPr>
            <p:cNvSpPr txBox="1"/>
            <p:nvPr/>
          </p:nvSpPr>
          <p:spPr>
            <a:xfrm>
              <a:off x="1414818" y="4523257"/>
              <a:ext cx="15873639" cy="578525"/>
            </a:xfrm>
            <a:prstGeom prst="rect">
              <a:avLst/>
            </a:prstGeom>
          </p:spPr>
          <p:txBody>
            <a:bodyPr lIns="0" tIns="0" rIns="0" bIns="0" rtlCol="0" anchor="t">
              <a:spAutoFit/>
            </a:bodyPr>
            <a:lstStyle/>
            <a:p>
              <a:pPr>
                <a:lnSpc>
                  <a:spcPts val="3267"/>
                </a:lnSpc>
              </a:pPr>
              <a:r>
                <a:rPr lang="en-US" sz="2400">
                  <a:solidFill>
                    <a:srgbClr val="000000"/>
                  </a:solidFill>
                  <a:latin typeface="Century Gothic" panose="020B0502020202020204" pitchFamily="34" charset="0"/>
                  <a:ea typeface="Montserrat Medium"/>
                  <a:cs typeface="Poppins" panose="00000500000000000000" pitchFamily="2" charset="0"/>
                  <a:sym typeface="Montserrat Medium"/>
                </a:rPr>
                <a:t>Meet the Climate Action Plan (CAP) Team</a:t>
              </a:r>
            </a:p>
          </p:txBody>
        </p:sp>
      </p:grpSp>
      <p:grpSp>
        <p:nvGrpSpPr>
          <p:cNvPr id="8" name="Group 7">
            <a:extLst>
              <a:ext uri="{FF2B5EF4-FFF2-40B4-BE49-F238E27FC236}">
                <a16:creationId xmlns:a16="http://schemas.microsoft.com/office/drawing/2014/main" id="{998B913C-95C1-E9FF-1887-3DC9057538FC}"/>
              </a:ext>
            </a:extLst>
          </p:cNvPr>
          <p:cNvGrpSpPr/>
          <p:nvPr/>
        </p:nvGrpSpPr>
        <p:grpSpPr>
          <a:xfrm>
            <a:off x="547380" y="4643598"/>
            <a:ext cx="11189268" cy="431698"/>
            <a:chOff x="504554" y="5724866"/>
            <a:chExt cx="16783902" cy="647547"/>
          </a:xfrm>
        </p:grpSpPr>
        <p:sp>
          <p:nvSpPr>
            <p:cNvPr id="17" name="Freeform 7">
              <a:extLst>
                <a:ext uri="{FF2B5EF4-FFF2-40B4-BE49-F238E27FC236}">
                  <a16:creationId xmlns:a16="http://schemas.microsoft.com/office/drawing/2014/main" id="{90BDC2BE-8B30-674C-9F74-3D81A703C8F1}"/>
                </a:ext>
              </a:extLst>
            </p:cNvPr>
            <p:cNvSpPr/>
            <p:nvPr/>
          </p:nvSpPr>
          <p:spPr>
            <a:xfrm>
              <a:off x="504554" y="5724866"/>
              <a:ext cx="647547" cy="647547"/>
            </a:xfrm>
            <a:custGeom>
              <a:avLst/>
              <a:gdLst/>
              <a:ahLst/>
              <a:cxnLst/>
              <a:rect l="l" t="t" r="r" b="b"/>
              <a:pathLst>
                <a:path w="647547" h="647547">
                  <a:moveTo>
                    <a:pt x="0" y="0"/>
                  </a:moveTo>
                  <a:lnTo>
                    <a:pt x="647547" y="0"/>
                  </a:lnTo>
                  <a:lnTo>
                    <a:pt x="647547" y="647547"/>
                  </a:lnTo>
                  <a:lnTo>
                    <a:pt x="0" y="64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Century Gothic" panose="020B0502020202020204" pitchFamily="34" charset="0"/>
              </a:endParaRPr>
            </a:p>
          </p:txBody>
        </p:sp>
        <p:sp>
          <p:nvSpPr>
            <p:cNvPr id="18" name="TextBox 15">
              <a:extLst>
                <a:ext uri="{FF2B5EF4-FFF2-40B4-BE49-F238E27FC236}">
                  <a16:creationId xmlns:a16="http://schemas.microsoft.com/office/drawing/2014/main" id="{91407655-DAD2-B98A-8422-05C75BE50977}"/>
                </a:ext>
              </a:extLst>
            </p:cNvPr>
            <p:cNvSpPr txBox="1"/>
            <p:nvPr/>
          </p:nvSpPr>
          <p:spPr>
            <a:xfrm>
              <a:off x="1443974" y="5767504"/>
              <a:ext cx="15844482" cy="578525"/>
            </a:xfrm>
            <a:prstGeom prst="rect">
              <a:avLst/>
            </a:prstGeom>
          </p:spPr>
          <p:txBody>
            <a:bodyPr lIns="0" tIns="0" rIns="0" bIns="0" rtlCol="0" anchor="t">
              <a:spAutoFit/>
            </a:bodyPr>
            <a:lstStyle/>
            <a:p>
              <a:pPr>
                <a:lnSpc>
                  <a:spcPts val="3267"/>
                </a:lnSpc>
              </a:pPr>
              <a:r>
                <a:rPr lang="en-US" sz="2400">
                  <a:solidFill>
                    <a:srgbClr val="000000"/>
                  </a:solidFill>
                  <a:latin typeface="Century Gothic" panose="020B0502020202020204" pitchFamily="34" charset="0"/>
                  <a:cs typeface="Poppins" panose="00000500000000000000" pitchFamily="2" charset="0"/>
                  <a:sym typeface="Montserrat Medium"/>
                </a:rPr>
                <a:t>Share County Analyses of Greenhouse Gas Emissions and Vulnerability</a:t>
              </a:r>
            </a:p>
          </p:txBody>
        </p:sp>
      </p:grpSp>
      <p:grpSp>
        <p:nvGrpSpPr>
          <p:cNvPr id="21" name="Group 20">
            <a:extLst>
              <a:ext uri="{FF2B5EF4-FFF2-40B4-BE49-F238E27FC236}">
                <a16:creationId xmlns:a16="http://schemas.microsoft.com/office/drawing/2014/main" id="{EF7C32A6-7867-7589-DA1D-C8326D1F786B}"/>
              </a:ext>
            </a:extLst>
          </p:cNvPr>
          <p:cNvGrpSpPr/>
          <p:nvPr/>
        </p:nvGrpSpPr>
        <p:grpSpPr>
          <a:xfrm>
            <a:off x="547380" y="5364698"/>
            <a:ext cx="11189268" cy="431698"/>
            <a:chOff x="504554" y="5724866"/>
            <a:chExt cx="16783902" cy="647547"/>
          </a:xfrm>
        </p:grpSpPr>
        <p:sp>
          <p:nvSpPr>
            <p:cNvPr id="22" name="Freeform 7">
              <a:extLst>
                <a:ext uri="{FF2B5EF4-FFF2-40B4-BE49-F238E27FC236}">
                  <a16:creationId xmlns:a16="http://schemas.microsoft.com/office/drawing/2014/main" id="{633851FE-EBA1-460A-CA64-EC9F1959EEEA}"/>
                </a:ext>
              </a:extLst>
            </p:cNvPr>
            <p:cNvSpPr/>
            <p:nvPr/>
          </p:nvSpPr>
          <p:spPr>
            <a:xfrm>
              <a:off x="504554" y="5724866"/>
              <a:ext cx="647547" cy="647547"/>
            </a:xfrm>
            <a:custGeom>
              <a:avLst/>
              <a:gdLst/>
              <a:ahLst/>
              <a:cxnLst/>
              <a:rect l="l" t="t" r="r" b="b"/>
              <a:pathLst>
                <a:path w="647547" h="647547">
                  <a:moveTo>
                    <a:pt x="0" y="0"/>
                  </a:moveTo>
                  <a:lnTo>
                    <a:pt x="647547" y="0"/>
                  </a:lnTo>
                  <a:lnTo>
                    <a:pt x="647547" y="647547"/>
                  </a:lnTo>
                  <a:lnTo>
                    <a:pt x="0" y="64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Century Gothic" panose="020B0502020202020204" pitchFamily="34" charset="0"/>
              </a:endParaRPr>
            </a:p>
          </p:txBody>
        </p:sp>
        <p:sp>
          <p:nvSpPr>
            <p:cNvPr id="23" name="TextBox 15">
              <a:extLst>
                <a:ext uri="{FF2B5EF4-FFF2-40B4-BE49-F238E27FC236}">
                  <a16:creationId xmlns:a16="http://schemas.microsoft.com/office/drawing/2014/main" id="{9A6C56B5-584D-90F8-C2F8-FD48849C7807}"/>
                </a:ext>
              </a:extLst>
            </p:cNvPr>
            <p:cNvSpPr txBox="1"/>
            <p:nvPr/>
          </p:nvSpPr>
          <p:spPr>
            <a:xfrm>
              <a:off x="1443974" y="5767504"/>
              <a:ext cx="15844482" cy="578525"/>
            </a:xfrm>
            <a:prstGeom prst="rect">
              <a:avLst/>
            </a:prstGeom>
          </p:spPr>
          <p:txBody>
            <a:bodyPr lIns="0" tIns="0" rIns="0" bIns="0" rtlCol="0" anchor="t">
              <a:spAutoFit/>
            </a:bodyPr>
            <a:lstStyle/>
            <a:p>
              <a:pPr>
                <a:lnSpc>
                  <a:spcPts val="3267"/>
                </a:lnSpc>
              </a:pPr>
              <a:r>
                <a:rPr lang="en-US" sz="2400">
                  <a:solidFill>
                    <a:srgbClr val="000000"/>
                  </a:solidFill>
                  <a:latin typeface="Century Gothic" panose="020B0502020202020204" pitchFamily="34" charset="0"/>
                  <a:cs typeface="Poppins" panose="00000500000000000000" pitchFamily="2" charset="0"/>
                  <a:sym typeface="Montserrat Medium"/>
                </a:rPr>
                <a:t>Gather Your Feedback on Climate Action Plan Strategies</a:t>
              </a:r>
            </a:p>
          </p:txBody>
        </p:sp>
      </p:grpSp>
      <p:grpSp>
        <p:nvGrpSpPr>
          <p:cNvPr id="24" name="Group 23">
            <a:extLst>
              <a:ext uri="{FF2B5EF4-FFF2-40B4-BE49-F238E27FC236}">
                <a16:creationId xmlns:a16="http://schemas.microsoft.com/office/drawing/2014/main" id="{193E6D54-4B81-4982-AE18-443DC63FB86F}"/>
              </a:ext>
            </a:extLst>
          </p:cNvPr>
          <p:cNvGrpSpPr/>
          <p:nvPr/>
        </p:nvGrpSpPr>
        <p:grpSpPr>
          <a:xfrm>
            <a:off x="547380" y="3201398"/>
            <a:ext cx="11189269" cy="431698"/>
            <a:chOff x="504554" y="4480619"/>
            <a:chExt cx="16783903" cy="647547"/>
          </a:xfrm>
        </p:grpSpPr>
        <p:sp>
          <p:nvSpPr>
            <p:cNvPr id="25" name="Freeform 8">
              <a:extLst>
                <a:ext uri="{FF2B5EF4-FFF2-40B4-BE49-F238E27FC236}">
                  <a16:creationId xmlns:a16="http://schemas.microsoft.com/office/drawing/2014/main" id="{369F49C7-AA62-02F8-65AB-C6BB5F511F02}"/>
                </a:ext>
              </a:extLst>
            </p:cNvPr>
            <p:cNvSpPr/>
            <p:nvPr/>
          </p:nvSpPr>
          <p:spPr>
            <a:xfrm>
              <a:off x="504554" y="4480619"/>
              <a:ext cx="647547" cy="647547"/>
            </a:xfrm>
            <a:custGeom>
              <a:avLst/>
              <a:gdLst/>
              <a:ahLst/>
              <a:cxnLst/>
              <a:rect l="l" t="t" r="r" b="b"/>
              <a:pathLst>
                <a:path w="647547" h="647547">
                  <a:moveTo>
                    <a:pt x="0" y="0"/>
                  </a:moveTo>
                  <a:lnTo>
                    <a:pt x="647547" y="0"/>
                  </a:lnTo>
                  <a:lnTo>
                    <a:pt x="647547" y="647547"/>
                  </a:lnTo>
                  <a:lnTo>
                    <a:pt x="0" y="647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Century Gothic" panose="020B0502020202020204" pitchFamily="34" charset="0"/>
              </a:endParaRPr>
            </a:p>
          </p:txBody>
        </p:sp>
        <p:sp>
          <p:nvSpPr>
            <p:cNvPr id="26" name="TextBox 13">
              <a:extLst>
                <a:ext uri="{FF2B5EF4-FFF2-40B4-BE49-F238E27FC236}">
                  <a16:creationId xmlns:a16="http://schemas.microsoft.com/office/drawing/2014/main" id="{6BDA2CC6-D902-80FE-65F5-6A5EA1E803ED}"/>
                </a:ext>
              </a:extLst>
            </p:cNvPr>
            <p:cNvSpPr txBox="1"/>
            <p:nvPr/>
          </p:nvSpPr>
          <p:spPr>
            <a:xfrm>
              <a:off x="1414818" y="4523257"/>
              <a:ext cx="15873639" cy="578525"/>
            </a:xfrm>
            <a:prstGeom prst="rect">
              <a:avLst/>
            </a:prstGeom>
          </p:spPr>
          <p:txBody>
            <a:bodyPr lIns="0" tIns="0" rIns="0" bIns="0" rtlCol="0" anchor="t">
              <a:spAutoFit/>
            </a:bodyPr>
            <a:lstStyle/>
            <a:p>
              <a:pPr>
                <a:lnSpc>
                  <a:spcPts val="3267"/>
                </a:lnSpc>
              </a:pPr>
              <a:r>
                <a:rPr lang="en-US" sz="2400">
                  <a:solidFill>
                    <a:srgbClr val="000000"/>
                  </a:solidFill>
                  <a:latin typeface="Century Gothic" panose="020B0502020202020204" pitchFamily="34" charset="0"/>
                  <a:ea typeface="Montserrat Medium"/>
                  <a:cs typeface="Poppins" panose="00000500000000000000" pitchFamily="2" charset="0"/>
                  <a:sym typeface="Montserrat Medium"/>
                </a:rPr>
                <a:t>Meet Attendees </a:t>
              </a:r>
            </a:p>
          </p:txBody>
        </p:sp>
      </p:grpSp>
      <p:sp>
        <p:nvSpPr>
          <p:cNvPr id="13" name="TextBox 12">
            <a:extLst>
              <a:ext uri="{FF2B5EF4-FFF2-40B4-BE49-F238E27FC236}">
                <a16:creationId xmlns:a16="http://schemas.microsoft.com/office/drawing/2014/main" id="{2BD9A81E-53C4-2904-2D58-7499D48F58A2}"/>
              </a:ext>
            </a:extLst>
          </p:cNvPr>
          <p:cNvSpPr txBox="1"/>
          <p:nvPr/>
        </p:nvSpPr>
        <p:spPr>
          <a:xfrm>
            <a:off x="7822449" y="1068512"/>
            <a:ext cx="4170425" cy="2179320"/>
          </a:xfrm>
          <a:prstGeom prst="roundRect">
            <a:avLst/>
          </a:prstGeom>
          <a:solidFill>
            <a:srgbClr val="528AB8"/>
          </a:solidFill>
        </p:spPr>
        <p:txBody>
          <a:bodyPr wrap="square" rtlCol="0">
            <a:spAutoFit/>
          </a:bodyPr>
          <a:lstStyle/>
          <a:p>
            <a:pPr algn="ctr">
              <a:spcAft>
                <a:spcPts val="1200"/>
              </a:spcAft>
            </a:pPr>
            <a:r>
              <a:rPr lang="en-US" sz="2000" b="1">
                <a:solidFill>
                  <a:schemeClr val="bg1"/>
                </a:solidFill>
                <a:latin typeface="Arial Narrow" panose="020B0606020202030204" pitchFamily="34" charset="0"/>
              </a:rPr>
              <a:t>AGENDA</a:t>
            </a:r>
          </a:p>
          <a:p>
            <a:pPr>
              <a:spcAft>
                <a:spcPts val="1200"/>
              </a:spcAft>
            </a:pPr>
            <a:r>
              <a:rPr lang="en-US" b="1">
                <a:solidFill>
                  <a:schemeClr val="bg1"/>
                </a:solidFill>
                <a:latin typeface="Century Gothic" panose="020B0502020202020204" pitchFamily="34" charset="0"/>
              </a:rPr>
              <a:t>6:10 – 6:30 PM	Presentation</a:t>
            </a:r>
          </a:p>
          <a:p>
            <a:pPr>
              <a:spcAft>
                <a:spcPts val="1200"/>
              </a:spcAft>
            </a:pPr>
            <a:r>
              <a:rPr lang="en-US" b="1">
                <a:solidFill>
                  <a:schemeClr val="bg1"/>
                </a:solidFill>
                <a:latin typeface="Century Gothic" panose="020B0502020202020204" pitchFamily="34" charset="0"/>
              </a:rPr>
              <a:t>6:30 – 7:15 PM	Poster Session</a:t>
            </a:r>
          </a:p>
          <a:p>
            <a:pPr>
              <a:spcAft>
                <a:spcPts val="1200"/>
              </a:spcAft>
            </a:pPr>
            <a:r>
              <a:rPr lang="en-US" b="1">
                <a:solidFill>
                  <a:schemeClr val="bg1"/>
                </a:solidFill>
                <a:latin typeface="Century Gothic" panose="020B0502020202020204" pitchFamily="34" charset="0"/>
              </a:rPr>
              <a:t>7:15 – 7:30 PM 	Closing Remarks 		&amp; Next Steps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8D52D-C7C6-7D97-D603-F8E2714779E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4CAA138-063D-0D2C-5721-23C31FE6A770}"/>
              </a:ext>
            </a:extLst>
          </p:cNvPr>
          <p:cNvGrpSpPr/>
          <p:nvPr/>
        </p:nvGrpSpPr>
        <p:grpSpPr>
          <a:xfrm>
            <a:off x="1" y="62738"/>
            <a:ext cx="12192000" cy="846573"/>
            <a:chOff x="0" y="-57150"/>
            <a:chExt cx="5088899" cy="334448"/>
          </a:xfrm>
        </p:grpSpPr>
        <p:sp>
          <p:nvSpPr>
            <p:cNvPr id="3" name="Freeform 3">
              <a:extLst>
                <a:ext uri="{FF2B5EF4-FFF2-40B4-BE49-F238E27FC236}">
                  <a16:creationId xmlns:a16="http://schemas.microsoft.com/office/drawing/2014/main" id="{CD8A7DED-DE1E-0C79-1A4A-7A09DC72306E}"/>
                </a:ext>
              </a:extLst>
            </p:cNvPr>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endParaRPr>
            </a:p>
          </p:txBody>
        </p:sp>
        <p:sp>
          <p:nvSpPr>
            <p:cNvPr id="4" name="TextBox 4">
              <a:extLst>
                <a:ext uri="{FF2B5EF4-FFF2-40B4-BE49-F238E27FC236}">
                  <a16:creationId xmlns:a16="http://schemas.microsoft.com/office/drawing/2014/main" id="{29576E09-5650-9BA3-87CE-870E5AA0F9E4}"/>
                </a:ext>
              </a:extLst>
            </p:cNvPr>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endParaRPr>
            </a:p>
          </p:txBody>
        </p:sp>
      </p:grpSp>
      <p:sp>
        <p:nvSpPr>
          <p:cNvPr id="10" name="TextBox 10">
            <a:extLst>
              <a:ext uri="{FF2B5EF4-FFF2-40B4-BE49-F238E27FC236}">
                <a16:creationId xmlns:a16="http://schemas.microsoft.com/office/drawing/2014/main" id="{26FF14B2-451D-7136-10F0-07F5DD9CBFC5}"/>
              </a:ext>
            </a:extLst>
          </p:cNvPr>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a:extLst>
              <a:ext uri="{FF2B5EF4-FFF2-40B4-BE49-F238E27FC236}">
                <a16:creationId xmlns:a16="http://schemas.microsoft.com/office/drawing/2014/main" id="{ADE16D0D-94E4-C9E7-94BD-E9C69C959423}"/>
              </a:ext>
            </a:extLst>
          </p:cNvPr>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a:extLst>
              <a:ext uri="{FF2B5EF4-FFF2-40B4-BE49-F238E27FC236}">
                <a16:creationId xmlns:a16="http://schemas.microsoft.com/office/drawing/2014/main" id="{8B6DFBF6-581F-DCD6-217A-0FCA8902F16C}"/>
              </a:ext>
            </a:extLst>
          </p:cNvPr>
          <p:cNvSpPr txBox="1"/>
          <p:nvPr/>
        </p:nvSpPr>
        <p:spPr>
          <a:xfrm>
            <a:off x="380339" y="351671"/>
            <a:ext cx="7424435" cy="430374"/>
          </a:xfrm>
          <a:prstGeom prst="rect">
            <a:avLst/>
          </a:prstGeom>
        </p:spPr>
        <p:txBody>
          <a:bodyPr lIns="0" tIns="0" rIns="0" bIns="0" rtlCol="0" anchor="t">
            <a:spAutoFit/>
          </a:bodyPr>
          <a:lstStyle/>
          <a:p>
            <a:pPr>
              <a:lnSpc>
                <a:spcPts val="3733"/>
              </a:lnSpc>
            </a:pPr>
            <a:r>
              <a:rPr lang="en-US" sz="2650" b="1">
                <a:solidFill>
                  <a:srgbClr val="FAFDFF"/>
                </a:solidFill>
                <a:latin typeface="Century Gothic"/>
                <a:ea typeface="Montserrat Bold"/>
                <a:cs typeface="Poppins Bold"/>
                <a:sym typeface="Montserrat Bold"/>
              </a:rPr>
              <a:t>How to Move Around the Room</a:t>
            </a:r>
            <a:endParaRPr lang="en-US" sz="2666" b="1">
              <a:solidFill>
                <a:srgbClr val="FAFDFF"/>
              </a:solidFill>
              <a:latin typeface="Century Gothic" panose="020B0502020202020204" pitchFamily="34" charset="0"/>
              <a:ea typeface="Montserrat Bold"/>
              <a:cs typeface="Poppins Bold" panose="00000800000000000000" charset="0"/>
              <a:sym typeface="Montserrat Bold"/>
            </a:endParaRPr>
          </a:p>
        </p:txBody>
      </p:sp>
      <p:sp>
        <p:nvSpPr>
          <p:cNvPr id="8" name="TextBox 7">
            <a:extLst>
              <a:ext uri="{FF2B5EF4-FFF2-40B4-BE49-F238E27FC236}">
                <a16:creationId xmlns:a16="http://schemas.microsoft.com/office/drawing/2014/main" id="{D62B1A5F-1B45-D04A-434D-038AD4AC9EAA}"/>
              </a:ext>
            </a:extLst>
          </p:cNvPr>
          <p:cNvSpPr txBox="1"/>
          <p:nvPr/>
        </p:nvSpPr>
        <p:spPr>
          <a:xfrm>
            <a:off x="1740381" y="5022449"/>
            <a:ext cx="1040544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b="1">
                <a:latin typeface="Century Gothic"/>
              </a:rPr>
              <a:t>Ask someone from the project team questions, we are here to help.</a:t>
            </a:r>
          </a:p>
          <a:p>
            <a:pPr marL="285750" indent="-285750">
              <a:buFont typeface="Arial"/>
              <a:buChar char="•"/>
            </a:pPr>
            <a:r>
              <a:rPr lang="en-US" sz="2400" b="1">
                <a:latin typeface="Century Gothic"/>
              </a:rPr>
              <a:t>Talk amongst yourselves.</a:t>
            </a:r>
          </a:p>
          <a:p>
            <a:pPr marL="285750" indent="-285750">
              <a:buFont typeface="Arial"/>
              <a:buChar char="•"/>
            </a:pPr>
            <a:r>
              <a:rPr lang="en-US" sz="2400" b="1">
                <a:latin typeface="Century Gothic"/>
              </a:rPr>
              <a:t>Use the QR codes provided on the handout and posters.</a:t>
            </a:r>
            <a:endParaRPr lang="en-US" sz="2400"/>
          </a:p>
        </p:txBody>
      </p:sp>
      <p:sp>
        <p:nvSpPr>
          <p:cNvPr id="14" name="TextBox 13">
            <a:extLst>
              <a:ext uri="{FF2B5EF4-FFF2-40B4-BE49-F238E27FC236}">
                <a16:creationId xmlns:a16="http://schemas.microsoft.com/office/drawing/2014/main" id="{4C4D1A6F-A606-9F4D-5ADD-64EB942664F7}"/>
              </a:ext>
            </a:extLst>
          </p:cNvPr>
          <p:cNvSpPr txBox="1"/>
          <p:nvPr/>
        </p:nvSpPr>
        <p:spPr>
          <a:xfrm>
            <a:off x="380339" y="1179871"/>
            <a:ext cx="31026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4F8ABA"/>
                </a:solidFill>
                <a:latin typeface="Arial Narrow" panose="020B0606020202030204" pitchFamily="34" charset="0"/>
              </a:rPr>
              <a:t>The Trivia</a:t>
            </a:r>
            <a:r>
              <a:rPr lang="en-US" sz="3200">
                <a:solidFill>
                  <a:srgbClr val="4F8ABA"/>
                </a:solidFill>
                <a:latin typeface="Arial Narrow" panose="020B0606020202030204" pitchFamily="34" charset="0"/>
              </a:rPr>
              <a:t> </a:t>
            </a:r>
            <a:r>
              <a:rPr lang="en-US" sz="3200" b="1">
                <a:solidFill>
                  <a:srgbClr val="4F8ABA"/>
                </a:solidFill>
                <a:latin typeface="Arial Narrow" panose="020B0606020202030204" pitchFamily="34" charset="0"/>
              </a:rPr>
              <a:t>Wheel</a:t>
            </a:r>
          </a:p>
        </p:txBody>
      </p:sp>
      <p:grpSp>
        <p:nvGrpSpPr>
          <p:cNvPr id="18" name="Group 17">
            <a:extLst>
              <a:ext uri="{FF2B5EF4-FFF2-40B4-BE49-F238E27FC236}">
                <a16:creationId xmlns:a16="http://schemas.microsoft.com/office/drawing/2014/main" id="{4FA28E7F-7FF1-6C24-E573-BB6BF575352A}"/>
              </a:ext>
            </a:extLst>
          </p:cNvPr>
          <p:cNvGrpSpPr/>
          <p:nvPr/>
        </p:nvGrpSpPr>
        <p:grpSpPr>
          <a:xfrm>
            <a:off x="634879" y="5237893"/>
            <a:ext cx="822960" cy="769441"/>
            <a:chOff x="4712676" y="3446794"/>
            <a:chExt cx="822960" cy="769441"/>
          </a:xfrm>
        </p:grpSpPr>
        <p:sp>
          <p:nvSpPr>
            <p:cNvPr id="17" name="Speech Bubble: Oval 16">
              <a:extLst>
                <a:ext uri="{FF2B5EF4-FFF2-40B4-BE49-F238E27FC236}">
                  <a16:creationId xmlns:a16="http://schemas.microsoft.com/office/drawing/2014/main" id="{1B1B888A-F473-F8E2-F3CF-0C363C167BE5}"/>
                </a:ext>
              </a:extLst>
            </p:cNvPr>
            <p:cNvSpPr>
              <a:spLocks noChangeAspect="1"/>
            </p:cNvSpPr>
            <p:nvPr/>
          </p:nvSpPr>
          <p:spPr>
            <a:xfrm flipH="1">
              <a:off x="4712676" y="3447657"/>
              <a:ext cx="822960" cy="767714"/>
            </a:xfrm>
            <a:prstGeom prst="wedgeEllipseCallout">
              <a:avLst>
                <a:gd name="adj1" fmla="val -66361"/>
                <a:gd name="adj2" fmla="val 28571"/>
              </a:avLst>
            </a:prstGeom>
            <a:solidFill>
              <a:srgbClr val="4F8ABA"/>
            </a:solidFill>
            <a:ln>
              <a:solidFill>
                <a:srgbClr val="528A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525F6F0-2533-529F-31B9-A6E9E0E2043B}"/>
                </a:ext>
              </a:extLst>
            </p:cNvPr>
            <p:cNvSpPr txBox="1"/>
            <p:nvPr/>
          </p:nvSpPr>
          <p:spPr>
            <a:xfrm>
              <a:off x="4869617" y="3446794"/>
              <a:ext cx="509079" cy="769441"/>
            </a:xfrm>
            <a:prstGeom prst="rect">
              <a:avLst/>
            </a:prstGeom>
            <a:noFill/>
          </p:spPr>
          <p:txBody>
            <a:bodyPr wrap="square" rtlCol="0">
              <a:spAutoFit/>
            </a:bodyPr>
            <a:lstStyle/>
            <a:p>
              <a:r>
                <a:rPr lang="en-US" sz="4400" b="1">
                  <a:solidFill>
                    <a:schemeClr val="bg1"/>
                  </a:solidFill>
                  <a:latin typeface="Arial Narrow" panose="020B0606020202030204" pitchFamily="34" charset="0"/>
                </a:rPr>
                <a:t>?</a:t>
              </a:r>
            </a:p>
          </p:txBody>
        </p:sp>
      </p:grpSp>
      <p:sp>
        <p:nvSpPr>
          <p:cNvPr id="19" name="TextBox 18">
            <a:extLst>
              <a:ext uri="{FF2B5EF4-FFF2-40B4-BE49-F238E27FC236}">
                <a16:creationId xmlns:a16="http://schemas.microsoft.com/office/drawing/2014/main" id="{AC15A015-EF70-C7A5-ACC8-22E7699837A9}"/>
              </a:ext>
            </a:extLst>
          </p:cNvPr>
          <p:cNvSpPr txBox="1"/>
          <p:nvPr/>
        </p:nvSpPr>
        <p:spPr>
          <a:xfrm>
            <a:off x="380339" y="4387737"/>
            <a:ext cx="68834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4F8ABA"/>
                </a:solidFill>
                <a:latin typeface="Arial Narrow" panose="020B0606020202030204" pitchFamily="34" charset="0"/>
              </a:rPr>
              <a:t>Other Helpful Tips. Remember you can:</a:t>
            </a:r>
          </a:p>
        </p:txBody>
      </p:sp>
      <p:pic>
        <p:nvPicPr>
          <p:cNvPr id="24" name="Picture 23" descr="A wheel of fortune with confetti&#10;&#10;AI-generated content may be incorrect.">
            <a:extLst>
              <a:ext uri="{FF2B5EF4-FFF2-40B4-BE49-F238E27FC236}">
                <a16:creationId xmlns:a16="http://schemas.microsoft.com/office/drawing/2014/main" id="{184D8FDD-8C41-C9C6-FF0D-16121DE95E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584095" y="646968"/>
            <a:ext cx="2866920" cy="2794571"/>
          </a:xfrm>
          <a:prstGeom prst="rect">
            <a:avLst/>
          </a:prstGeom>
        </p:spPr>
      </p:pic>
      <p:sp>
        <p:nvSpPr>
          <p:cNvPr id="26" name="TextBox 25">
            <a:extLst>
              <a:ext uri="{FF2B5EF4-FFF2-40B4-BE49-F238E27FC236}">
                <a16:creationId xmlns:a16="http://schemas.microsoft.com/office/drawing/2014/main" id="{DCE98E12-F0BC-F08A-2FCD-637A062B5849}"/>
              </a:ext>
            </a:extLst>
          </p:cNvPr>
          <p:cNvSpPr txBox="1"/>
          <p:nvPr/>
        </p:nvSpPr>
        <p:spPr>
          <a:xfrm>
            <a:off x="483079" y="1768976"/>
            <a:ext cx="100891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entury Gothic"/>
              </a:rPr>
              <a:t>Visit the trivia wheel to play climate change trivia, learn a little more about climate change, and win prizes!</a:t>
            </a:r>
            <a:endParaRPr lang="en-US" sz="2400"/>
          </a:p>
        </p:txBody>
      </p:sp>
      <p:sp>
        <p:nvSpPr>
          <p:cNvPr id="27" name="TextBox 26">
            <a:extLst>
              <a:ext uri="{FF2B5EF4-FFF2-40B4-BE49-F238E27FC236}">
                <a16:creationId xmlns:a16="http://schemas.microsoft.com/office/drawing/2014/main" id="{72C7DECD-14AD-D6A9-9769-5D043A771EB4}"/>
              </a:ext>
            </a:extLst>
          </p:cNvPr>
          <p:cNvSpPr txBox="1"/>
          <p:nvPr/>
        </p:nvSpPr>
        <p:spPr>
          <a:xfrm>
            <a:off x="380339" y="2744569"/>
            <a:ext cx="31026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4F8ABA"/>
                </a:solidFill>
                <a:latin typeface="Arial Narrow" panose="020B0606020202030204" pitchFamily="34" charset="0"/>
              </a:rPr>
              <a:t>Exit Survey</a:t>
            </a:r>
          </a:p>
        </p:txBody>
      </p:sp>
      <p:sp>
        <p:nvSpPr>
          <p:cNvPr id="28" name="TextBox 27">
            <a:extLst>
              <a:ext uri="{FF2B5EF4-FFF2-40B4-BE49-F238E27FC236}">
                <a16:creationId xmlns:a16="http://schemas.microsoft.com/office/drawing/2014/main" id="{5A21CA40-9FF8-DCDC-708D-6A847387C5FE}"/>
              </a:ext>
            </a:extLst>
          </p:cNvPr>
          <p:cNvSpPr txBox="1"/>
          <p:nvPr/>
        </p:nvSpPr>
        <p:spPr>
          <a:xfrm>
            <a:off x="483079" y="3333674"/>
            <a:ext cx="113732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entury Gothic"/>
              </a:rPr>
              <a:t>Please remember to take a quick exit survey before you leave tonight. </a:t>
            </a:r>
          </a:p>
          <a:p>
            <a:r>
              <a:rPr lang="en-US" sz="2400" b="1">
                <a:latin typeface="Century Gothic"/>
              </a:rPr>
              <a:t>Your participation will help us improve the CAP engagement process.</a:t>
            </a:r>
            <a:endParaRPr lang="en-US" sz="2400"/>
          </a:p>
        </p:txBody>
      </p:sp>
    </p:spTree>
    <p:extLst>
      <p:ext uri="{BB962C8B-B14F-4D97-AF65-F5344CB8AC3E}">
        <p14:creationId xmlns:p14="http://schemas.microsoft.com/office/powerpoint/2010/main" val="799181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2BF3B7-93AD-072D-80AD-5AC8CA8A63DE}"/>
              </a:ext>
            </a:extLst>
          </p:cNvPr>
          <p:cNvPicPr>
            <a:picLocks noChangeAspect="1"/>
          </p:cNvPicPr>
          <p:nvPr/>
        </p:nvPicPr>
        <p:blipFill>
          <a:blip r:embed="rId3">
            <a:extLst>
              <a:ext uri="{28A0092B-C50C-407E-A947-70E740481C1C}">
                <a14:useLocalDpi xmlns:a14="http://schemas.microsoft.com/office/drawing/2010/main" val="0"/>
              </a:ext>
            </a:extLst>
          </a:blip>
          <a:srcRect t="4781" b="4781"/>
          <a:stretch/>
        </p:blipFill>
        <p:spPr>
          <a:xfrm>
            <a:off x="325120" y="759999"/>
            <a:ext cx="8016240" cy="5798614"/>
          </a:xfrm>
          <a:prstGeom prst="rect">
            <a:avLst/>
          </a:prstGeom>
        </p:spPr>
      </p:pic>
      <p:sp>
        <p:nvSpPr>
          <p:cNvPr id="4" name="TextBox 3">
            <a:extLst>
              <a:ext uri="{FF2B5EF4-FFF2-40B4-BE49-F238E27FC236}">
                <a16:creationId xmlns:a16="http://schemas.microsoft.com/office/drawing/2014/main" id="{89360952-D2A3-883B-F364-AC292927FA1B}"/>
              </a:ext>
            </a:extLst>
          </p:cNvPr>
          <p:cNvSpPr txBox="1"/>
          <p:nvPr/>
        </p:nvSpPr>
        <p:spPr>
          <a:xfrm>
            <a:off x="167640" y="203200"/>
            <a:ext cx="8331200" cy="461665"/>
          </a:xfrm>
          <a:prstGeom prst="rect">
            <a:avLst/>
          </a:prstGeom>
          <a:noFill/>
        </p:spPr>
        <p:txBody>
          <a:bodyPr wrap="square" rtlCol="0">
            <a:spAutoFit/>
          </a:bodyPr>
          <a:lstStyle/>
          <a:p>
            <a:r>
              <a:rPr lang="en-US" sz="2400" b="1">
                <a:latin typeface="Avenir Next LT Pro" panose="020B0504020202020204" pitchFamily="34" charset="0"/>
              </a:rPr>
              <a:t>La Plata – Residential Vulnerability to Riverine Flooding</a:t>
            </a:r>
          </a:p>
        </p:txBody>
      </p:sp>
      <p:pic>
        <p:nvPicPr>
          <p:cNvPr id="6" name="Picture 5">
            <a:extLst>
              <a:ext uri="{FF2B5EF4-FFF2-40B4-BE49-F238E27FC236}">
                <a16:creationId xmlns:a16="http://schemas.microsoft.com/office/drawing/2014/main" id="{62D375C7-C800-9106-DD0A-F8268D8156BE}"/>
              </a:ext>
            </a:extLst>
          </p:cNvPr>
          <p:cNvPicPr>
            <a:picLocks noChangeAspect="1"/>
          </p:cNvPicPr>
          <p:nvPr/>
        </p:nvPicPr>
        <p:blipFill>
          <a:blip r:embed="rId4"/>
          <a:stretch>
            <a:fillRect/>
          </a:stretch>
        </p:blipFill>
        <p:spPr>
          <a:xfrm>
            <a:off x="8341360" y="4470476"/>
            <a:ext cx="3647875" cy="1093509"/>
          </a:xfrm>
          <a:prstGeom prst="rect">
            <a:avLst/>
          </a:prstGeom>
        </p:spPr>
      </p:pic>
      <p:pic>
        <p:nvPicPr>
          <p:cNvPr id="8" name="Picture 7">
            <a:extLst>
              <a:ext uri="{FF2B5EF4-FFF2-40B4-BE49-F238E27FC236}">
                <a16:creationId xmlns:a16="http://schemas.microsoft.com/office/drawing/2014/main" id="{8ADACE32-7C80-9FAA-04A6-38F6DFA4B529}"/>
              </a:ext>
            </a:extLst>
          </p:cNvPr>
          <p:cNvPicPr>
            <a:picLocks noChangeAspect="1"/>
          </p:cNvPicPr>
          <p:nvPr/>
        </p:nvPicPr>
        <p:blipFill>
          <a:blip r:embed="rId5"/>
          <a:srcRect l="4167" t="57468" b="13299"/>
          <a:stretch/>
        </p:blipFill>
        <p:spPr>
          <a:xfrm>
            <a:off x="8448765" y="6098001"/>
            <a:ext cx="3743235" cy="251999"/>
          </a:xfrm>
          <a:prstGeom prst="rect">
            <a:avLst/>
          </a:prstGeom>
        </p:spPr>
      </p:pic>
      <p:sp>
        <p:nvSpPr>
          <p:cNvPr id="9" name="TextBox 8">
            <a:extLst>
              <a:ext uri="{FF2B5EF4-FFF2-40B4-BE49-F238E27FC236}">
                <a16:creationId xmlns:a16="http://schemas.microsoft.com/office/drawing/2014/main" id="{999688E5-EA36-11C1-5927-8A7E68EE0BD0}"/>
              </a:ext>
            </a:extLst>
          </p:cNvPr>
          <p:cNvSpPr txBox="1"/>
          <p:nvPr/>
        </p:nvSpPr>
        <p:spPr>
          <a:xfrm>
            <a:off x="8575040" y="664865"/>
            <a:ext cx="3449320" cy="3693319"/>
          </a:xfrm>
          <a:prstGeom prst="rect">
            <a:avLst/>
          </a:prstGeom>
          <a:noFill/>
        </p:spPr>
        <p:txBody>
          <a:bodyPr wrap="square" rtlCol="0">
            <a:spAutoFit/>
          </a:bodyPr>
          <a:lstStyle/>
          <a:p>
            <a:r>
              <a:rPr lang="en-US"/>
              <a:t>Vulnerability to riverine flooding is high in the La Plata area. In this area 64 residential properties and 33 community and cultural resource properties are highly vulnerable to flooding. </a:t>
            </a:r>
          </a:p>
          <a:p>
            <a:endParaRPr lang="en-US"/>
          </a:p>
          <a:p>
            <a:r>
              <a:rPr lang="en-US"/>
              <a:t>Storm surge flooding also puts coastal areas of La Plata at high risk. A significant number of residential, commercial, and community resources are highly vulnerable.</a:t>
            </a:r>
          </a:p>
        </p:txBody>
      </p:sp>
      <p:sp>
        <p:nvSpPr>
          <p:cNvPr id="10" name="TextBox 9">
            <a:extLst>
              <a:ext uri="{FF2B5EF4-FFF2-40B4-BE49-F238E27FC236}">
                <a16:creationId xmlns:a16="http://schemas.microsoft.com/office/drawing/2014/main" id="{2E27C15A-B475-55CE-69E7-30DB23BC27C9}"/>
              </a:ext>
            </a:extLst>
          </p:cNvPr>
          <p:cNvSpPr txBox="1"/>
          <p:nvPr/>
        </p:nvSpPr>
        <p:spPr>
          <a:xfrm>
            <a:off x="8428082" y="5784299"/>
            <a:ext cx="3743235" cy="276999"/>
          </a:xfrm>
          <a:prstGeom prst="rect">
            <a:avLst/>
          </a:prstGeom>
          <a:noFill/>
        </p:spPr>
        <p:txBody>
          <a:bodyPr wrap="square" rtlCol="0">
            <a:spAutoFit/>
          </a:bodyPr>
          <a:lstStyle/>
          <a:p>
            <a:r>
              <a:rPr lang="en-US" sz="1200" b="1"/>
              <a:t>Percent of Residential Properties Highly Vulnerable</a:t>
            </a:r>
          </a:p>
        </p:txBody>
      </p:sp>
    </p:spTree>
    <p:extLst>
      <p:ext uri="{BB962C8B-B14F-4D97-AF65-F5344CB8AC3E}">
        <p14:creationId xmlns:p14="http://schemas.microsoft.com/office/powerpoint/2010/main" val="1082791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08029-5902-95E8-FF8E-13DCF714D1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EC6FDB-7D03-2A04-585C-924718AD5E14}"/>
              </a:ext>
            </a:extLst>
          </p:cNvPr>
          <p:cNvSpPr txBox="1"/>
          <p:nvPr/>
        </p:nvSpPr>
        <p:spPr>
          <a:xfrm>
            <a:off x="167639" y="203200"/>
            <a:ext cx="11507893" cy="461665"/>
          </a:xfrm>
          <a:prstGeom prst="rect">
            <a:avLst/>
          </a:prstGeom>
          <a:noFill/>
        </p:spPr>
        <p:txBody>
          <a:bodyPr wrap="square" rtlCol="0">
            <a:spAutoFit/>
          </a:bodyPr>
          <a:lstStyle/>
          <a:p>
            <a:r>
              <a:rPr lang="en-US" sz="2400" b="1">
                <a:latin typeface="Avenir Next LT Pro" panose="020B0504020202020204" pitchFamily="34" charset="0"/>
              </a:rPr>
              <a:t>Hughesville / Benedict – Residential Vulnerability to Storm Surge Flooding</a:t>
            </a:r>
          </a:p>
        </p:txBody>
      </p:sp>
      <p:sp>
        <p:nvSpPr>
          <p:cNvPr id="9" name="TextBox 8">
            <a:extLst>
              <a:ext uri="{FF2B5EF4-FFF2-40B4-BE49-F238E27FC236}">
                <a16:creationId xmlns:a16="http://schemas.microsoft.com/office/drawing/2014/main" id="{AB265660-FD73-57A5-3FEE-18B479AB7ABD}"/>
              </a:ext>
            </a:extLst>
          </p:cNvPr>
          <p:cNvSpPr txBox="1"/>
          <p:nvPr/>
        </p:nvSpPr>
        <p:spPr>
          <a:xfrm>
            <a:off x="8131225" y="1206731"/>
            <a:ext cx="3763918" cy="2031325"/>
          </a:xfrm>
          <a:prstGeom prst="rect">
            <a:avLst/>
          </a:prstGeom>
          <a:noFill/>
        </p:spPr>
        <p:txBody>
          <a:bodyPr wrap="square" rtlCol="0">
            <a:spAutoFit/>
          </a:bodyPr>
          <a:lstStyle/>
          <a:p>
            <a:r>
              <a:rPr lang="en-US"/>
              <a:t>Vulnerability to storm surge flooding is relatively high in the coastal Benedict areas. Over 100 residential properties and over 100 community and cultural resources are highly vulnerable to storm surge flooding in this area. </a:t>
            </a:r>
          </a:p>
        </p:txBody>
      </p:sp>
      <p:sp>
        <p:nvSpPr>
          <p:cNvPr id="10" name="TextBox 9">
            <a:extLst>
              <a:ext uri="{FF2B5EF4-FFF2-40B4-BE49-F238E27FC236}">
                <a16:creationId xmlns:a16="http://schemas.microsoft.com/office/drawing/2014/main" id="{BE412FEE-16C1-DDE3-1AD9-41CA1621D4ED}"/>
              </a:ext>
            </a:extLst>
          </p:cNvPr>
          <p:cNvSpPr txBox="1"/>
          <p:nvPr/>
        </p:nvSpPr>
        <p:spPr>
          <a:xfrm>
            <a:off x="8131225" y="5743601"/>
            <a:ext cx="3743235" cy="276999"/>
          </a:xfrm>
          <a:prstGeom prst="rect">
            <a:avLst/>
          </a:prstGeom>
          <a:noFill/>
        </p:spPr>
        <p:txBody>
          <a:bodyPr wrap="square" rtlCol="0">
            <a:spAutoFit/>
          </a:bodyPr>
          <a:lstStyle/>
          <a:p>
            <a:r>
              <a:rPr lang="en-US" sz="1200" b="1"/>
              <a:t>Percent of Residential Properties Highly Vulnerable</a:t>
            </a:r>
          </a:p>
        </p:txBody>
      </p:sp>
      <p:pic>
        <p:nvPicPr>
          <p:cNvPr id="5" name="Picture 4" descr="A map of a country&#10;&#10;AI-generated content may be incorrect.">
            <a:extLst>
              <a:ext uri="{FF2B5EF4-FFF2-40B4-BE49-F238E27FC236}">
                <a16:creationId xmlns:a16="http://schemas.microsoft.com/office/drawing/2014/main" id="{7287AD71-0608-625D-55C4-6DBC9997FDAD}"/>
              </a:ext>
            </a:extLst>
          </p:cNvPr>
          <p:cNvPicPr>
            <a:picLocks noChangeAspect="1"/>
          </p:cNvPicPr>
          <p:nvPr/>
        </p:nvPicPr>
        <p:blipFill>
          <a:blip r:embed="rId3">
            <a:extLst>
              <a:ext uri="{28A0092B-C50C-407E-A947-70E740481C1C}">
                <a14:useLocalDpi xmlns:a14="http://schemas.microsoft.com/office/drawing/2010/main" val="0"/>
              </a:ext>
            </a:extLst>
          </a:blip>
          <a:srcRect r="32917"/>
          <a:stretch/>
        </p:blipFill>
        <p:spPr>
          <a:xfrm>
            <a:off x="448733" y="1013261"/>
            <a:ext cx="7501467" cy="5492321"/>
          </a:xfrm>
          <a:prstGeom prst="rect">
            <a:avLst/>
          </a:prstGeom>
        </p:spPr>
      </p:pic>
      <p:pic>
        <p:nvPicPr>
          <p:cNvPr id="11" name="Picture 10" descr="A map of a country&#10;&#10;AI-generated content may be incorrect.">
            <a:extLst>
              <a:ext uri="{FF2B5EF4-FFF2-40B4-BE49-F238E27FC236}">
                <a16:creationId xmlns:a16="http://schemas.microsoft.com/office/drawing/2014/main" id="{C5D842EC-6B8D-9FB4-6228-C551E9D91B14}"/>
              </a:ext>
            </a:extLst>
          </p:cNvPr>
          <p:cNvPicPr>
            <a:picLocks noChangeAspect="1"/>
          </p:cNvPicPr>
          <p:nvPr/>
        </p:nvPicPr>
        <p:blipFill>
          <a:blip r:embed="rId3">
            <a:extLst>
              <a:ext uri="{28A0092B-C50C-407E-A947-70E740481C1C}">
                <a14:useLocalDpi xmlns:a14="http://schemas.microsoft.com/office/drawing/2010/main" val="0"/>
              </a:ext>
            </a:extLst>
          </a:blip>
          <a:srcRect l="69128" t="26388" b="55938"/>
          <a:stretch/>
        </p:blipFill>
        <p:spPr>
          <a:xfrm>
            <a:off x="8260442" y="4512734"/>
            <a:ext cx="3763918" cy="1058333"/>
          </a:xfrm>
          <a:prstGeom prst="rect">
            <a:avLst/>
          </a:prstGeom>
        </p:spPr>
      </p:pic>
      <p:pic>
        <p:nvPicPr>
          <p:cNvPr id="13" name="Picture 12">
            <a:extLst>
              <a:ext uri="{FF2B5EF4-FFF2-40B4-BE49-F238E27FC236}">
                <a16:creationId xmlns:a16="http://schemas.microsoft.com/office/drawing/2014/main" id="{36FA0267-4716-DBC6-1061-EB51C75847D8}"/>
              </a:ext>
            </a:extLst>
          </p:cNvPr>
          <p:cNvPicPr>
            <a:picLocks noChangeAspect="1"/>
          </p:cNvPicPr>
          <p:nvPr/>
        </p:nvPicPr>
        <p:blipFill>
          <a:blip r:embed="rId4"/>
          <a:stretch>
            <a:fillRect/>
          </a:stretch>
        </p:blipFill>
        <p:spPr>
          <a:xfrm>
            <a:off x="8131225" y="6193135"/>
            <a:ext cx="3718882" cy="312447"/>
          </a:xfrm>
          <a:prstGeom prst="rect">
            <a:avLst/>
          </a:prstGeom>
        </p:spPr>
      </p:pic>
    </p:spTree>
    <p:extLst>
      <p:ext uri="{BB962C8B-B14F-4D97-AF65-F5344CB8AC3E}">
        <p14:creationId xmlns:p14="http://schemas.microsoft.com/office/powerpoint/2010/main" val="1453463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367EB-17B5-3F3D-A173-EC2AE23137F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879A465-CBAA-3240-EE41-AD4ECED23F31}"/>
              </a:ext>
            </a:extLst>
          </p:cNvPr>
          <p:cNvSpPr txBox="1"/>
          <p:nvPr/>
        </p:nvSpPr>
        <p:spPr>
          <a:xfrm>
            <a:off x="167639" y="203200"/>
            <a:ext cx="11507893" cy="461665"/>
          </a:xfrm>
          <a:prstGeom prst="rect">
            <a:avLst/>
          </a:prstGeom>
          <a:noFill/>
        </p:spPr>
        <p:txBody>
          <a:bodyPr wrap="square" rtlCol="0">
            <a:spAutoFit/>
          </a:bodyPr>
          <a:lstStyle/>
          <a:p>
            <a:r>
              <a:rPr lang="en-US" sz="2400" b="1">
                <a:latin typeface="Avenir Next LT Pro" panose="020B0504020202020204" pitchFamily="34" charset="0"/>
              </a:rPr>
              <a:t>Waldorf – Extreme Heat </a:t>
            </a:r>
          </a:p>
        </p:txBody>
      </p:sp>
      <p:sp>
        <p:nvSpPr>
          <p:cNvPr id="9" name="TextBox 8">
            <a:extLst>
              <a:ext uri="{FF2B5EF4-FFF2-40B4-BE49-F238E27FC236}">
                <a16:creationId xmlns:a16="http://schemas.microsoft.com/office/drawing/2014/main" id="{E090405E-C31D-AC61-931F-B2BA2C67831B}"/>
              </a:ext>
            </a:extLst>
          </p:cNvPr>
          <p:cNvSpPr txBox="1"/>
          <p:nvPr/>
        </p:nvSpPr>
        <p:spPr>
          <a:xfrm>
            <a:off x="8449055" y="1206731"/>
            <a:ext cx="3446087" cy="2308324"/>
          </a:xfrm>
          <a:prstGeom prst="rect">
            <a:avLst/>
          </a:prstGeom>
          <a:noFill/>
        </p:spPr>
        <p:txBody>
          <a:bodyPr wrap="square" rtlCol="0">
            <a:spAutoFit/>
          </a:bodyPr>
          <a:lstStyle/>
          <a:p>
            <a:r>
              <a:rPr lang="en-US"/>
              <a:t>Vulnerability to extreme heat is high in the Waldorf area. Many census block groups are classified as high heat vulnerability, meaning they have higher impervious surface cover and lower tree canopy cover than other areas of the county. </a:t>
            </a:r>
          </a:p>
        </p:txBody>
      </p:sp>
      <p:pic>
        <p:nvPicPr>
          <p:cNvPr id="3" name="Picture 2" descr="A map of a city&#10;&#10;AI-generated content may be incorrect.">
            <a:extLst>
              <a:ext uri="{FF2B5EF4-FFF2-40B4-BE49-F238E27FC236}">
                <a16:creationId xmlns:a16="http://schemas.microsoft.com/office/drawing/2014/main" id="{B671E01D-AACE-D369-3A87-C57410C89088}"/>
              </a:ext>
            </a:extLst>
          </p:cNvPr>
          <p:cNvPicPr>
            <a:picLocks noChangeAspect="1"/>
          </p:cNvPicPr>
          <p:nvPr/>
        </p:nvPicPr>
        <p:blipFill>
          <a:blip r:embed="rId3">
            <a:extLst>
              <a:ext uri="{28A0092B-C50C-407E-A947-70E740481C1C}">
                <a14:useLocalDpi xmlns:a14="http://schemas.microsoft.com/office/drawing/2010/main" val="0"/>
              </a:ext>
            </a:extLst>
          </a:blip>
          <a:srcRect r="32868"/>
          <a:stretch/>
        </p:blipFill>
        <p:spPr>
          <a:xfrm>
            <a:off x="167639" y="909026"/>
            <a:ext cx="8013427" cy="5421838"/>
          </a:xfrm>
          <a:prstGeom prst="rect">
            <a:avLst/>
          </a:prstGeom>
        </p:spPr>
      </p:pic>
      <p:pic>
        <p:nvPicPr>
          <p:cNvPr id="7" name="Picture 6" descr="A map of a city">
            <a:extLst>
              <a:ext uri="{FF2B5EF4-FFF2-40B4-BE49-F238E27FC236}">
                <a16:creationId xmlns:a16="http://schemas.microsoft.com/office/drawing/2014/main" id="{830EAF40-7A3C-5ACC-F8B0-7429E77EF9EE}"/>
              </a:ext>
            </a:extLst>
          </p:cNvPr>
          <p:cNvPicPr>
            <a:picLocks noChangeAspect="1"/>
          </p:cNvPicPr>
          <p:nvPr/>
        </p:nvPicPr>
        <p:blipFill>
          <a:blip r:embed="rId3">
            <a:extLst>
              <a:ext uri="{28A0092B-C50C-407E-A947-70E740481C1C}">
                <a14:useLocalDpi xmlns:a14="http://schemas.microsoft.com/office/drawing/2010/main" val="0"/>
              </a:ext>
            </a:extLst>
          </a:blip>
          <a:srcRect l="74054" t="4494" r="605" b="78723"/>
          <a:stretch/>
        </p:blipFill>
        <p:spPr>
          <a:xfrm>
            <a:off x="8357614" y="5262653"/>
            <a:ext cx="3753099" cy="1128950"/>
          </a:xfrm>
          <a:prstGeom prst="rect">
            <a:avLst/>
          </a:prstGeom>
        </p:spPr>
      </p:pic>
    </p:spTree>
    <p:extLst>
      <p:ext uri="{BB962C8B-B14F-4D97-AF65-F5344CB8AC3E}">
        <p14:creationId xmlns:p14="http://schemas.microsoft.com/office/powerpoint/2010/main" val="1072278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D73C7-217F-CDB0-B80F-B62D219AB0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FBB7EB1-4628-B31F-261C-1452BB562C8B}"/>
              </a:ext>
            </a:extLst>
          </p:cNvPr>
          <p:cNvSpPr txBox="1"/>
          <p:nvPr/>
        </p:nvSpPr>
        <p:spPr>
          <a:xfrm>
            <a:off x="167639" y="203200"/>
            <a:ext cx="11507893" cy="369332"/>
          </a:xfrm>
          <a:prstGeom prst="rect">
            <a:avLst/>
          </a:prstGeom>
          <a:noFill/>
        </p:spPr>
        <p:txBody>
          <a:bodyPr wrap="square" rtlCol="0">
            <a:spAutoFit/>
          </a:bodyPr>
          <a:lstStyle/>
          <a:p>
            <a:r>
              <a:rPr lang="en-US" b="1">
                <a:latin typeface="Avenir Next LT Pro" panose="020B0504020202020204" pitchFamily="34" charset="0"/>
              </a:rPr>
              <a:t>Indian Head / Bryan’s Road – Riverine Flooding Impacts to Community and Cultural Resources</a:t>
            </a:r>
          </a:p>
        </p:txBody>
      </p:sp>
      <p:sp>
        <p:nvSpPr>
          <p:cNvPr id="9" name="TextBox 8">
            <a:extLst>
              <a:ext uri="{FF2B5EF4-FFF2-40B4-BE49-F238E27FC236}">
                <a16:creationId xmlns:a16="http://schemas.microsoft.com/office/drawing/2014/main" id="{514D4C2E-2321-4949-C328-CC73B4239AAB}"/>
              </a:ext>
            </a:extLst>
          </p:cNvPr>
          <p:cNvSpPr txBox="1"/>
          <p:nvPr/>
        </p:nvSpPr>
        <p:spPr>
          <a:xfrm>
            <a:off x="8131225" y="1206731"/>
            <a:ext cx="3763918" cy="2031325"/>
          </a:xfrm>
          <a:prstGeom prst="rect">
            <a:avLst/>
          </a:prstGeom>
          <a:noFill/>
        </p:spPr>
        <p:txBody>
          <a:bodyPr wrap="square" rtlCol="0">
            <a:spAutoFit/>
          </a:bodyPr>
          <a:lstStyle/>
          <a:p>
            <a:r>
              <a:rPr lang="en-US"/>
              <a:t>Vulnerability to riverine flooding from floodplain inundation is relatively high in Indian Head / Bryan’s Road. A total of 41 community and cultural resources assets and 100 residential properties are highly vulnerable. </a:t>
            </a:r>
          </a:p>
        </p:txBody>
      </p:sp>
      <p:sp>
        <p:nvSpPr>
          <p:cNvPr id="10" name="TextBox 9">
            <a:extLst>
              <a:ext uri="{FF2B5EF4-FFF2-40B4-BE49-F238E27FC236}">
                <a16:creationId xmlns:a16="http://schemas.microsoft.com/office/drawing/2014/main" id="{6CB2E868-26F1-DF71-F946-939753792A16}"/>
              </a:ext>
            </a:extLst>
          </p:cNvPr>
          <p:cNvSpPr txBox="1"/>
          <p:nvPr/>
        </p:nvSpPr>
        <p:spPr>
          <a:xfrm>
            <a:off x="7932297" y="4784804"/>
            <a:ext cx="3743235" cy="461665"/>
          </a:xfrm>
          <a:prstGeom prst="rect">
            <a:avLst/>
          </a:prstGeom>
          <a:noFill/>
        </p:spPr>
        <p:txBody>
          <a:bodyPr wrap="square" rtlCol="0">
            <a:spAutoFit/>
          </a:bodyPr>
          <a:lstStyle/>
          <a:p>
            <a:r>
              <a:rPr lang="en-US" sz="1200" b="1"/>
              <a:t>Percent of Community and Cultural Assets Highly Vulnerable</a:t>
            </a:r>
          </a:p>
        </p:txBody>
      </p:sp>
      <p:pic>
        <p:nvPicPr>
          <p:cNvPr id="3" name="Picture 2" descr="A map of the united states&#10;&#10;AI-generated content may be incorrect.">
            <a:extLst>
              <a:ext uri="{FF2B5EF4-FFF2-40B4-BE49-F238E27FC236}">
                <a16:creationId xmlns:a16="http://schemas.microsoft.com/office/drawing/2014/main" id="{7AC81EF3-3A99-C2C9-DD85-2F3F915C1387}"/>
              </a:ext>
            </a:extLst>
          </p:cNvPr>
          <p:cNvPicPr>
            <a:picLocks noChangeAspect="1"/>
          </p:cNvPicPr>
          <p:nvPr/>
        </p:nvPicPr>
        <p:blipFill>
          <a:blip r:embed="rId3">
            <a:extLst>
              <a:ext uri="{28A0092B-C50C-407E-A947-70E740481C1C}">
                <a14:useLocalDpi xmlns:a14="http://schemas.microsoft.com/office/drawing/2010/main" val="0"/>
              </a:ext>
            </a:extLst>
          </a:blip>
          <a:srcRect l="6375" r="32650"/>
          <a:stretch/>
        </p:blipFill>
        <p:spPr>
          <a:xfrm>
            <a:off x="167639" y="731528"/>
            <a:ext cx="7754935" cy="5923272"/>
          </a:xfrm>
          <a:prstGeom prst="rect">
            <a:avLst/>
          </a:prstGeom>
        </p:spPr>
      </p:pic>
      <p:pic>
        <p:nvPicPr>
          <p:cNvPr id="7" name="Picture 6" descr="A map of the united states&#10;&#10;AI-generated content may be incorrect.">
            <a:extLst>
              <a:ext uri="{FF2B5EF4-FFF2-40B4-BE49-F238E27FC236}">
                <a16:creationId xmlns:a16="http://schemas.microsoft.com/office/drawing/2014/main" id="{B0510242-398A-431B-A7E9-4BAF941134F5}"/>
              </a:ext>
            </a:extLst>
          </p:cNvPr>
          <p:cNvPicPr>
            <a:picLocks noChangeAspect="1"/>
          </p:cNvPicPr>
          <p:nvPr/>
        </p:nvPicPr>
        <p:blipFill>
          <a:blip r:embed="rId3">
            <a:extLst>
              <a:ext uri="{28A0092B-C50C-407E-A947-70E740481C1C}">
                <a14:useLocalDpi xmlns:a14="http://schemas.microsoft.com/office/drawing/2010/main" val="0"/>
              </a:ext>
            </a:extLst>
          </a:blip>
          <a:srcRect l="72675" t="15055" r="700" b="65621"/>
          <a:stretch/>
        </p:blipFill>
        <p:spPr>
          <a:xfrm>
            <a:off x="8055863" y="5376948"/>
            <a:ext cx="3780309" cy="1277852"/>
          </a:xfrm>
          <a:prstGeom prst="rect">
            <a:avLst/>
          </a:prstGeom>
        </p:spPr>
      </p:pic>
    </p:spTree>
    <p:extLst>
      <p:ext uri="{BB962C8B-B14F-4D97-AF65-F5344CB8AC3E}">
        <p14:creationId xmlns:p14="http://schemas.microsoft.com/office/powerpoint/2010/main" val="854359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9D353-52ED-CA6D-0195-709F43179AF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BBD94C-B364-3189-FCC9-B16B1ADE8FBC}"/>
              </a:ext>
            </a:extLst>
          </p:cNvPr>
          <p:cNvSpPr txBox="1"/>
          <p:nvPr/>
        </p:nvSpPr>
        <p:spPr>
          <a:xfrm>
            <a:off x="167639" y="203200"/>
            <a:ext cx="11507893" cy="400110"/>
          </a:xfrm>
          <a:prstGeom prst="rect">
            <a:avLst/>
          </a:prstGeom>
          <a:noFill/>
        </p:spPr>
        <p:txBody>
          <a:bodyPr wrap="square" rtlCol="0">
            <a:spAutoFit/>
          </a:bodyPr>
          <a:lstStyle/>
          <a:p>
            <a:r>
              <a:rPr lang="en-US" sz="2000" b="1">
                <a:latin typeface="Avenir Next LT Pro" panose="020B0504020202020204" pitchFamily="34" charset="0"/>
              </a:rPr>
              <a:t>Riverside / Nanjemoy – Residential Property Vulnerability to Storm Surge Flooding</a:t>
            </a:r>
          </a:p>
        </p:txBody>
      </p:sp>
      <p:sp>
        <p:nvSpPr>
          <p:cNvPr id="9" name="TextBox 8">
            <a:extLst>
              <a:ext uri="{FF2B5EF4-FFF2-40B4-BE49-F238E27FC236}">
                <a16:creationId xmlns:a16="http://schemas.microsoft.com/office/drawing/2014/main" id="{7EAAB37E-1A68-51A9-2635-19AA69629A3A}"/>
              </a:ext>
            </a:extLst>
          </p:cNvPr>
          <p:cNvSpPr txBox="1"/>
          <p:nvPr/>
        </p:nvSpPr>
        <p:spPr>
          <a:xfrm>
            <a:off x="7671816" y="1206731"/>
            <a:ext cx="4223327" cy="2862322"/>
          </a:xfrm>
          <a:prstGeom prst="rect">
            <a:avLst/>
          </a:prstGeom>
          <a:noFill/>
        </p:spPr>
        <p:txBody>
          <a:bodyPr wrap="square" rtlCol="0">
            <a:spAutoFit/>
          </a:bodyPr>
          <a:lstStyle/>
          <a:p>
            <a:r>
              <a:rPr lang="en-US"/>
              <a:t>The Riverside/</a:t>
            </a:r>
            <a:r>
              <a:rPr lang="en-US" err="1"/>
              <a:t>Nanjemoy</a:t>
            </a:r>
            <a:r>
              <a:rPr lang="en-US"/>
              <a:t> area faces significant risk from storm surge flooding. In stronger storms (Category 3–4), 165 homes, 7 critical facilities, and 59 community and cultural resources are highly vulnerable to flooding. Even in weaker storms (Category 1–2), the area still faces risk, with 85 homes, 3 critical facilities, and 40 community and cultural resources vulnerable.</a:t>
            </a:r>
          </a:p>
        </p:txBody>
      </p:sp>
      <p:sp>
        <p:nvSpPr>
          <p:cNvPr id="10" name="TextBox 9">
            <a:extLst>
              <a:ext uri="{FF2B5EF4-FFF2-40B4-BE49-F238E27FC236}">
                <a16:creationId xmlns:a16="http://schemas.microsoft.com/office/drawing/2014/main" id="{9A1E11FE-88B6-C864-E324-EE2C93E6817F}"/>
              </a:ext>
            </a:extLst>
          </p:cNvPr>
          <p:cNvSpPr txBox="1"/>
          <p:nvPr/>
        </p:nvSpPr>
        <p:spPr>
          <a:xfrm>
            <a:off x="7778375" y="5065023"/>
            <a:ext cx="3743235" cy="276999"/>
          </a:xfrm>
          <a:prstGeom prst="rect">
            <a:avLst/>
          </a:prstGeom>
          <a:noFill/>
        </p:spPr>
        <p:txBody>
          <a:bodyPr wrap="square" rtlCol="0">
            <a:spAutoFit/>
          </a:bodyPr>
          <a:lstStyle/>
          <a:p>
            <a:r>
              <a:rPr lang="en-US" sz="1200" b="1"/>
              <a:t>Percent of Residential Properties Highly Vulnerable</a:t>
            </a:r>
          </a:p>
        </p:txBody>
      </p:sp>
      <p:pic>
        <p:nvPicPr>
          <p:cNvPr id="3" name="Picture 2" descr="A map of the world&#10;&#10;AI-generated content may be incorrect.">
            <a:extLst>
              <a:ext uri="{FF2B5EF4-FFF2-40B4-BE49-F238E27FC236}">
                <a16:creationId xmlns:a16="http://schemas.microsoft.com/office/drawing/2014/main" id="{2C468AA3-04EB-ED59-8A36-AED2142D4D19}"/>
              </a:ext>
            </a:extLst>
          </p:cNvPr>
          <p:cNvPicPr>
            <a:picLocks noChangeAspect="1"/>
          </p:cNvPicPr>
          <p:nvPr/>
        </p:nvPicPr>
        <p:blipFill>
          <a:blip r:embed="rId3">
            <a:extLst>
              <a:ext uri="{28A0092B-C50C-407E-A947-70E740481C1C}">
                <a14:useLocalDpi xmlns:a14="http://schemas.microsoft.com/office/drawing/2010/main" val="0"/>
              </a:ext>
            </a:extLst>
          </a:blip>
          <a:srcRect l="-1" r="46769"/>
          <a:stretch/>
        </p:blipFill>
        <p:spPr>
          <a:xfrm>
            <a:off x="457199" y="671163"/>
            <a:ext cx="6839147" cy="5983637"/>
          </a:xfrm>
          <a:prstGeom prst="rect">
            <a:avLst/>
          </a:prstGeom>
        </p:spPr>
      </p:pic>
      <p:pic>
        <p:nvPicPr>
          <p:cNvPr id="7" name="Picture 6" descr="A map of the world&#10;&#10;AI-generated content may be incorrect.">
            <a:extLst>
              <a:ext uri="{FF2B5EF4-FFF2-40B4-BE49-F238E27FC236}">
                <a16:creationId xmlns:a16="http://schemas.microsoft.com/office/drawing/2014/main" id="{3A7ABF59-C250-4CC7-930A-E79A90D7629B}"/>
              </a:ext>
            </a:extLst>
          </p:cNvPr>
          <p:cNvPicPr>
            <a:picLocks noChangeAspect="1"/>
          </p:cNvPicPr>
          <p:nvPr/>
        </p:nvPicPr>
        <p:blipFill>
          <a:blip r:embed="rId3">
            <a:extLst>
              <a:ext uri="{28A0092B-C50C-407E-A947-70E740481C1C}">
                <a14:useLocalDpi xmlns:a14="http://schemas.microsoft.com/office/drawing/2010/main" val="0"/>
              </a:ext>
            </a:extLst>
          </a:blip>
          <a:srcRect l="73425" t="14787" r="1198" b="67231"/>
          <a:stretch/>
        </p:blipFill>
        <p:spPr>
          <a:xfrm>
            <a:off x="7778375" y="5342022"/>
            <a:ext cx="3956426" cy="1305613"/>
          </a:xfrm>
          <a:prstGeom prst="rect">
            <a:avLst/>
          </a:prstGeom>
        </p:spPr>
      </p:pic>
    </p:spTree>
    <p:extLst>
      <p:ext uri="{BB962C8B-B14F-4D97-AF65-F5344CB8AC3E}">
        <p14:creationId xmlns:p14="http://schemas.microsoft.com/office/powerpoint/2010/main" val="2109022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B7E73-8D23-0680-52D8-A04620D541C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2B48576-3A7F-D366-D993-ADEE6C9B9899}"/>
              </a:ext>
            </a:extLst>
          </p:cNvPr>
          <p:cNvSpPr txBox="1"/>
          <p:nvPr/>
        </p:nvSpPr>
        <p:spPr>
          <a:xfrm>
            <a:off x="167639" y="203200"/>
            <a:ext cx="11507893" cy="400110"/>
          </a:xfrm>
          <a:prstGeom prst="rect">
            <a:avLst/>
          </a:prstGeom>
          <a:noFill/>
        </p:spPr>
        <p:txBody>
          <a:bodyPr wrap="square" rtlCol="0">
            <a:spAutoFit/>
          </a:bodyPr>
          <a:lstStyle/>
          <a:p>
            <a:r>
              <a:rPr lang="en-US" sz="2000" b="1">
                <a:latin typeface="Avenir Next LT Pro" panose="020B0504020202020204" pitchFamily="34" charset="0"/>
              </a:rPr>
              <a:t>Newburg / Cobb Island – Residential Property Vulnerability to Storm Surge Flooding</a:t>
            </a:r>
          </a:p>
        </p:txBody>
      </p:sp>
      <p:sp>
        <p:nvSpPr>
          <p:cNvPr id="9" name="TextBox 8">
            <a:extLst>
              <a:ext uri="{FF2B5EF4-FFF2-40B4-BE49-F238E27FC236}">
                <a16:creationId xmlns:a16="http://schemas.microsoft.com/office/drawing/2014/main" id="{907134DB-C124-89A7-9A38-73452AFC1574}"/>
              </a:ext>
            </a:extLst>
          </p:cNvPr>
          <p:cNvSpPr txBox="1"/>
          <p:nvPr/>
        </p:nvSpPr>
        <p:spPr>
          <a:xfrm>
            <a:off x="7671816" y="1206731"/>
            <a:ext cx="4223327" cy="2585323"/>
          </a:xfrm>
          <a:prstGeom prst="rect">
            <a:avLst/>
          </a:prstGeom>
          <a:noFill/>
        </p:spPr>
        <p:txBody>
          <a:bodyPr wrap="square" rtlCol="0">
            <a:spAutoFit/>
          </a:bodyPr>
          <a:lstStyle/>
          <a:p>
            <a:r>
              <a:rPr lang="en-US"/>
              <a:t>Newburg / Cobb Island faces very high vulnerability to storm surge related flooding. In weaker (Category 1-2) and stronger storms (Category 3–4), virtually the entire area is highly vulnerable. In category 3-4 storms, 1,408 residential properties, 70 community and cultural resources, and 16 commercial properties are highly vulnerable.</a:t>
            </a:r>
          </a:p>
        </p:txBody>
      </p:sp>
      <p:sp>
        <p:nvSpPr>
          <p:cNvPr id="10" name="TextBox 9">
            <a:extLst>
              <a:ext uri="{FF2B5EF4-FFF2-40B4-BE49-F238E27FC236}">
                <a16:creationId xmlns:a16="http://schemas.microsoft.com/office/drawing/2014/main" id="{01040BBB-39AC-E53D-488E-8804C5B294E6}"/>
              </a:ext>
            </a:extLst>
          </p:cNvPr>
          <p:cNvSpPr txBox="1"/>
          <p:nvPr/>
        </p:nvSpPr>
        <p:spPr>
          <a:xfrm>
            <a:off x="7671816" y="4656452"/>
            <a:ext cx="3743235" cy="276999"/>
          </a:xfrm>
          <a:prstGeom prst="rect">
            <a:avLst/>
          </a:prstGeom>
          <a:noFill/>
        </p:spPr>
        <p:txBody>
          <a:bodyPr wrap="square" rtlCol="0">
            <a:spAutoFit/>
          </a:bodyPr>
          <a:lstStyle/>
          <a:p>
            <a:r>
              <a:rPr lang="en-US" sz="1200" b="1"/>
              <a:t>Percent of Residential Properties Highly Vulnerable</a:t>
            </a:r>
          </a:p>
        </p:txBody>
      </p:sp>
      <p:pic>
        <p:nvPicPr>
          <p:cNvPr id="6" name="Picture 5" descr="A map of the middle east&#10;&#10;AI-generated content may be incorrect.">
            <a:extLst>
              <a:ext uri="{FF2B5EF4-FFF2-40B4-BE49-F238E27FC236}">
                <a16:creationId xmlns:a16="http://schemas.microsoft.com/office/drawing/2014/main" id="{DDC57245-3C05-04DD-2572-FA1C109769FB}"/>
              </a:ext>
            </a:extLst>
          </p:cNvPr>
          <p:cNvPicPr>
            <a:picLocks noChangeAspect="1"/>
          </p:cNvPicPr>
          <p:nvPr/>
        </p:nvPicPr>
        <p:blipFill>
          <a:blip r:embed="rId3">
            <a:extLst>
              <a:ext uri="{28A0092B-C50C-407E-A947-70E740481C1C}">
                <a14:useLocalDpi xmlns:a14="http://schemas.microsoft.com/office/drawing/2010/main" val="0"/>
              </a:ext>
            </a:extLst>
          </a:blip>
          <a:srcRect r="45400" b="1528"/>
          <a:stretch/>
        </p:blipFill>
        <p:spPr>
          <a:xfrm>
            <a:off x="296857" y="779895"/>
            <a:ext cx="6994306" cy="5874905"/>
          </a:xfrm>
          <a:prstGeom prst="rect">
            <a:avLst/>
          </a:prstGeom>
        </p:spPr>
      </p:pic>
      <p:pic>
        <p:nvPicPr>
          <p:cNvPr id="11" name="Picture 10" descr="A map of the middle east&#10;&#10;AI-generated content may be incorrect.">
            <a:extLst>
              <a:ext uri="{FF2B5EF4-FFF2-40B4-BE49-F238E27FC236}">
                <a16:creationId xmlns:a16="http://schemas.microsoft.com/office/drawing/2014/main" id="{11B452B5-1B3E-9AE4-62D1-1D393B380A58}"/>
              </a:ext>
            </a:extLst>
          </p:cNvPr>
          <p:cNvPicPr>
            <a:picLocks noChangeAspect="1"/>
          </p:cNvPicPr>
          <p:nvPr/>
        </p:nvPicPr>
        <p:blipFill>
          <a:blip r:embed="rId3">
            <a:extLst>
              <a:ext uri="{28A0092B-C50C-407E-A947-70E740481C1C}">
                <a14:useLocalDpi xmlns:a14="http://schemas.microsoft.com/office/drawing/2010/main" val="0"/>
              </a:ext>
            </a:extLst>
          </a:blip>
          <a:srcRect l="73743" t="14872" r="1320" b="66059"/>
          <a:stretch/>
        </p:blipFill>
        <p:spPr>
          <a:xfrm>
            <a:off x="7526883" y="5066179"/>
            <a:ext cx="4148649" cy="1477328"/>
          </a:xfrm>
          <a:prstGeom prst="rect">
            <a:avLst/>
          </a:prstGeom>
        </p:spPr>
      </p:pic>
    </p:spTree>
    <p:extLst>
      <p:ext uri="{BB962C8B-B14F-4D97-AF65-F5344CB8AC3E}">
        <p14:creationId xmlns:p14="http://schemas.microsoft.com/office/powerpoint/2010/main" val="2524418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944BD-4C76-BEC8-C675-43D5FB2670F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CD9D1D5-469F-19F7-64B4-BBB52F43DE49}"/>
              </a:ext>
            </a:extLst>
          </p:cNvPr>
          <p:cNvGrpSpPr/>
          <p:nvPr/>
        </p:nvGrpSpPr>
        <p:grpSpPr>
          <a:xfrm>
            <a:off x="1" y="62738"/>
            <a:ext cx="12192000" cy="846573"/>
            <a:chOff x="0" y="-57150"/>
            <a:chExt cx="5088899" cy="334448"/>
          </a:xfrm>
        </p:grpSpPr>
        <p:sp>
          <p:nvSpPr>
            <p:cNvPr id="3" name="Freeform 3">
              <a:extLst>
                <a:ext uri="{FF2B5EF4-FFF2-40B4-BE49-F238E27FC236}">
                  <a16:creationId xmlns:a16="http://schemas.microsoft.com/office/drawing/2014/main" id="{A5A1672F-710E-84E1-8B88-17514387712C}"/>
                </a:ext>
              </a:extLst>
            </p:cNvPr>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endParaRPr>
            </a:p>
          </p:txBody>
        </p:sp>
        <p:sp>
          <p:nvSpPr>
            <p:cNvPr id="4" name="TextBox 4">
              <a:extLst>
                <a:ext uri="{FF2B5EF4-FFF2-40B4-BE49-F238E27FC236}">
                  <a16:creationId xmlns:a16="http://schemas.microsoft.com/office/drawing/2014/main" id="{2A5F8206-0104-E52C-83EF-9E92E55B44E7}"/>
                </a:ext>
              </a:extLst>
            </p:cNvPr>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endParaRPr>
            </a:p>
          </p:txBody>
        </p:sp>
      </p:grpSp>
      <p:sp>
        <p:nvSpPr>
          <p:cNvPr id="10" name="TextBox 10">
            <a:extLst>
              <a:ext uri="{FF2B5EF4-FFF2-40B4-BE49-F238E27FC236}">
                <a16:creationId xmlns:a16="http://schemas.microsoft.com/office/drawing/2014/main" id="{7E4BEF3F-A105-D1E9-6AD0-FEC41FEEFF4E}"/>
              </a:ext>
            </a:extLst>
          </p:cNvPr>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a:extLst>
              <a:ext uri="{FF2B5EF4-FFF2-40B4-BE49-F238E27FC236}">
                <a16:creationId xmlns:a16="http://schemas.microsoft.com/office/drawing/2014/main" id="{C1E6700D-7E96-2527-26F8-F79B324AF4F0}"/>
              </a:ext>
            </a:extLst>
          </p:cNvPr>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a:extLst>
              <a:ext uri="{FF2B5EF4-FFF2-40B4-BE49-F238E27FC236}">
                <a16:creationId xmlns:a16="http://schemas.microsoft.com/office/drawing/2014/main" id="{67459B33-87F4-A720-F1E1-1990352889A0}"/>
              </a:ext>
            </a:extLst>
          </p:cNvPr>
          <p:cNvSpPr txBox="1"/>
          <p:nvPr/>
        </p:nvSpPr>
        <p:spPr>
          <a:xfrm>
            <a:off x="380339" y="351671"/>
            <a:ext cx="7424435" cy="430374"/>
          </a:xfrm>
          <a:prstGeom prst="rect">
            <a:avLst/>
          </a:prstGeom>
        </p:spPr>
        <p:txBody>
          <a:bodyPr lIns="0" tIns="0" rIns="0" bIns="0" rtlCol="0" anchor="t">
            <a:spAutoFit/>
          </a:bodyPr>
          <a:lstStyle/>
          <a:p>
            <a:pPr>
              <a:lnSpc>
                <a:spcPts val="3733"/>
              </a:lnSpc>
            </a:pPr>
            <a:r>
              <a:rPr lang="en-US" sz="2666" b="1">
                <a:solidFill>
                  <a:srgbClr val="FAFDFF"/>
                </a:solidFill>
                <a:latin typeface="Century Gothic" panose="020B0502020202020204" pitchFamily="34" charset="0"/>
                <a:ea typeface="Montserrat Bold"/>
                <a:cs typeface="Poppins Bold" panose="00000800000000000000" charset="0"/>
                <a:sym typeface="Montserrat Bold"/>
              </a:rPr>
              <a:t>Questions Before We Begin?</a:t>
            </a:r>
          </a:p>
        </p:txBody>
      </p:sp>
      <p:pic>
        <p:nvPicPr>
          <p:cNvPr id="6" name="Picture 5" descr="A blue squares with white text&#10;&#10;AI-generated content may be incorrect.">
            <a:extLst>
              <a:ext uri="{FF2B5EF4-FFF2-40B4-BE49-F238E27FC236}">
                <a16:creationId xmlns:a16="http://schemas.microsoft.com/office/drawing/2014/main" id="{2C7520D6-1D71-840F-D779-14E2580663CF}"/>
              </a:ext>
            </a:extLst>
          </p:cNvPr>
          <p:cNvPicPr>
            <a:picLocks noChangeAspect="1"/>
          </p:cNvPicPr>
          <p:nvPr/>
        </p:nvPicPr>
        <p:blipFill>
          <a:blip r:embed="rId3"/>
          <a:stretch>
            <a:fillRect/>
          </a:stretch>
        </p:blipFill>
        <p:spPr>
          <a:xfrm>
            <a:off x="0" y="1532595"/>
            <a:ext cx="12192000" cy="3792810"/>
          </a:xfrm>
          <a:prstGeom prst="rect">
            <a:avLst/>
          </a:prstGeom>
        </p:spPr>
      </p:pic>
    </p:spTree>
    <p:extLst>
      <p:ext uri="{BB962C8B-B14F-4D97-AF65-F5344CB8AC3E}">
        <p14:creationId xmlns:p14="http://schemas.microsoft.com/office/powerpoint/2010/main" val="700082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ADAFB7-CEBF-1EE4-1EF8-CABCADC064E3}"/>
              </a:ext>
            </a:extLst>
          </p:cNvPr>
          <p:cNvPicPr>
            <a:picLocks noChangeAspect="1"/>
          </p:cNvPicPr>
          <p:nvPr/>
        </p:nvPicPr>
        <p:blipFill>
          <a:blip r:embed="rId3"/>
          <a:stretch>
            <a:fillRect/>
          </a:stretch>
        </p:blipFill>
        <p:spPr>
          <a:xfrm>
            <a:off x="3708500" y="1448534"/>
            <a:ext cx="7267740" cy="2941798"/>
          </a:xfrm>
          <a:prstGeom prst="rect">
            <a:avLst/>
          </a:prstGeom>
        </p:spPr>
      </p:pic>
      <p:sp>
        <p:nvSpPr>
          <p:cNvPr id="3" name="Freeform 3"/>
          <p:cNvSpPr/>
          <p:nvPr/>
        </p:nvSpPr>
        <p:spPr>
          <a:xfrm>
            <a:off x="1" y="200919"/>
            <a:ext cx="12192000" cy="754855"/>
          </a:xfrm>
          <a:custGeom>
            <a:avLst/>
            <a:gdLst/>
            <a:ahLst/>
            <a:cxnLst/>
            <a:rect l="l" t="t" r="r" b="b"/>
            <a:pathLst>
              <a:path w="5088899" h="243147">
                <a:moveTo>
                  <a:pt x="0" y="0"/>
                </a:moveTo>
                <a:lnTo>
                  <a:pt x="5088899" y="0"/>
                </a:lnTo>
                <a:lnTo>
                  <a:pt x="5088899" y="243147"/>
                </a:lnTo>
                <a:lnTo>
                  <a:pt x="0" y="243147"/>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endParaRPr>
          </a:p>
        </p:txBody>
      </p:sp>
      <p:sp>
        <p:nvSpPr>
          <p:cNvPr id="4" name="TextBox 4"/>
          <p:cNvSpPr txBox="1"/>
          <p:nvPr/>
        </p:nvSpPr>
        <p:spPr>
          <a:xfrm>
            <a:off x="-473752" y="149184"/>
            <a:ext cx="12881275" cy="760126"/>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cs typeface="Poppins Bold" panose="00000800000000000000" charset="0"/>
            </a:endParaRPr>
          </a:p>
        </p:txBody>
      </p:sp>
      <p:sp>
        <p:nvSpPr>
          <p:cNvPr id="5" name="TextBox 5"/>
          <p:cNvSpPr txBox="1"/>
          <p:nvPr/>
        </p:nvSpPr>
        <p:spPr>
          <a:xfrm>
            <a:off x="575026" y="341636"/>
            <a:ext cx="11098394" cy="452816"/>
          </a:xfrm>
          <a:prstGeom prst="rect">
            <a:avLst/>
          </a:prstGeom>
        </p:spPr>
        <p:txBody>
          <a:bodyPr lIns="0" tIns="0" rIns="0" bIns="0" rtlCol="0" anchor="t">
            <a:spAutoFit/>
          </a:bodyPr>
          <a:lstStyle/>
          <a:p>
            <a:pPr>
              <a:lnSpc>
                <a:spcPts val="3895"/>
              </a:lnSpc>
            </a:pPr>
            <a:r>
              <a:rPr lang="en-US" sz="2782" b="1">
                <a:solidFill>
                  <a:srgbClr val="FAFDFF"/>
                </a:solidFill>
                <a:latin typeface="Century Gothic" panose="020B0502020202020204" pitchFamily="34" charset="0"/>
                <a:ea typeface="Montserrat Bold"/>
                <a:cs typeface="Poppins Bold" panose="00000800000000000000" charset="0"/>
                <a:sym typeface="Montserrat Bold"/>
              </a:rPr>
              <a:t>Thank You! Please Stay Engaged &amp; Share</a:t>
            </a:r>
          </a:p>
        </p:txBody>
      </p:sp>
      <p:grpSp>
        <p:nvGrpSpPr>
          <p:cNvPr id="9" name="Group 6">
            <a:extLst>
              <a:ext uri="{FF2B5EF4-FFF2-40B4-BE49-F238E27FC236}">
                <a16:creationId xmlns:a16="http://schemas.microsoft.com/office/drawing/2014/main" id="{8D2ECEAE-F836-2CF9-6247-5CCF518AF8D4}"/>
              </a:ext>
            </a:extLst>
          </p:cNvPr>
          <p:cNvGrpSpPr/>
          <p:nvPr/>
        </p:nvGrpSpPr>
        <p:grpSpPr>
          <a:xfrm>
            <a:off x="8322802" y="304047"/>
            <a:ext cx="5100081" cy="506990"/>
            <a:chOff x="0" y="-57150"/>
            <a:chExt cx="10200160" cy="1013982"/>
          </a:xfrm>
        </p:grpSpPr>
        <p:sp>
          <p:nvSpPr>
            <p:cNvPr id="7" name="TextBox 7">
              <a:extLst>
                <a:ext uri="{FF2B5EF4-FFF2-40B4-BE49-F238E27FC236}">
                  <a16:creationId xmlns:a16="http://schemas.microsoft.com/office/drawing/2014/main" id="{04CB7E70-EDDC-523E-59DD-D368AE8912F1}"/>
                </a:ext>
              </a:extLst>
            </p:cNvPr>
            <p:cNvSpPr txBox="1"/>
            <p:nvPr/>
          </p:nvSpPr>
          <p:spPr>
            <a:xfrm>
              <a:off x="1291492" y="-57150"/>
              <a:ext cx="6877951" cy="600807"/>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8" name="TextBox 8">
              <a:extLst>
                <a:ext uri="{FF2B5EF4-FFF2-40B4-BE49-F238E27FC236}">
                  <a16:creationId xmlns:a16="http://schemas.microsoft.com/office/drawing/2014/main" id="{99EF7CA2-3EF7-DAB9-A927-A5F876F2D69F}"/>
                </a:ext>
              </a:extLst>
            </p:cNvPr>
            <p:cNvSpPr txBox="1"/>
            <p:nvPr/>
          </p:nvSpPr>
          <p:spPr>
            <a:xfrm>
              <a:off x="0" y="516837"/>
              <a:ext cx="10200160" cy="439995"/>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grpSp>
      <p:sp>
        <p:nvSpPr>
          <p:cNvPr id="16" name="TextBox 15">
            <a:extLst>
              <a:ext uri="{FF2B5EF4-FFF2-40B4-BE49-F238E27FC236}">
                <a16:creationId xmlns:a16="http://schemas.microsoft.com/office/drawing/2014/main" id="{338FB6E3-7E8A-2C51-DC4D-8A0EC3F24FF1}"/>
              </a:ext>
            </a:extLst>
          </p:cNvPr>
          <p:cNvSpPr txBox="1"/>
          <p:nvPr/>
        </p:nvSpPr>
        <p:spPr>
          <a:xfrm>
            <a:off x="3552624" y="4592405"/>
            <a:ext cx="6213796" cy="400110"/>
          </a:xfrm>
          <a:prstGeom prst="rect">
            <a:avLst/>
          </a:prstGeom>
          <a:noFill/>
        </p:spPr>
        <p:txBody>
          <a:bodyPr wrap="square">
            <a:spAutoFit/>
          </a:bodyPr>
          <a:lstStyle/>
          <a:p>
            <a:r>
              <a:rPr lang="en-US" sz="2000" b="1">
                <a:solidFill>
                  <a:srgbClr val="4F8ABA"/>
                </a:solidFill>
                <a:latin typeface="Century Gothic" panose="020B0502020202020204" pitchFamily="34" charset="0"/>
              </a:rPr>
              <a:t>Share</a:t>
            </a:r>
          </a:p>
        </p:txBody>
      </p:sp>
      <p:sp>
        <p:nvSpPr>
          <p:cNvPr id="17" name="TextBox 16">
            <a:extLst>
              <a:ext uri="{FF2B5EF4-FFF2-40B4-BE49-F238E27FC236}">
                <a16:creationId xmlns:a16="http://schemas.microsoft.com/office/drawing/2014/main" id="{51E0D9B8-887F-A259-CA3D-8279DA414D0D}"/>
              </a:ext>
            </a:extLst>
          </p:cNvPr>
          <p:cNvSpPr txBox="1"/>
          <p:nvPr/>
        </p:nvSpPr>
        <p:spPr>
          <a:xfrm>
            <a:off x="3552624" y="1013529"/>
            <a:ext cx="6736307" cy="400110"/>
          </a:xfrm>
          <a:prstGeom prst="rect">
            <a:avLst/>
          </a:prstGeom>
          <a:noFill/>
        </p:spPr>
        <p:txBody>
          <a:bodyPr wrap="square">
            <a:spAutoFit/>
          </a:bodyPr>
          <a:lstStyle/>
          <a:p>
            <a:r>
              <a:rPr lang="en-US" sz="2000" b="1">
                <a:solidFill>
                  <a:srgbClr val="4F8ABA"/>
                </a:solidFill>
                <a:latin typeface="Century Gothic" panose="020B0502020202020204" pitchFamily="34" charset="0"/>
              </a:rPr>
              <a:t>Stay Engaged &amp; Involved</a:t>
            </a:r>
          </a:p>
        </p:txBody>
      </p:sp>
      <p:sp>
        <p:nvSpPr>
          <p:cNvPr id="19" name="TextBox 18">
            <a:extLst>
              <a:ext uri="{FF2B5EF4-FFF2-40B4-BE49-F238E27FC236}">
                <a16:creationId xmlns:a16="http://schemas.microsoft.com/office/drawing/2014/main" id="{698B8F22-F8F7-CDC3-66FF-3FE8ED5F7F83}"/>
              </a:ext>
            </a:extLst>
          </p:cNvPr>
          <p:cNvSpPr txBox="1"/>
          <p:nvPr/>
        </p:nvSpPr>
        <p:spPr>
          <a:xfrm>
            <a:off x="3554858" y="4919311"/>
            <a:ext cx="8118561" cy="923330"/>
          </a:xfrm>
          <a:prstGeom prst="rect">
            <a:avLst/>
          </a:prstGeom>
          <a:noFill/>
        </p:spPr>
        <p:txBody>
          <a:bodyPr wrap="square" rtlCol="0">
            <a:spAutoFit/>
          </a:bodyPr>
          <a:lstStyle/>
          <a:p>
            <a:r>
              <a:rPr lang="en-US">
                <a:latin typeface="Century Gothic" panose="020B0502020202020204" pitchFamily="34" charset="0"/>
              </a:rPr>
              <a:t>Information about our CAP Development Process within your communities. Encourage people to attend our remaining meetings and to sign-up for our mailing list.  </a:t>
            </a:r>
          </a:p>
        </p:txBody>
      </p:sp>
      <p:pic>
        <p:nvPicPr>
          <p:cNvPr id="10" name="Picture 9">
            <a:extLst>
              <a:ext uri="{FF2B5EF4-FFF2-40B4-BE49-F238E27FC236}">
                <a16:creationId xmlns:a16="http://schemas.microsoft.com/office/drawing/2014/main" id="{BA86B9B2-5401-DBA1-1388-21D6713E507B}"/>
              </a:ext>
            </a:extLst>
          </p:cNvPr>
          <p:cNvPicPr>
            <a:picLocks noChangeAspect="1"/>
          </p:cNvPicPr>
          <p:nvPr/>
        </p:nvPicPr>
        <p:blipFill>
          <a:blip r:embed="rId4"/>
          <a:stretch>
            <a:fillRect/>
          </a:stretch>
        </p:blipFill>
        <p:spPr>
          <a:xfrm>
            <a:off x="480564" y="1066554"/>
            <a:ext cx="2677793" cy="5688538"/>
          </a:xfrm>
          <a:prstGeom prst="rect">
            <a:avLst/>
          </a:prstGeom>
        </p:spPr>
      </p:pic>
      <p:sp>
        <p:nvSpPr>
          <p:cNvPr id="12" name="TextBox 11">
            <a:extLst>
              <a:ext uri="{FF2B5EF4-FFF2-40B4-BE49-F238E27FC236}">
                <a16:creationId xmlns:a16="http://schemas.microsoft.com/office/drawing/2014/main" id="{AB0A06FD-6751-74AD-9963-E177D8810D0D}"/>
              </a:ext>
            </a:extLst>
          </p:cNvPr>
          <p:cNvSpPr txBox="1"/>
          <p:nvPr/>
        </p:nvSpPr>
        <p:spPr>
          <a:xfrm>
            <a:off x="3552624" y="5992842"/>
            <a:ext cx="7964919" cy="584775"/>
          </a:xfrm>
          <a:prstGeom prst="rect">
            <a:avLst/>
          </a:prstGeom>
          <a:noFill/>
        </p:spPr>
        <p:txBody>
          <a:bodyPr wrap="square">
            <a:spAutoFit/>
          </a:bodyPr>
          <a:lstStyle/>
          <a:p>
            <a:r>
              <a:rPr lang="en-US" sz="3200" b="1">
                <a:solidFill>
                  <a:srgbClr val="4F8ABA"/>
                </a:solidFill>
                <a:latin typeface="Arial Narrow" panose="020B0606020202030204" pitchFamily="34" charset="0"/>
              </a:rPr>
              <a:t>Please Remember to Take the Short Exit Survey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28AB8"/>
        </a:solidFill>
        <a:effectLst/>
      </p:bgPr>
    </p:bg>
    <p:spTree>
      <p:nvGrpSpPr>
        <p:cNvPr id="1" name=""/>
        <p:cNvGrpSpPr/>
        <p:nvPr/>
      </p:nvGrpSpPr>
      <p:grpSpPr>
        <a:xfrm>
          <a:off x="0" y="0"/>
          <a:ext cx="0" cy="0"/>
          <a:chOff x="0" y="0"/>
          <a:chExt cx="0" cy="0"/>
        </a:xfrm>
      </p:grpSpPr>
      <p:grpSp>
        <p:nvGrpSpPr>
          <p:cNvPr id="2" name="Group 2"/>
          <p:cNvGrpSpPr/>
          <p:nvPr/>
        </p:nvGrpSpPr>
        <p:grpSpPr>
          <a:xfrm>
            <a:off x="1" y="149184"/>
            <a:ext cx="12287451" cy="760126"/>
            <a:chOff x="0" y="-57150"/>
            <a:chExt cx="5088899" cy="300297"/>
          </a:xfrm>
        </p:grpSpPr>
        <p:sp>
          <p:nvSpPr>
            <p:cNvPr id="3" name="Freeform 3"/>
            <p:cNvSpPr/>
            <p:nvPr/>
          </p:nvSpPr>
          <p:spPr>
            <a:xfrm>
              <a:off x="0" y="0"/>
              <a:ext cx="5088899" cy="243147"/>
            </a:xfrm>
            <a:custGeom>
              <a:avLst/>
              <a:gdLst/>
              <a:ahLst/>
              <a:cxnLst/>
              <a:rect l="l" t="t" r="r" b="b"/>
              <a:pathLst>
                <a:path w="5088899" h="243147">
                  <a:moveTo>
                    <a:pt x="0" y="0"/>
                  </a:moveTo>
                  <a:lnTo>
                    <a:pt x="5088899" y="0"/>
                  </a:lnTo>
                  <a:lnTo>
                    <a:pt x="5088899" y="243147"/>
                  </a:lnTo>
                  <a:lnTo>
                    <a:pt x="0" y="243147"/>
                  </a:lnTo>
                  <a:close/>
                </a:path>
              </a:pathLst>
            </a:custGeom>
            <a:solidFill>
              <a:srgbClr val="E0EAEE"/>
            </a:solidFill>
            <a:effectLst>
              <a:outerShdw blurRad="50800" dist="38100" dir="2700000" algn="tl" rotWithShape="0">
                <a:prstClr val="black">
                  <a:alpha val="40000"/>
                </a:prstClr>
              </a:outerShdw>
            </a:effectLst>
          </p:spPr>
          <p:txBody>
            <a:bodyPr/>
            <a:lstStyle/>
            <a:p>
              <a:pPr defTabSz="609630"/>
              <a:endParaRPr lang="en-US" sz="1200">
                <a:solidFill>
                  <a:prstClr val="black"/>
                </a:solidFill>
                <a:latin typeface="Century Gothic" panose="020B0502020202020204" pitchFamily="34" charset="0"/>
              </a:endParaRPr>
            </a:p>
          </p:txBody>
        </p:sp>
        <p:sp>
          <p:nvSpPr>
            <p:cNvPr id="4" name="TextBox 4"/>
            <p:cNvSpPr txBox="1"/>
            <p:nvPr/>
          </p:nvSpPr>
          <p:spPr>
            <a:xfrm>
              <a:off x="0" y="-57150"/>
              <a:ext cx="5088899" cy="300297"/>
            </a:xfrm>
            <a:prstGeom prst="rect">
              <a:avLst/>
            </a:prstGeom>
          </p:spPr>
          <p:txBody>
            <a:bodyPr lIns="33867" tIns="33867" rIns="33867" bIns="33867" rtlCol="0" anchor="ctr"/>
            <a:lstStyle/>
            <a:p>
              <a:pPr algn="ctr" defTabSz="609630">
                <a:lnSpc>
                  <a:spcPts val="2338"/>
                </a:lnSpc>
              </a:pPr>
              <a:endParaRPr sz="1200">
                <a:solidFill>
                  <a:prstClr val="black"/>
                </a:solidFill>
                <a:latin typeface="Century Gothic" panose="020B0502020202020204" pitchFamily="34" charset="0"/>
              </a:endParaRPr>
            </a:p>
          </p:txBody>
        </p:sp>
      </p:grpSp>
      <p:sp>
        <p:nvSpPr>
          <p:cNvPr id="5" name="TextBox 5"/>
          <p:cNvSpPr txBox="1"/>
          <p:nvPr/>
        </p:nvSpPr>
        <p:spPr>
          <a:xfrm>
            <a:off x="575026" y="341636"/>
            <a:ext cx="11203548" cy="452816"/>
          </a:xfrm>
          <a:prstGeom prst="rect">
            <a:avLst/>
          </a:prstGeom>
        </p:spPr>
        <p:txBody>
          <a:bodyPr lIns="0" tIns="0" rIns="0" bIns="0" rtlCol="0" anchor="t">
            <a:spAutoFit/>
          </a:bodyPr>
          <a:lstStyle/>
          <a:p>
            <a:pPr defTabSz="609630">
              <a:lnSpc>
                <a:spcPts val="3895"/>
              </a:lnSpc>
            </a:pPr>
            <a:r>
              <a:rPr lang="en-US" sz="2782" b="1">
                <a:solidFill>
                  <a:srgbClr val="000000"/>
                </a:solidFill>
                <a:latin typeface="Century Gothic" panose="020B0502020202020204" pitchFamily="34" charset="0"/>
                <a:ea typeface="Montserrat Semi-Bold"/>
                <a:cs typeface="Poppins Bold" panose="00000800000000000000" charset="0"/>
                <a:sym typeface="Montserrat Semi-Bold"/>
              </a:rPr>
              <a:t>Thank You For Your Participation! </a:t>
            </a:r>
          </a:p>
        </p:txBody>
      </p:sp>
      <p:sp>
        <p:nvSpPr>
          <p:cNvPr id="6" name="TextBox 6"/>
          <p:cNvSpPr txBox="1"/>
          <p:nvPr/>
        </p:nvSpPr>
        <p:spPr>
          <a:xfrm>
            <a:off x="2794764" y="3071757"/>
            <a:ext cx="6764073" cy="906210"/>
          </a:xfrm>
          <a:prstGeom prst="rect">
            <a:avLst/>
          </a:prstGeom>
        </p:spPr>
        <p:txBody>
          <a:bodyPr lIns="0" tIns="0" rIns="0" bIns="0" rtlCol="0" anchor="t">
            <a:spAutoFit/>
          </a:bodyPr>
          <a:lstStyle/>
          <a:p>
            <a:pPr algn="ctr" defTabSz="609630">
              <a:lnSpc>
                <a:spcPts val="3733"/>
              </a:lnSpc>
            </a:pPr>
            <a:r>
              <a:rPr lang="en-US" sz="2666">
                <a:solidFill>
                  <a:srgbClr val="FFFFFF"/>
                </a:solidFill>
                <a:latin typeface="Century Gothic" panose="020B0502020202020204" pitchFamily="34" charset="0"/>
                <a:ea typeface="Montserrat"/>
                <a:cs typeface="Poppins" panose="00000500000000000000" pitchFamily="2" charset="0"/>
                <a:sym typeface="Montserrat"/>
              </a:rPr>
              <a:t>301-645-0692 </a:t>
            </a:r>
          </a:p>
          <a:p>
            <a:pPr algn="ctr" defTabSz="609630">
              <a:lnSpc>
                <a:spcPts val="3733"/>
              </a:lnSpc>
            </a:pPr>
            <a:r>
              <a:rPr lang="en-US" sz="2666">
                <a:solidFill>
                  <a:srgbClr val="FFFFFF"/>
                </a:solidFill>
                <a:latin typeface="Century Gothic" panose="020B0502020202020204" pitchFamily="34" charset="0"/>
                <a:ea typeface="Montserrat"/>
                <a:cs typeface="Poppins" panose="00000500000000000000" pitchFamily="2" charset="0"/>
                <a:sym typeface="Montserrat"/>
              </a:rPr>
              <a:t> ClimateAction@CharlesCountyMD.gov </a:t>
            </a:r>
          </a:p>
        </p:txBody>
      </p:sp>
      <p:sp>
        <p:nvSpPr>
          <p:cNvPr id="7" name="TextBox 7"/>
          <p:cNvSpPr txBox="1"/>
          <p:nvPr/>
        </p:nvSpPr>
        <p:spPr>
          <a:xfrm>
            <a:off x="1638927" y="1181093"/>
            <a:ext cx="3630928" cy="650434"/>
          </a:xfrm>
          <a:prstGeom prst="rect">
            <a:avLst/>
          </a:prstGeom>
        </p:spPr>
        <p:txBody>
          <a:bodyPr lIns="0" tIns="0" rIns="0" bIns="0" rtlCol="0" anchor="t">
            <a:spAutoFit/>
          </a:bodyPr>
          <a:lstStyle/>
          <a:p>
            <a:pPr algn="ctr" defTabSz="609630">
              <a:lnSpc>
                <a:spcPts val="5600"/>
              </a:lnSpc>
            </a:pPr>
            <a:r>
              <a:rPr lang="en-US" sz="4000" b="1">
                <a:solidFill>
                  <a:srgbClr val="FFFFFF"/>
                </a:solidFill>
                <a:latin typeface="Century Gothic" panose="020B0502020202020204" pitchFamily="34" charset="0"/>
                <a:ea typeface="Montserrat Bold"/>
                <a:cs typeface="Poppins Bold" panose="00000800000000000000" charset="0"/>
                <a:sym typeface="Montserrat Bold"/>
              </a:rPr>
              <a:t>Beth Groth</a:t>
            </a:r>
          </a:p>
        </p:txBody>
      </p:sp>
      <p:sp>
        <p:nvSpPr>
          <p:cNvPr id="8" name="TextBox 8"/>
          <p:cNvSpPr txBox="1"/>
          <p:nvPr/>
        </p:nvSpPr>
        <p:spPr>
          <a:xfrm>
            <a:off x="1111807" y="2044078"/>
            <a:ext cx="4685169" cy="692497"/>
          </a:xfrm>
          <a:prstGeom prst="rect">
            <a:avLst/>
          </a:prstGeom>
        </p:spPr>
        <p:txBody>
          <a:bodyPr lIns="0" tIns="0" rIns="0" bIns="0" rtlCol="0" anchor="t">
            <a:spAutoFit/>
          </a:bodyPr>
          <a:lstStyle/>
          <a:p>
            <a:pPr algn="ctr" defTabSz="609630">
              <a:lnSpc>
                <a:spcPts val="2719"/>
              </a:lnSpc>
            </a:pPr>
            <a:r>
              <a:rPr lang="en-US" sz="2666">
                <a:solidFill>
                  <a:srgbClr val="FFFFFF"/>
                </a:solidFill>
                <a:latin typeface="Century Gothic" panose="020B0502020202020204" pitchFamily="34" charset="0"/>
                <a:ea typeface="Montserrat"/>
                <a:cs typeface="Poppins" panose="00000500000000000000" pitchFamily="2" charset="0"/>
                <a:sym typeface="Montserrat"/>
              </a:rPr>
              <a:t>Climate Resilience and Sustainability Officer</a:t>
            </a:r>
          </a:p>
        </p:txBody>
      </p:sp>
      <p:sp>
        <p:nvSpPr>
          <p:cNvPr id="9" name="Freeform 9"/>
          <p:cNvSpPr/>
          <p:nvPr/>
        </p:nvSpPr>
        <p:spPr>
          <a:xfrm>
            <a:off x="1" y="4839873"/>
            <a:ext cx="12192000" cy="2018127"/>
          </a:xfrm>
          <a:custGeom>
            <a:avLst/>
            <a:gdLst/>
            <a:ahLst/>
            <a:cxnLst/>
            <a:rect l="l" t="t" r="r" b="b"/>
            <a:pathLst>
              <a:path w="18431177" h="3027190">
                <a:moveTo>
                  <a:pt x="0" y="0"/>
                </a:moveTo>
                <a:lnTo>
                  <a:pt x="18431177" y="0"/>
                </a:lnTo>
                <a:lnTo>
                  <a:pt x="18431177" y="3027190"/>
                </a:lnTo>
                <a:lnTo>
                  <a:pt x="0" y="3027190"/>
                </a:lnTo>
                <a:lnTo>
                  <a:pt x="0" y="0"/>
                </a:lnTo>
                <a:close/>
              </a:path>
            </a:pathLst>
          </a:custGeom>
          <a:blipFill>
            <a:blip r:embed="rId3"/>
            <a:stretch>
              <a:fillRect l="-117" r="-1923" b="-13124"/>
            </a:stretch>
          </a:blipFill>
        </p:spPr>
        <p:txBody>
          <a:bodyPr/>
          <a:lstStyle/>
          <a:p>
            <a:pPr defTabSz="609630"/>
            <a:endParaRPr lang="en-US" sz="1200">
              <a:solidFill>
                <a:prstClr val="black"/>
              </a:solidFill>
              <a:latin typeface="Century Gothic" panose="020B0502020202020204" pitchFamily="34" charset="0"/>
            </a:endParaRPr>
          </a:p>
        </p:txBody>
      </p:sp>
      <p:sp>
        <p:nvSpPr>
          <p:cNvPr id="10" name="AutoShape 10"/>
          <p:cNvSpPr/>
          <p:nvPr/>
        </p:nvSpPr>
        <p:spPr>
          <a:xfrm>
            <a:off x="1524000" y="2939464"/>
            <a:ext cx="9144000" cy="0"/>
          </a:xfrm>
          <a:prstGeom prst="line">
            <a:avLst/>
          </a:prstGeom>
          <a:ln w="19050" cap="flat">
            <a:solidFill>
              <a:srgbClr val="000000"/>
            </a:solidFill>
            <a:prstDash val="solid"/>
            <a:headEnd type="none" w="sm" len="sm"/>
            <a:tailEnd type="none" w="sm" len="sm"/>
          </a:ln>
        </p:spPr>
        <p:txBody>
          <a:bodyPr/>
          <a:lstStyle/>
          <a:p>
            <a:pPr defTabSz="609630"/>
            <a:endParaRPr lang="en-US" sz="1200">
              <a:solidFill>
                <a:prstClr val="black"/>
              </a:solidFill>
              <a:latin typeface="Century Gothic" panose="020B0502020202020204" pitchFamily="34" charset="0"/>
            </a:endParaRPr>
          </a:p>
        </p:txBody>
      </p:sp>
      <p:sp>
        <p:nvSpPr>
          <p:cNvPr id="11" name="TextBox 7">
            <a:extLst>
              <a:ext uri="{FF2B5EF4-FFF2-40B4-BE49-F238E27FC236}">
                <a16:creationId xmlns:a16="http://schemas.microsoft.com/office/drawing/2014/main" id="{0D6C7349-EBB8-7FD2-7704-4B544CAAACB0}"/>
              </a:ext>
            </a:extLst>
          </p:cNvPr>
          <p:cNvSpPr txBox="1"/>
          <p:nvPr/>
        </p:nvSpPr>
        <p:spPr>
          <a:xfrm>
            <a:off x="6429158" y="1181093"/>
            <a:ext cx="4275789" cy="650434"/>
          </a:xfrm>
          <a:prstGeom prst="rect">
            <a:avLst/>
          </a:prstGeom>
        </p:spPr>
        <p:txBody>
          <a:bodyPr wrap="square" lIns="0" tIns="0" rIns="0" bIns="0" rtlCol="0" anchor="t">
            <a:spAutoFit/>
          </a:bodyPr>
          <a:lstStyle/>
          <a:p>
            <a:pPr algn="ctr" defTabSz="609630">
              <a:lnSpc>
                <a:spcPts val="5600"/>
              </a:lnSpc>
            </a:pPr>
            <a:r>
              <a:rPr lang="en-US" sz="4000" b="1">
                <a:solidFill>
                  <a:srgbClr val="FFFFFF"/>
                </a:solidFill>
                <a:latin typeface="Century Gothic" panose="020B0502020202020204" pitchFamily="34" charset="0"/>
                <a:ea typeface="Montserrat Bold"/>
                <a:cs typeface="Poppins Bold" panose="00000800000000000000" charset="0"/>
                <a:sym typeface="Montserrat Bold"/>
              </a:rPr>
              <a:t>Noelani Brockett</a:t>
            </a:r>
          </a:p>
        </p:txBody>
      </p:sp>
      <p:sp>
        <p:nvSpPr>
          <p:cNvPr id="12" name="TextBox 8">
            <a:extLst>
              <a:ext uri="{FF2B5EF4-FFF2-40B4-BE49-F238E27FC236}">
                <a16:creationId xmlns:a16="http://schemas.microsoft.com/office/drawing/2014/main" id="{A359B83B-E7E2-D3A8-7B25-050AFF9EF063}"/>
              </a:ext>
            </a:extLst>
          </p:cNvPr>
          <p:cNvSpPr txBox="1"/>
          <p:nvPr/>
        </p:nvSpPr>
        <p:spPr>
          <a:xfrm>
            <a:off x="6784434" y="2044078"/>
            <a:ext cx="3565237" cy="346249"/>
          </a:xfrm>
          <a:prstGeom prst="rect">
            <a:avLst/>
          </a:prstGeom>
        </p:spPr>
        <p:txBody>
          <a:bodyPr wrap="square" lIns="0" tIns="0" rIns="0" bIns="0" rtlCol="0" anchor="t">
            <a:spAutoFit/>
          </a:bodyPr>
          <a:lstStyle/>
          <a:p>
            <a:pPr algn="ctr" defTabSz="609630">
              <a:lnSpc>
                <a:spcPts val="2719"/>
              </a:lnSpc>
            </a:pPr>
            <a:r>
              <a:rPr lang="en-US" sz="2666">
                <a:solidFill>
                  <a:srgbClr val="FFFFFF"/>
                </a:solidFill>
                <a:latin typeface="Century Gothic" panose="020B0502020202020204" pitchFamily="34" charset="0"/>
                <a:ea typeface="Montserrat"/>
                <a:cs typeface="Poppins" panose="00000500000000000000" pitchFamily="2" charset="0"/>
                <a:sym typeface="Montserrat"/>
              </a:rPr>
              <a:t>Planner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2738"/>
            <a:ext cx="12192000" cy="846573"/>
            <a:chOff x="0" y="-57150"/>
            <a:chExt cx="5088899" cy="334448"/>
          </a:xfrm>
        </p:grpSpPr>
        <p:sp>
          <p:nvSpPr>
            <p:cNvPr id="3" name="Freeform 3"/>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cs typeface="Poppins Bold" panose="00000800000000000000" charset="0"/>
              </a:endParaRPr>
            </a:p>
          </p:txBody>
        </p:sp>
        <p:sp>
          <p:nvSpPr>
            <p:cNvPr id="4" name="TextBox 4"/>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cs typeface="Poppins Bold" panose="00000800000000000000" charset="0"/>
              </a:endParaRPr>
            </a:p>
          </p:txBody>
        </p:sp>
      </p:grpSp>
      <p:sp>
        <p:nvSpPr>
          <p:cNvPr id="5" name="AutoShape 5"/>
          <p:cNvSpPr/>
          <p:nvPr/>
        </p:nvSpPr>
        <p:spPr>
          <a:xfrm>
            <a:off x="685801" y="3219896"/>
            <a:ext cx="10987619" cy="0"/>
          </a:xfrm>
          <a:prstGeom prst="line">
            <a:avLst/>
          </a:prstGeom>
          <a:ln w="28575" cap="flat">
            <a:solidFill>
              <a:srgbClr val="528AB8"/>
            </a:solidFill>
            <a:prstDash val="solid"/>
            <a:headEnd type="none" w="sm" len="sm"/>
            <a:tailEnd type="none" w="sm" len="sm"/>
          </a:ln>
        </p:spPr>
        <p:txBody>
          <a:bodyPr/>
          <a:lstStyle/>
          <a:p>
            <a:endParaRPr lang="en-US" sz="1200">
              <a:latin typeface="Century Gothic" panose="020B0502020202020204" pitchFamily="34" charset="0"/>
            </a:endParaRPr>
          </a:p>
        </p:txBody>
      </p:sp>
      <p:sp>
        <p:nvSpPr>
          <p:cNvPr id="12" name="Freeform 12"/>
          <p:cNvSpPr/>
          <p:nvPr/>
        </p:nvSpPr>
        <p:spPr>
          <a:xfrm>
            <a:off x="6578730" y="1488436"/>
            <a:ext cx="1989001" cy="1018626"/>
          </a:xfrm>
          <a:custGeom>
            <a:avLst/>
            <a:gdLst/>
            <a:ahLst/>
            <a:cxnLst/>
            <a:rect l="l" t="t" r="r" b="b"/>
            <a:pathLst>
              <a:path w="2741089" h="1229188">
                <a:moveTo>
                  <a:pt x="0" y="0"/>
                </a:moveTo>
                <a:lnTo>
                  <a:pt x="2741089" y="0"/>
                </a:lnTo>
                <a:lnTo>
                  <a:pt x="2741089" y="1229188"/>
                </a:lnTo>
                <a:lnTo>
                  <a:pt x="0" y="1229188"/>
                </a:lnTo>
                <a:lnTo>
                  <a:pt x="0" y="0"/>
                </a:lnTo>
                <a:close/>
              </a:path>
            </a:pathLst>
          </a:custGeom>
          <a:blipFill>
            <a:blip r:embed="rId3"/>
            <a:stretch>
              <a:fillRect/>
            </a:stretch>
          </a:blipFill>
        </p:spPr>
        <p:txBody>
          <a:bodyPr/>
          <a:lstStyle/>
          <a:p>
            <a:endParaRPr lang="en-US" sz="1200">
              <a:latin typeface="Century Gothic" panose="020B0502020202020204" pitchFamily="34" charset="0"/>
            </a:endParaRPr>
          </a:p>
        </p:txBody>
      </p:sp>
      <p:sp>
        <p:nvSpPr>
          <p:cNvPr id="13" name="Freeform 13"/>
          <p:cNvSpPr/>
          <p:nvPr/>
        </p:nvSpPr>
        <p:spPr>
          <a:xfrm>
            <a:off x="1270271" y="1046738"/>
            <a:ext cx="1468029" cy="1902021"/>
          </a:xfrm>
          <a:custGeom>
            <a:avLst/>
            <a:gdLst/>
            <a:ahLst/>
            <a:cxnLst/>
            <a:rect l="l" t="t" r="r" b="b"/>
            <a:pathLst>
              <a:path w="2202044" h="2853032">
                <a:moveTo>
                  <a:pt x="0" y="0"/>
                </a:moveTo>
                <a:lnTo>
                  <a:pt x="2202044" y="0"/>
                </a:lnTo>
                <a:lnTo>
                  <a:pt x="2202044" y="2853032"/>
                </a:lnTo>
                <a:lnTo>
                  <a:pt x="0" y="2853032"/>
                </a:lnTo>
                <a:lnTo>
                  <a:pt x="0" y="0"/>
                </a:lnTo>
                <a:close/>
              </a:path>
            </a:pathLst>
          </a:custGeom>
          <a:blipFill>
            <a:blip r:embed="rId4"/>
            <a:stretch>
              <a:fillRect l="-18747" t="-5008" r="-22352" b="-3895"/>
            </a:stretch>
          </a:blipFill>
        </p:spPr>
        <p:txBody>
          <a:bodyPr/>
          <a:lstStyle/>
          <a:p>
            <a:endParaRPr lang="en-US" sz="1200">
              <a:latin typeface="Century Gothic" panose="020B0502020202020204" pitchFamily="34" charset="0"/>
            </a:endParaRPr>
          </a:p>
        </p:txBody>
      </p:sp>
      <p:sp>
        <p:nvSpPr>
          <p:cNvPr id="16" name="TextBox 16"/>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7" name="TextBox 17"/>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9" name="AutoShape 9"/>
          <p:cNvSpPr/>
          <p:nvPr/>
        </p:nvSpPr>
        <p:spPr>
          <a:xfrm flipH="1" flipV="1">
            <a:off x="5125637" y="4844310"/>
            <a:ext cx="1950391" cy="0"/>
          </a:xfrm>
          <a:prstGeom prst="line">
            <a:avLst/>
          </a:prstGeom>
          <a:ln w="19050" cap="flat">
            <a:solidFill>
              <a:srgbClr val="528AB8"/>
            </a:solidFill>
            <a:prstDash val="solid"/>
            <a:headEnd type="none" w="sm" len="sm"/>
            <a:tailEnd type="none" w="sm" len="sm"/>
          </a:ln>
        </p:spPr>
        <p:txBody>
          <a:bodyPr/>
          <a:lstStyle/>
          <a:p>
            <a:endParaRPr lang="en-US" sz="1200">
              <a:latin typeface="Century Gothic" panose="020B0502020202020204" pitchFamily="34" charset="0"/>
            </a:endParaRPr>
          </a:p>
        </p:txBody>
      </p:sp>
      <p:sp>
        <p:nvSpPr>
          <p:cNvPr id="15" name="Freeform 15"/>
          <p:cNvSpPr/>
          <p:nvPr/>
        </p:nvSpPr>
        <p:spPr>
          <a:xfrm>
            <a:off x="5015616" y="3953170"/>
            <a:ext cx="1915272" cy="588946"/>
          </a:xfrm>
          <a:custGeom>
            <a:avLst/>
            <a:gdLst/>
            <a:ahLst/>
            <a:cxnLst/>
            <a:rect l="l" t="t" r="r" b="b"/>
            <a:pathLst>
              <a:path w="2872908" h="883419">
                <a:moveTo>
                  <a:pt x="0" y="0"/>
                </a:moveTo>
                <a:lnTo>
                  <a:pt x="2872907" y="0"/>
                </a:lnTo>
                <a:lnTo>
                  <a:pt x="2872907" y="883419"/>
                </a:lnTo>
                <a:lnTo>
                  <a:pt x="0" y="883419"/>
                </a:lnTo>
                <a:lnTo>
                  <a:pt x="0" y="0"/>
                </a:lnTo>
                <a:close/>
              </a:path>
            </a:pathLst>
          </a:custGeom>
          <a:blipFill>
            <a:blip r:embed="rId5"/>
            <a:stretch>
              <a:fillRect/>
            </a:stretch>
          </a:blipFill>
        </p:spPr>
        <p:txBody>
          <a:bodyPr/>
          <a:lstStyle/>
          <a:p>
            <a:endParaRPr lang="en-US" sz="1200">
              <a:latin typeface="Century Gothic" panose="020B0502020202020204" pitchFamily="34" charset="0"/>
            </a:endParaRPr>
          </a:p>
        </p:txBody>
      </p:sp>
      <p:sp>
        <p:nvSpPr>
          <p:cNvPr id="18" name="TextBox 18"/>
          <p:cNvSpPr txBox="1"/>
          <p:nvPr/>
        </p:nvSpPr>
        <p:spPr>
          <a:xfrm>
            <a:off x="4821531" y="5225916"/>
            <a:ext cx="2303442" cy="563552"/>
          </a:xfrm>
          <a:prstGeom prst="rect">
            <a:avLst/>
          </a:prstGeom>
        </p:spPr>
        <p:txBody>
          <a:bodyPr lIns="0" tIns="0" rIns="0" bIns="0" rtlCol="0" anchor="t">
            <a:spAutoFit/>
          </a:bodyPr>
          <a:lstStyle/>
          <a:p>
            <a:pPr algn="ctr">
              <a:lnSpc>
                <a:spcPts val="2333"/>
              </a:lnSpc>
            </a:pPr>
            <a:r>
              <a:rPr lang="en-US" sz="1666">
                <a:solidFill>
                  <a:srgbClr val="000000"/>
                </a:solidFill>
                <a:latin typeface="Century Gothic" panose="020B0502020202020204" pitchFamily="34" charset="0"/>
                <a:ea typeface="Montserrat"/>
                <a:cs typeface="Poppins" panose="00000500000000000000" pitchFamily="2" charset="0"/>
                <a:sym typeface="Montserrat"/>
              </a:rPr>
              <a:t>Resilience</a:t>
            </a:r>
          </a:p>
          <a:p>
            <a:pPr algn="ctr">
              <a:lnSpc>
                <a:spcPts val="2333"/>
              </a:lnSpc>
            </a:pPr>
            <a:r>
              <a:rPr lang="en-US" sz="1666">
                <a:solidFill>
                  <a:srgbClr val="000000"/>
                </a:solidFill>
                <a:latin typeface="Century Gothic" panose="020B0502020202020204" pitchFamily="34" charset="0"/>
                <a:ea typeface="Montserrat"/>
                <a:cs typeface="Poppins" panose="00000500000000000000" pitchFamily="2" charset="0"/>
                <a:sym typeface="Montserrat"/>
              </a:rPr>
              <a:t>Analyses</a:t>
            </a:r>
          </a:p>
        </p:txBody>
      </p:sp>
      <p:sp>
        <p:nvSpPr>
          <p:cNvPr id="6" name="Freeform 6"/>
          <p:cNvSpPr/>
          <p:nvPr/>
        </p:nvSpPr>
        <p:spPr>
          <a:xfrm>
            <a:off x="298830" y="3933064"/>
            <a:ext cx="1950391" cy="629159"/>
          </a:xfrm>
          <a:custGeom>
            <a:avLst/>
            <a:gdLst/>
            <a:ahLst/>
            <a:cxnLst/>
            <a:rect l="l" t="t" r="r" b="b"/>
            <a:pathLst>
              <a:path w="2925587" h="943738">
                <a:moveTo>
                  <a:pt x="0" y="0"/>
                </a:moveTo>
                <a:lnTo>
                  <a:pt x="2925586" y="0"/>
                </a:lnTo>
                <a:lnTo>
                  <a:pt x="2925586" y="943738"/>
                </a:lnTo>
                <a:lnTo>
                  <a:pt x="0" y="943738"/>
                </a:lnTo>
                <a:lnTo>
                  <a:pt x="0" y="0"/>
                </a:lnTo>
                <a:close/>
              </a:path>
            </a:pathLst>
          </a:custGeom>
          <a:blipFill>
            <a:blip r:embed="rId6"/>
            <a:stretch>
              <a:fillRect/>
            </a:stretch>
          </a:blipFill>
        </p:spPr>
        <p:txBody>
          <a:bodyPr/>
          <a:lstStyle/>
          <a:p>
            <a:endParaRPr lang="en-US" sz="1200">
              <a:latin typeface="Century Gothic" panose="020B0502020202020204" pitchFamily="34" charset="0"/>
            </a:endParaRPr>
          </a:p>
        </p:txBody>
      </p:sp>
      <p:sp>
        <p:nvSpPr>
          <p:cNvPr id="8" name="AutoShape 8"/>
          <p:cNvSpPr/>
          <p:nvPr/>
        </p:nvSpPr>
        <p:spPr>
          <a:xfrm flipH="1" flipV="1">
            <a:off x="265647" y="4844310"/>
            <a:ext cx="1950391" cy="0"/>
          </a:xfrm>
          <a:prstGeom prst="line">
            <a:avLst/>
          </a:prstGeom>
          <a:ln w="19050" cap="flat">
            <a:solidFill>
              <a:srgbClr val="528AB8"/>
            </a:solidFill>
            <a:prstDash val="solid"/>
            <a:headEnd type="none" w="sm" len="sm"/>
            <a:tailEnd type="none" w="sm" len="sm"/>
          </a:ln>
        </p:spPr>
        <p:txBody>
          <a:bodyPr/>
          <a:lstStyle/>
          <a:p>
            <a:endParaRPr lang="en-US" sz="1200">
              <a:latin typeface="Century Gothic" panose="020B0502020202020204" pitchFamily="34" charset="0"/>
            </a:endParaRPr>
          </a:p>
        </p:txBody>
      </p:sp>
      <p:sp>
        <p:nvSpPr>
          <p:cNvPr id="19" name="TextBox 19"/>
          <p:cNvSpPr txBox="1"/>
          <p:nvPr/>
        </p:nvSpPr>
        <p:spPr>
          <a:xfrm>
            <a:off x="232463" y="5225916"/>
            <a:ext cx="1983575" cy="563552"/>
          </a:xfrm>
          <a:prstGeom prst="rect">
            <a:avLst/>
          </a:prstGeom>
        </p:spPr>
        <p:txBody>
          <a:bodyPr lIns="0" tIns="0" rIns="0" bIns="0" rtlCol="0" anchor="t">
            <a:spAutoFit/>
          </a:bodyPr>
          <a:lstStyle/>
          <a:p>
            <a:pPr algn="ctr">
              <a:lnSpc>
                <a:spcPts val="2333"/>
              </a:lnSpc>
            </a:pPr>
            <a:r>
              <a:rPr lang="en-US" sz="1666">
                <a:solidFill>
                  <a:srgbClr val="000000"/>
                </a:solidFill>
                <a:latin typeface="Century Gothic" panose="020B0502020202020204" pitchFamily="34" charset="0"/>
                <a:ea typeface="Montserrat"/>
                <a:cs typeface="Poppins" panose="00000500000000000000" pitchFamily="2" charset="0"/>
                <a:sym typeface="Montserrat"/>
              </a:rPr>
              <a:t>Project Team </a:t>
            </a:r>
          </a:p>
          <a:p>
            <a:pPr algn="ctr">
              <a:lnSpc>
                <a:spcPts val="2333"/>
              </a:lnSpc>
            </a:pPr>
            <a:r>
              <a:rPr lang="en-US" sz="1666">
                <a:solidFill>
                  <a:srgbClr val="000000"/>
                </a:solidFill>
                <a:latin typeface="Century Gothic" panose="020B0502020202020204" pitchFamily="34" charset="0"/>
                <a:ea typeface="Montserrat"/>
                <a:cs typeface="Poppins" panose="00000500000000000000" pitchFamily="2" charset="0"/>
                <a:sym typeface="Montserrat"/>
              </a:rPr>
              <a:t>Lead</a:t>
            </a:r>
          </a:p>
        </p:txBody>
      </p:sp>
      <p:sp>
        <p:nvSpPr>
          <p:cNvPr id="10" name="AutoShape 10"/>
          <p:cNvSpPr/>
          <p:nvPr/>
        </p:nvSpPr>
        <p:spPr>
          <a:xfrm flipH="1" flipV="1">
            <a:off x="2661917" y="4844310"/>
            <a:ext cx="1950391" cy="0"/>
          </a:xfrm>
          <a:prstGeom prst="line">
            <a:avLst/>
          </a:prstGeom>
          <a:ln w="19050" cap="flat">
            <a:solidFill>
              <a:srgbClr val="528AB8"/>
            </a:solidFill>
            <a:prstDash val="solid"/>
            <a:headEnd type="none" w="sm" len="sm"/>
            <a:tailEnd type="none" w="sm" len="sm"/>
          </a:ln>
        </p:spPr>
        <p:txBody>
          <a:bodyPr/>
          <a:lstStyle/>
          <a:p>
            <a:endParaRPr lang="en-US" sz="1200">
              <a:latin typeface="Century Gothic" panose="020B0502020202020204" pitchFamily="34" charset="0"/>
            </a:endParaRPr>
          </a:p>
        </p:txBody>
      </p:sp>
      <p:sp>
        <p:nvSpPr>
          <p:cNvPr id="14" name="Freeform 14"/>
          <p:cNvSpPr/>
          <p:nvPr/>
        </p:nvSpPr>
        <p:spPr>
          <a:xfrm>
            <a:off x="3034133" y="3773937"/>
            <a:ext cx="1275644" cy="947413"/>
          </a:xfrm>
          <a:custGeom>
            <a:avLst/>
            <a:gdLst/>
            <a:ahLst/>
            <a:cxnLst/>
            <a:rect l="l" t="t" r="r" b="b"/>
            <a:pathLst>
              <a:path w="1913466" h="1421120">
                <a:moveTo>
                  <a:pt x="0" y="0"/>
                </a:moveTo>
                <a:lnTo>
                  <a:pt x="1913466" y="0"/>
                </a:lnTo>
                <a:lnTo>
                  <a:pt x="1913466" y="1421121"/>
                </a:lnTo>
                <a:lnTo>
                  <a:pt x="0" y="1421121"/>
                </a:lnTo>
                <a:lnTo>
                  <a:pt x="0" y="0"/>
                </a:lnTo>
                <a:close/>
              </a:path>
            </a:pathLst>
          </a:custGeom>
          <a:blipFill>
            <a:blip r:embed="rId7"/>
            <a:stretch>
              <a:fillRect l="-20030" t="-26597" r="-21242" b="-28755"/>
            </a:stretch>
          </a:blipFill>
        </p:spPr>
        <p:txBody>
          <a:bodyPr/>
          <a:lstStyle/>
          <a:p>
            <a:endParaRPr lang="en-US" sz="1200">
              <a:latin typeface="Century Gothic" panose="020B0502020202020204" pitchFamily="34" charset="0"/>
            </a:endParaRPr>
          </a:p>
        </p:txBody>
      </p:sp>
      <p:sp>
        <p:nvSpPr>
          <p:cNvPr id="20" name="TextBox 20"/>
          <p:cNvSpPr txBox="1"/>
          <p:nvPr/>
        </p:nvSpPr>
        <p:spPr>
          <a:xfrm>
            <a:off x="2481684" y="5225916"/>
            <a:ext cx="2246723" cy="563552"/>
          </a:xfrm>
          <a:prstGeom prst="rect">
            <a:avLst/>
          </a:prstGeom>
        </p:spPr>
        <p:txBody>
          <a:bodyPr lIns="0" tIns="0" rIns="0" bIns="0" rtlCol="0" anchor="t">
            <a:spAutoFit/>
          </a:bodyPr>
          <a:lstStyle/>
          <a:p>
            <a:pPr algn="ctr">
              <a:lnSpc>
                <a:spcPts val="2333"/>
              </a:lnSpc>
            </a:pPr>
            <a:r>
              <a:rPr lang="en-US" sz="1666">
                <a:solidFill>
                  <a:srgbClr val="000000"/>
                </a:solidFill>
                <a:latin typeface="Century Gothic" panose="020B0502020202020204" pitchFamily="34" charset="0"/>
                <a:ea typeface="Montserrat"/>
                <a:cs typeface="Poppins" panose="00000500000000000000" pitchFamily="2" charset="0"/>
                <a:sym typeface="Montserrat"/>
              </a:rPr>
              <a:t>Greenhouse Gas Analyses</a:t>
            </a:r>
          </a:p>
        </p:txBody>
      </p:sp>
      <p:sp>
        <p:nvSpPr>
          <p:cNvPr id="7" name="Freeform 7"/>
          <p:cNvSpPr/>
          <p:nvPr/>
        </p:nvSpPr>
        <p:spPr>
          <a:xfrm>
            <a:off x="10297293" y="3937276"/>
            <a:ext cx="1242912" cy="620735"/>
          </a:xfrm>
          <a:custGeom>
            <a:avLst/>
            <a:gdLst/>
            <a:ahLst/>
            <a:cxnLst/>
            <a:rect l="l" t="t" r="r" b="b"/>
            <a:pathLst>
              <a:path w="1864368" h="931103">
                <a:moveTo>
                  <a:pt x="0" y="0"/>
                </a:moveTo>
                <a:lnTo>
                  <a:pt x="1864368" y="0"/>
                </a:lnTo>
                <a:lnTo>
                  <a:pt x="1864368" y="931103"/>
                </a:lnTo>
                <a:lnTo>
                  <a:pt x="0" y="931103"/>
                </a:lnTo>
                <a:lnTo>
                  <a:pt x="0" y="0"/>
                </a:lnTo>
                <a:close/>
              </a:path>
            </a:pathLst>
          </a:custGeom>
          <a:blipFill>
            <a:blip r:embed="rId8"/>
            <a:stretch>
              <a:fillRect b="-16676"/>
            </a:stretch>
          </a:blipFill>
        </p:spPr>
        <p:txBody>
          <a:bodyPr/>
          <a:lstStyle/>
          <a:p>
            <a:endParaRPr lang="en-US" sz="1200">
              <a:latin typeface="Century Gothic" panose="020B0502020202020204" pitchFamily="34" charset="0"/>
            </a:endParaRPr>
          </a:p>
        </p:txBody>
      </p:sp>
      <p:sp>
        <p:nvSpPr>
          <p:cNvPr id="11" name="AutoShape 11"/>
          <p:cNvSpPr/>
          <p:nvPr/>
        </p:nvSpPr>
        <p:spPr>
          <a:xfrm flipH="1" flipV="1">
            <a:off x="9844519" y="4844310"/>
            <a:ext cx="1950391" cy="0"/>
          </a:xfrm>
          <a:prstGeom prst="line">
            <a:avLst/>
          </a:prstGeom>
          <a:ln w="19050" cap="flat">
            <a:solidFill>
              <a:srgbClr val="528AB8"/>
            </a:solidFill>
            <a:prstDash val="solid"/>
            <a:headEnd type="none" w="sm" len="sm"/>
            <a:tailEnd type="none" w="sm" len="sm"/>
          </a:ln>
        </p:spPr>
        <p:txBody>
          <a:bodyPr/>
          <a:lstStyle/>
          <a:p>
            <a:endParaRPr lang="en-US" sz="1200">
              <a:latin typeface="Century Gothic" panose="020B0502020202020204" pitchFamily="34" charset="0"/>
            </a:endParaRPr>
          </a:p>
        </p:txBody>
      </p:sp>
      <p:sp>
        <p:nvSpPr>
          <p:cNvPr id="21" name="TextBox 21"/>
          <p:cNvSpPr txBox="1"/>
          <p:nvPr/>
        </p:nvSpPr>
        <p:spPr>
          <a:xfrm>
            <a:off x="9712813" y="5225916"/>
            <a:ext cx="2246723" cy="563552"/>
          </a:xfrm>
          <a:prstGeom prst="rect">
            <a:avLst/>
          </a:prstGeom>
        </p:spPr>
        <p:txBody>
          <a:bodyPr lIns="0" tIns="0" rIns="0" bIns="0" rtlCol="0" anchor="t">
            <a:spAutoFit/>
          </a:bodyPr>
          <a:lstStyle/>
          <a:p>
            <a:pPr algn="ctr">
              <a:lnSpc>
                <a:spcPts val="2333"/>
              </a:lnSpc>
            </a:pPr>
            <a:r>
              <a:rPr lang="en-US" sz="1666">
                <a:solidFill>
                  <a:srgbClr val="000000"/>
                </a:solidFill>
                <a:latin typeface="Century Gothic" panose="020B0502020202020204" pitchFamily="34" charset="0"/>
                <a:ea typeface="Montserrat"/>
                <a:cs typeface="Poppins" panose="00000500000000000000" pitchFamily="2" charset="0"/>
                <a:sym typeface="Montserrat"/>
              </a:rPr>
              <a:t>Community Engagement</a:t>
            </a:r>
          </a:p>
        </p:txBody>
      </p:sp>
      <p:sp>
        <p:nvSpPr>
          <p:cNvPr id="23" name="TextBox 23"/>
          <p:cNvSpPr txBox="1"/>
          <p:nvPr/>
        </p:nvSpPr>
        <p:spPr>
          <a:xfrm>
            <a:off x="380339" y="351671"/>
            <a:ext cx="7424435" cy="430374"/>
          </a:xfrm>
          <a:prstGeom prst="rect">
            <a:avLst/>
          </a:prstGeom>
        </p:spPr>
        <p:txBody>
          <a:bodyPr lIns="0" tIns="0" rIns="0" bIns="0" rtlCol="0" anchor="t">
            <a:spAutoFit/>
          </a:bodyPr>
          <a:lstStyle/>
          <a:p>
            <a:pPr>
              <a:lnSpc>
                <a:spcPts val="3733"/>
              </a:lnSpc>
            </a:pPr>
            <a:r>
              <a:rPr lang="en-US" sz="2666" b="1">
                <a:solidFill>
                  <a:srgbClr val="FAFDFF"/>
                </a:solidFill>
                <a:latin typeface="Century Gothic" panose="020B0502020202020204" pitchFamily="34" charset="0"/>
                <a:ea typeface="Montserrat Bold"/>
                <a:cs typeface="Poppins Bold" panose="00000800000000000000" charset="0"/>
                <a:sym typeface="Montserrat Bold"/>
              </a:rPr>
              <a:t>Meet the Team</a:t>
            </a:r>
          </a:p>
        </p:txBody>
      </p:sp>
      <p:sp>
        <p:nvSpPr>
          <p:cNvPr id="29" name="TextBox 28">
            <a:extLst>
              <a:ext uri="{FF2B5EF4-FFF2-40B4-BE49-F238E27FC236}">
                <a16:creationId xmlns:a16="http://schemas.microsoft.com/office/drawing/2014/main" id="{B7CDD608-F907-3F1C-AD5E-231BA4D9EB39}"/>
              </a:ext>
            </a:extLst>
          </p:cNvPr>
          <p:cNvSpPr txBox="1"/>
          <p:nvPr/>
        </p:nvSpPr>
        <p:spPr>
          <a:xfrm>
            <a:off x="2628623" y="1641711"/>
            <a:ext cx="2938119" cy="728020"/>
          </a:xfrm>
          <a:prstGeom prst="rect">
            <a:avLst/>
          </a:prstGeom>
          <a:noFill/>
        </p:spPr>
        <p:txBody>
          <a:bodyPr wrap="square">
            <a:spAutoFit/>
          </a:bodyPr>
          <a:lstStyle/>
          <a:p>
            <a:pPr algn="ctr">
              <a:lnSpc>
                <a:spcPts val="2613"/>
              </a:lnSpc>
            </a:pPr>
            <a:r>
              <a:rPr lang="en-US" sz="1867" b="1">
                <a:solidFill>
                  <a:srgbClr val="000000"/>
                </a:solidFill>
                <a:latin typeface="Century Gothic" panose="020B0502020202020204" pitchFamily="34" charset="0"/>
                <a:ea typeface="Montserrat"/>
                <a:cs typeface="Poppins" panose="00000500000000000000" pitchFamily="2" charset="0"/>
                <a:sym typeface="Montserrat"/>
              </a:rPr>
              <a:t>Climate Action Plan Project Manager</a:t>
            </a:r>
          </a:p>
        </p:txBody>
      </p:sp>
      <p:sp>
        <p:nvSpPr>
          <p:cNvPr id="30" name="TextBox 29">
            <a:extLst>
              <a:ext uri="{FF2B5EF4-FFF2-40B4-BE49-F238E27FC236}">
                <a16:creationId xmlns:a16="http://schemas.microsoft.com/office/drawing/2014/main" id="{70D5A17F-36AD-283C-8B8A-0DE6F88D9F3E}"/>
              </a:ext>
            </a:extLst>
          </p:cNvPr>
          <p:cNvSpPr txBox="1"/>
          <p:nvPr/>
        </p:nvSpPr>
        <p:spPr>
          <a:xfrm>
            <a:off x="8112175" y="1641711"/>
            <a:ext cx="2938119" cy="728020"/>
          </a:xfrm>
          <a:prstGeom prst="rect">
            <a:avLst/>
          </a:prstGeom>
          <a:noFill/>
        </p:spPr>
        <p:txBody>
          <a:bodyPr wrap="square">
            <a:spAutoFit/>
          </a:bodyPr>
          <a:lstStyle/>
          <a:p>
            <a:pPr algn="ctr">
              <a:lnSpc>
                <a:spcPts val="2613"/>
              </a:lnSpc>
            </a:pPr>
            <a:r>
              <a:rPr lang="en-US" sz="1867" b="1">
                <a:solidFill>
                  <a:srgbClr val="000000"/>
                </a:solidFill>
                <a:latin typeface="Century Gothic" panose="020B0502020202020204" pitchFamily="34" charset="0"/>
                <a:ea typeface="Montserrat"/>
                <a:cs typeface="Poppins" panose="00000500000000000000" pitchFamily="2" charset="0"/>
                <a:sym typeface="Montserrat"/>
              </a:rPr>
              <a:t>Contracting </a:t>
            </a:r>
          </a:p>
          <a:p>
            <a:pPr algn="ctr">
              <a:lnSpc>
                <a:spcPts val="2613"/>
              </a:lnSpc>
            </a:pPr>
            <a:r>
              <a:rPr lang="en-US" sz="1867" b="1">
                <a:solidFill>
                  <a:srgbClr val="000000"/>
                </a:solidFill>
                <a:latin typeface="Century Gothic" panose="020B0502020202020204" pitchFamily="34" charset="0"/>
                <a:ea typeface="Montserrat"/>
                <a:cs typeface="Poppins" panose="00000500000000000000" pitchFamily="2" charset="0"/>
                <a:sym typeface="Montserrat"/>
              </a:rPr>
              <a:t>Authority </a:t>
            </a:r>
          </a:p>
        </p:txBody>
      </p:sp>
      <p:grpSp>
        <p:nvGrpSpPr>
          <p:cNvPr id="32" name="Group 31">
            <a:extLst>
              <a:ext uri="{FF2B5EF4-FFF2-40B4-BE49-F238E27FC236}">
                <a16:creationId xmlns:a16="http://schemas.microsoft.com/office/drawing/2014/main" id="{68F11C81-8F68-65E1-20C3-291BD4E531F5}"/>
              </a:ext>
            </a:extLst>
          </p:cNvPr>
          <p:cNvGrpSpPr/>
          <p:nvPr/>
        </p:nvGrpSpPr>
        <p:grpSpPr>
          <a:xfrm>
            <a:off x="7496775" y="3533406"/>
            <a:ext cx="1983575" cy="1961110"/>
            <a:chOff x="8887158" y="3219896"/>
            <a:chExt cx="1983575" cy="1961110"/>
          </a:xfrm>
        </p:grpSpPr>
        <p:sp>
          <p:nvSpPr>
            <p:cNvPr id="22" name="AutoShape 8">
              <a:extLst>
                <a:ext uri="{FF2B5EF4-FFF2-40B4-BE49-F238E27FC236}">
                  <a16:creationId xmlns:a16="http://schemas.microsoft.com/office/drawing/2014/main" id="{23C8D27C-467C-EF9F-9940-0F6658EACA31}"/>
                </a:ext>
              </a:extLst>
            </p:cNvPr>
            <p:cNvSpPr/>
            <p:nvPr/>
          </p:nvSpPr>
          <p:spPr>
            <a:xfrm flipH="1" flipV="1">
              <a:off x="8903750" y="4530800"/>
              <a:ext cx="1950391" cy="0"/>
            </a:xfrm>
            <a:prstGeom prst="line">
              <a:avLst/>
            </a:prstGeom>
            <a:ln w="19050" cap="flat">
              <a:solidFill>
                <a:srgbClr val="528AB8"/>
              </a:solidFill>
              <a:prstDash val="solid"/>
              <a:headEnd type="none" w="sm" len="sm"/>
              <a:tailEnd type="none" w="sm" len="sm"/>
            </a:ln>
          </p:spPr>
          <p:txBody>
            <a:bodyPr/>
            <a:lstStyle/>
            <a:p>
              <a:endParaRPr lang="en-US" sz="1200">
                <a:latin typeface="Century Gothic" panose="020B0502020202020204" pitchFamily="34" charset="0"/>
              </a:endParaRPr>
            </a:p>
          </p:txBody>
        </p:sp>
        <p:sp>
          <p:nvSpPr>
            <p:cNvPr id="24" name="TextBox 19">
              <a:extLst>
                <a:ext uri="{FF2B5EF4-FFF2-40B4-BE49-F238E27FC236}">
                  <a16:creationId xmlns:a16="http://schemas.microsoft.com/office/drawing/2014/main" id="{AD2F2B07-1781-881A-3905-02733325FC8C}"/>
                </a:ext>
              </a:extLst>
            </p:cNvPr>
            <p:cNvSpPr txBox="1"/>
            <p:nvPr/>
          </p:nvSpPr>
          <p:spPr>
            <a:xfrm>
              <a:off x="8887158" y="4912406"/>
              <a:ext cx="1983575" cy="268600"/>
            </a:xfrm>
            <a:prstGeom prst="rect">
              <a:avLst/>
            </a:prstGeom>
          </p:spPr>
          <p:txBody>
            <a:bodyPr lIns="0" tIns="0" rIns="0" bIns="0" rtlCol="0" anchor="t">
              <a:spAutoFit/>
            </a:bodyPr>
            <a:lstStyle/>
            <a:p>
              <a:pPr algn="ctr">
                <a:lnSpc>
                  <a:spcPts val="2333"/>
                </a:lnSpc>
              </a:pPr>
              <a:r>
                <a:rPr lang="en-US" sz="1666">
                  <a:solidFill>
                    <a:srgbClr val="000000"/>
                  </a:solidFill>
                  <a:latin typeface="Century Gothic" panose="020B0502020202020204" pitchFamily="34" charset="0"/>
                  <a:ea typeface="Montserrat"/>
                  <a:cs typeface="Poppins" panose="00000500000000000000" pitchFamily="2" charset="0"/>
                  <a:sym typeface="Montserrat"/>
                </a:rPr>
                <a:t>Financial Analyses</a:t>
              </a:r>
            </a:p>
          </p:txBody>
        </p:sp>
        <p:pic>
          <p:nvPicPr>
            <p:cNvPr id="26" name="Picture 25" descr="A logo for a company&#10;&#10;AI-generated content may be incorrect.">
              <a:extLst>
                <a:ext uri="{FF2B5EF4-FFF2-40B4-BE49-F238E27FC236}">
                  <a16:creationId xmlns:a16="http://schemas.microsoft.com/office/drawing/2014/main" id="{65AA66A5-A2F2-947A-9C22-72E5AB6C0A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6103" y="3219896"/>
              <a:ext cx="1625684" cy="1149409"/>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2738"/>
            <a:ext cx="12192000" cy="846573"/>
            <a:chOff x="0" y="-57150"/>
            <a:chExt cx="5088899" cy="334448"/>
          </a:xfrm>
        </p:grpSpPr>
        <p:sp>
          <p:nvSpPr>
            <p:cNvPr id="3" name="Freeform 3"/>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cs typeface="Poppins Bold" panose="00000800000000000000" charset="0"/>
              </a:endParaRPr>
            </a:p>
          </p:txBody>
        </p:sp>
        <p:sp>
          <p:nvSpPr>
            <p:cNvPr id="4" name="TextBox 4"/>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cs typeface="Poppins Bold" panose="00000800000000000000" charset="0"/>
              </a:endParaRPr>
            </a:p>
          </p:txBody>
        </p:sp>
      </p:grpSp>
      <p:sp>
        <p:nvSpPr>
          <p:cNvPr id="13" name="TextBox 13"/>
          <p:cNvSpPr txBox="1"/>
          <p:nvPr/>
        </p:nvSpPr>
        <p:spPr>
          <a:xfrm>
            <a:off x="336370" y="312807"/>
            <a:ext cx="7424435" cy="430374"/>
          </a:xfrm>
          <a:prstGeom prst="rect">
            <a:avLst/>
          </a:prstGeom>
        </p:spPr>
        <p:txBody>
          <a:bodyPr lIns="0" tIns="0" rIns="0" bIns="0" rtlCol="0" anchor="t">
            <a:spAutoFit/>
          </a:bodyPr>
          <a:lstStyle/>
          <a:p>
            <a:pPr>
              <a:lnSpc>
                <a:spcPts val="3733"/>
              </a:lnSpc>
            </a:pPr>
            <a:r>
              <a:rPr lang="en-US" sz="2666" b="1">
                <a:solidFill>
                  <a:srgbClr val="FAFDFF"/>
                </a:solidFill>
                <a:latin typeface="Century Gothic" panose="020B0502020202020204" pitchFamily="34" charset="0"/>
                <a:ea typeface="Montserrat Bold"/>
                <a:cs typeface="Poppins Bold" panose="00000800000000000000" charset="0"/>
                <a:sym typeface="Montserrat Bold"/>
              </a:rPr>
              <a:t>Introductions</a:t>
            </a:r>
          </a:p>
        </p:txBody>
      </p:sp>
      <p:sp>
        <p:nvSpPr>
          <p:cNvPr id="14" name="TextBox 14"/>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5" name="TextBox 15"/>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grpSp>
        <p:nvGrpSpPr>
          <p:cNvPr id="28" name="Group 27">
            <a:extLst>
              <a:ext uri="{FF2B5EF4-FFF2-40B4-BE49-F238E27FC236}">
                <a16:creationId xmlns:a16="http://schemas.microsoft.com/office/drawing/2014/main" id="{91153918-C426-EEFF-CFAA-C4C8D22B30F0}"/>
              </a:ext>
            </a:extLst>
          </p:cNvPr>
          <p:cNvGrpSpPr/>
          <p:nvPr/>
        </p:nvGrpSpPr>
        <p:grpSpPr>
          <a:xfrm>
            <a:off x="453850" y="1684289"/>
            <a:ext cx="6099350" cy="4508765"/>
            <a:chOff x="4330839" y="1681020"/>
            <a:chExt cx="6099350" cy="4508765"/>
          </a:xfrm>
        </p:grpSpPr>
        <p:sp>
          <p:nvSpPr>
            <p:cNvPr id="26" name="Rectangle: Rounded Corners 25">
              <a:extLst>
                <a:ext uri="{FF2B5EF4-FFF2-40B4-BE49-F238E27FC236}">
                  <a16:creationId xmlns:a16="http://schemas.microsoft.com/office/drawing/2014/main" id="{7F18BB4D-7F6E-D1B0-A737-D85AAD3B2C9A}"/>
                </a:ext>
              </a:extLst>
            </p:cNvPr>
            <p:cNvSpPr/>
            <p:nvPr/>
          </p:nvSpPr>
          <p:spPr>
            <a:xfrm>
              <a:off x="4330839" y="1811775"/>
              <a:ext cx="6099350" cy="4378010"/>
            </a:xfrm>
            <a:prstGeom prst="roundRect">
              <a:avLst/>
            </a:prstGeom>
            <a:solidFill>
              <a:srgbClr val="4F8ABA"/>
            </a:solidFill>
            <a:ln>
              <a:solidFill>
                <a:srgbClr val="4F8A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0FC21F9-DCDB-CB90-14F4-C10F0F9AF8F4}"/>
                </a:ext>
              </a:extLst>
            </p:cNvPr>
            <p:cNvSpPr/>
            <p:nvPr/>
          </p:nvSpPr>
          <p:spPr>
            <a:xfrm>
              <a:off x="4972772" y="1681020"/>
              <a:ext cx="4815485" cy="186204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1500">
                  <a:solidFill>
                    <a:schemeClr val="bg1"/>
                  </a:solidFill>
                  <a:latin typeface="Arial Narrow" panose="020B0606020202030204" pitchFamily="34" charset="0"/>
                </a:rPr>
                <a:t>HELLO</a:t>
              </a:r>
              <a:endParaRPr lang="en-US" sz="11500" b="1">
                <a:ln/>
                <a:solidFill>
                  <a:schemeClr val="bg1"/>
                </a:solidFill>
                <a:latin typeface="Arial Narrow" panose="020B0606020202030204" pitchFamily="34" charset="0"/>
              </a:endParaRPr>
            </a:p>
          </p:txBody>
        </p:sp>
        <p:sp>
          <p:nvSpPr>
            <p:cNvPr id="25" name="TextBox 13">
              <a:extLst>
                <a:ext uri="{FF2B5EF4-FFF2-40B4-BE49-F238E27FC236}">
                  <a16:creationId xmlns:a16="http://schemas.microsoft.com/office/drawing/2014/main" id="{E5139621-6007-CEBC-5EFC-66DCFFB51E82}"/>
                </a:ext>
              </a:extLst>
            </p:cNvPr>
            <p:cNvSpPr txBox="1"/>
            <p:nvPr/>
          </p:nvSpPr>
          <p:spPr>
            <a:xfrm>
              <a:off x="6152818" y="3171143"/>
              <a:ext cx="2455392" cy="430374"/>
            </a:xfrm>
            <a:prstGeom prst="rect">
              <a:avLst/>
            </a:prstGeom>
          </p:spPr>
          <p:txBody>
            <a:bodyPr wrap="square" lIns="0" tIns="0" rIns="0" bIns="0" rtlCol="0" anchor="t">
              <a:spAutoFit/>
            </a:bodyPr>
            <a:lstStyle/>
            <a:p>
              <a:pPr algn="ctr">
                <a:lnSpc>
                  <a:spcPts val="3733"/>
                </a:lnSpc>
              </a:pPr>
              <a:r>
                <a:rPr lang="en-US" sz="2666" b="1">
                  <a:solidFill>
                    <a:schemeClr val="bg1"/>
                  </a:solidFill>
                  <a:latin typeface="Century Gothic" panose="020B0502020202020204" pitchFamily="34" charset="0"/>
                  <a:ea typeface="Montserrat Bold"/>
                  <a:cs typeface="Poppins Bold" panose="00000800000000000000" charset="0"/>
                  <a:sym typeface="Montserrat Bold"/>
                </a:rPr>
                <a:t>my name is…</a:t>
              </a:r>
            </a:p>
          </p:txBody>
        </p:sp>
        <p:sp>
          <p:nvSpPr>
            <p:cNvPr id="27" name="Rectangle: Rounded Corners 26">
              <a:extLst>
                <a:ext uri="{FF2B5EF4-FFF2-40B4-BE49-F238E27FC236}">
                  <a16:creationId xmlns:a16="http://schemas.microsoft.com/office/drawing/2014/main" id="{0DBF2DA8-92C6-961C-DF7E-641E654DCA06}"/>
                </a:ext>
              </a:extLst>
            </p:cNvPr>
            <p:cNvSpPr/>
            <p:nvPr/>
          </p:nvSpPr>
          <p:spPr>
            <a:xfrm>
              <a:off x="4592097" y="3732272"/>
              <a:ext cx="5576835" cy="217615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20A97C14-F477-83BA-DC92-0D40A87ABB0E}"/>
              </a:ext>
            </a:extLst>
          </p:cNvPr>
          <p:cNvSpPr txBox="1"/>
          <p:nvPr/>
        </p:nvSpPr>
        <p:spPr>
          <a:xfrm>
            <a:off x="7091314" y="1496977"/>
            <a:ext cx="4575068" cy="4883388"/>
          </a:xfrm>
          <a:prstGeom prst="rect">
            <a:avLst/>
          </a:prstGeom>
          <a:noFill/>
        </p:spPr>
        <p:txBody>
          <a:bodyPr wrap="square" lIns="91440" tIns="45720" rIns="91440" bIns="45720" anchor="t">
            <a:spAutoFit/>
          </a:bodyPr>
          <a:lstStyle/>
          <a:p>
            <a:pPr marL="854075" indent="-742950">
              <a:spcBef>
                <a:spcPts val="400"/>
              </a:spcBef>
              <a:spcAft>
                <a:spcPts val="1000"/>
              </a:spcAft>
              <a:buFont typeface="+mj-lt"/>
              <a:buAutoNum type="arabicPeriod"/>
            </a:pPr>
            <a:r>
              <a:rPr lang="en-US" sz="3600" b="1">
                <a:latin typeface="Century Gothic"/>
              </a:rPr>
              <a:t>Your Name</a:t>
            </a:r>
          </a:p>
          <a:p>
            <a:pPr marL="854075" indent="-742950">
              <a:spcBef>
                <a:spcPts val="400"/>
              </a:spcBef>
              <a:spcAft>
                <a:spcPts val="1000"/>
              </a:spcAft>
              <a:buFont typeface="+mj-lt"/>
              <a:buAutoNum type="arabicPeriod"/>
            </a:pPr>
            <a:r>
              <a:rPr lang="en-US" sz="3600" b="1">
                <a:latin typeface="Century Gothic"/>
              </a:rPr>
              <a:t>General area where you live and / or work</a:t>
            </a:r>
          </a:p>
          <a:p>
            <a:pPr marL="854075" indent="-742950">
              <a:spcBef>
                <a:spcPts val="400"/>
              </a:spcBef>
              <a:spcAft>
                <a:spcPts val="1000"/>
              </a:spcAft>
              <a:buFont typeface="+mj-lt"/>
              <a:buAutoNum type="arabicPeriod"/>
            </a:pPr>
            <a:r>
              <a:rPr lang="en-US" sz="3600" b="1">
                <a:latin typeface="Century Gothic"/>
              </a:rPr>
              <a:t>What are you most interested in learning or sharing today?</a:t>
            </a:r>
            <a:endParaRPr lang="en-US" sz="3600">
              <a:latin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2738"/>
            <a:ext cx="12192000" cy="846573"/>
            <a:chOff x="0" y="-57150"/>
            <a:chExt cx="5088899" cy="334448"/>
          </a:xfrm>
        </p:grpSpPr>
        <p:sp>
          <p:nvSpPr>
            <p:cNvPr id="3" name="Freeform 3"/>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cs typeface="Poppins Bold" panose="00000800000000000000" charset="0"/>
              </a:endParaRPr>
            </a:p>
          </p:txBody>
        </p:sp>
        <p:sp>
          <p:nvSpPr>
            <p:cNvPr id="4" name="TextBox 4"/>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cs typeface="Poppins Bold" panose="00000800000000000000" charset="0"/>
              </a:endParaRPr>
            </a:p>
          </p:txBody>
        </p:sp>
      </p:grpSp>
      <p:grpSp>
        <p:nvGrpSpPr>
          <p:cNvPr id="8" name="Group 7">
            <a:extLst>
              <a:ext uri="{FF2B5EF4-FFF2-40B4-BE49-F238E27FC236}">
                <a16:creationId xmlns:a16="http://schemas.microsoft.com/office/drawing/2014/main" id="{A1BFF6FE-4F86-DEDD-C507-12CF83606A19}"/>
              </a:ext>
            </a:extLst>
          </p:cNvPr>
          <p:cNvGrpSpPr/>
          <p:nvPr/>
        </p:nvGrpSpPr>
        <p:grpSpPr>
          <a:xfrm>
            <a:off x="4563032" y="2005790"/>
            <a:ext cx="3065937" cy="858649"/>
            <a:chOff x="4213751" y="1790036"/>
            <a:chExt cx="3065937" cy="858649"/>
          </a:xfrm>
        </p:grpSpPr>
        <p:sp>
          <p:nvSpPr>
            <p:cNvPr id="9" name="Freeform 9"/>
            <p:cNvSpPr/>
            <p:nvPr/>
          </p:nvSpPr>
          <p:spPr>
            <a:xfrm>
              <a:off x="4213751" y="1790036"/>
              <a:ext cx="813569" cy="858649"/>
            </a:xfrm>
            <a:custGeom>
              <a:avLst/>
              <a:gdLst/>
              <a:ahLst/>
              <a:cxnLst/>
              <a:rect l="l" t="t" r="r" b="b"/>
              <a:pathLst>
                <a:path w="1627139" h="1717297">
                  <a:moveTo>
                    <a:pt x="0" y="0"/>
                  </a:moveTo>
                  <a:lnTo>
                    <a:pt x="1627139" y="0"/>
                  </a:lnTo>
                  <a:lnTo>
                    <a:pt x="1627139" y="1717297"/>
                  </a:lnTo>
                  <a:lnTo>
                    <a:pt x="0" y="17172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Century Gothic" panose="020B0502020202020204" pitchFamily="34" charset="0"/>
                <a:cs typeface="Poppins" panose="00000500000000000000" pitchFamily="2" charset="0"/>
              </a:endParaRPr>
            </a:p>
          </p:txBody>
        </p:sp>
        <p:sp>
          <p:nvSpPr>
            <p:cNvPr id="10" name="Freeform 10"/>
            <p:cNvSpPr/>
            <p:nvPr/>
          </p:nvSpPr>
          <p:spPr>
            <a:xfrm>
              <a:off x="5290987" y="1897841"/>
              <a:ext cx="964849" cy="735697"/>
            </a:xfrm>
            <a:custGeom>
              <a:avLst/>
              <a:gdLst/>
              <a:ahLst/>
              <a:cxnLst/>
              <a:rect l="l" t="t" r="r" b="b"/>
              <a:pathLst>
                <a:path w="1929698" h="1471395">
                  <a:moveTo>
                    <a:pt x="0" y="0"/>
                  </a:moveTo>
                  <a:lnTo>
                    <a:pt x="1929698" y="0"/>
                  </a:lnTo>
                  <a:lnTo>
                    <a:pt x="1929698" y="1471395"/>
                  </a:lnTo>
                  <a:lnTo>
                    <a:pt x="0" y="14713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latin typeface="Century Gothic" panose="020B0502020202020204" pitchFamily="34" charset="0"/>
                <a:cs typeface="Poppins" panose="00000500000000000000" pitchFamily="2" charset="0"/>
              </a:endParaRPr>
            </a:p>
          </p:txBody>
        </p:sp>
        <p:sp>
          <p:nvSpPr>
            <p:cNvPr id="11" name="Freeform 11"/>
            <p:cNvSpPr/>
            <p:nvPr/>
          </p:nvSpPr>
          <p:spPr>
            <a:xfrm>
              <a:off x="6519503" y="2021532"/>
              <a:ext cx="760185" cy="627152"/>
            </a:xfrm>
            <a:custGeom>
              <a:avLst/>
              <a:gdLst/>
              <a:ahLst/>
              <a:cxnLst/>
              <a:rect l="l" t="t" r="r" b="b"/>
              <a:pathLst>
                <a:path w="1520369" h="1254304">
                  <a:moveTo>
                    <a:pt x="0" y="0"/>
                  </a:moveTo>
                  <a:lnTo>
                    <a:pt x="1520369" y="0"/>
                  </a:lnTo>
                  <a:lnTo>
                    <a:pt x="1520369" y="1254304"/>
                  </a:lnTo>
                  <a:lnTo>
                    <a:pt x="0" y="12543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latin typeface="Century Gothic" panose="020B0502020202020204" pitchFamily="34" charset="0"/>
                <a:cs typeface="Poppins" panose="00000500000000000000" pitchFamily="2" charset="0"/>
              </a:endParaRPr>
            </a:p>
          </p:txBody>
        </p:sp>
      </p:grpSp>
      <p:sp>
        <p:nvSpPr>
          <p:cNvPr id="18" name="TextBox 18"/>
          <p:cNvSpPr txBox="1"/>
          <p:nvPr/>
        </p:nvSpPr>
        <p:spPr>
          <a:xfrm>
            <a:off x="1580550" y="2897349"/>
            <a:ext cx="9030901" cy="220510"/>
          </a:xfrm>
          <a:prstGeom prst="rect">
            <a:avLst/>
          </a:prstGeom>
        </p:spPr>
        <p:txBody>
          <a:bodyPr wrap="square" lIns="0" tIns="0" rIns="0" bIns="0" rtlCol="0" anchor="t">
            <a:spAutoFit/>
          </a:bodyPr>
          <a:lstStyle/>
          <a:p>
            <a:pPr algn="ctr">
              <a:lnSpc>
                <a:spcPts val="1893"/>
              </a:lnSpc>
            </a:pPr>
            <a:r>
              <a:rPr lang="en-US" sz="1352" b="1">
                <a:solidFill>
                  <a:srgbClr val="000000"/>
                </a:solidFill>
                <a:latin typeface="Century Gothic" panose="020B0502020202020204" pitchFamily="34" charset="0"/>
                <a:ea typeface="Poppins Bold"/>
                <a:cs typeface="Poppins" panose="00000500000000000000" pitchFamily="2" charset="0"/>
                <a:sym typeface="Poppins Bold"/>
              </a:rPr>
              <a:t>Commercial and Residential Energy Use, Landfills, Transportation, Agriculture, Land Use, Water, Wastewater</a:t>
            </a:r>
          </a:p>
        </p:txBody>
      </p:sp>
      <p:grpSp>
        <p:nvGrpSpPr>
          <p:cNvPr id="62" name="Group 61">
            <a:extLst>
              <a:ext uri="{FF2B5EF4-FFF2-40B4-BE49-F238E27FC236}">
                <a16:creationId xmlns:a16="http://schemas.microsoft.com/office/drawing/2014/main" id="{B501EC30-B803-D70A-032D-5070E919DE4A}"/>
              </a:ext>
            </a:extLst>
          </p:cNvPr>
          <p:cNvGrpSpPr/>
          <p:nvPr/>
        </p:nvGrpSpPr>
        <p:grpSpPr>
          <a:xfrm>
            <a:off x="4517336" y="3156158"/>
            <a:ext cx="3157329" cy="1248954"/>
            <a:chOff x="6383016" y="5739076"/>
            <a:chExt cx="4735993" cy="1873431"/>
          </a:xfrm>
        </p:grpSpPr>
        <p:sp>
          <p:nvSpPr>
            <p:cNvPr id="12" name="Freeform 12"/>
            <p:cNvSpPr/>
            <p:nvPr/>
          </p:nvSpPr>
          <p:spPr>
            <a:xfrm>
              <a:off x="6755101" y="5739076"/>
              <a:ext cx="2388898" cy="1448271"/>
            </a:xfrm>
            <a:custGeom>
              <a:avLst/>
              <a:gdLst/>
              <a:ahLst/>
              <a:cxnLst/>
              <a:rect l="l" t="t" r="r" b="b"/>
              <a:pathLst>
                <a:path w="3185198" h="1931027">
                  <a:moveTo>
                    <a:pt x="0" y="0"/>
                  </a:moveTo>
                  <a:lnTo>
                    <a:pt x="3185199" y="0"/>
                  </a:lnTo>
                  <a:lnTo>
                    <a:pt x="3185199" y="1931027"/>
                  </a:lnTo>
                  <a:lnTo>
                    <a:pt x="0" y="19310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latin typeface="Century Gothic" panose="020B0502020202020204" pitchFamily="34" charset="0"/>
                <a:cs typeface="Poppins" panose="00000500000000000000" pitchFamily="2" charset="0"/>
              </a:endParaRPr>
            </a:p>
          </p:txBody>
        </p:sp>
        <p:sp>
          <p:nvSpPr>
            <p:cNvPr id="13" name="Freeform 13"/>
            <p:cNvSpPr/>
            <p:nvPr/>
          </p:nvSpPr>
          <p:spPr>
            <a:xfrm>
              <a:off x="7949551" y="5739076"/>
              <a:ext cx="2388898" cy="1448271"/>
            </a:xfrm>
            <a:custGeom>
              <a:avLst/>
              <a:gdLst/>
              <a:ahLst/>
              <a:cxnLst/>
              <a:rect l="l" t="t" r="r" b="b"/>
              <a:pathLst>
                <a:path w="3185198" h="1931027">
                  <a:moveTo>
                    <a:pt x="0" y="0"/>
                  </a:moveTo>
                  <a:lnTo>
                    <a:pt x="3185198" y="0"/>
                  </a:lnTo>
                  <a:lnTo>
                    <a:pt x="3185198" y="1931027"/>
                  </a:lnTo>
                  <a:lnTo>
                    <a:pt x="0" y="19310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latin typeface="Century Gothic" panose="020B0502020202020204" pitchFamily="34" charset="0"/>
                <a:cs typeface="Poppins" panose="00000500000000000000" pitchFamily="2" charset="0"/>
              </a:endParaRPr>
            </a:p>
          </p:txBody>
        </p:sp>
        <p:sp>
          <p:nvSpPr>
            <p:cNvPr id="14" name="Freeform 14"/>
            <p:cNvSpPr/>
            <p:nvPr/>
          </p:nvSpPr>
          <p:spPr>
            <a:xfrm>
              <a:off x="7348541" y="6417136"/>
              <a:ext cx="676929" cy="471944"/>
            </a:xfrm>
            <a:custGeom>
              <a:avLst/>
              <a:gdLst/>
              <a:ahLst/>
              <a:cxnLst/>
              <a:rect l="l" t="t" r="r" b="b"/>
              <a:pathLst>
                <a:path w="902572" h="629258">
                  <a:moveTo>
                    <a:pt x="0" y="0"/>
                  </a:moveTo>
                  <a:lnTo>
                    <a:pt x="902572" y="0"/>
                  </a:lnTo>
                  <a:lnTo>
                    <a:pt x="902572" y="629258"/>
                  </a:lnTo>
                  <a:lnTo>
                    <a:pt x="0" y="629258"/>
                  </a:lnTo>
                  <a:lnTo>
                    <a:pt x="0" y="0"/>
                  </a:lnTo>
                  <a:close/>
                </a:path>
              </a:pathLst>
            </a:custGeom>
            <a:blipFill>
              <a:blip r:embed="rId11">
                <a:extLst>
                  <a:ext uri="{96DAC541-7B7A-43D3-8B79-37D633B846F1}">
                    <asvg:svgBlip xmlns:asvg="http://schemas.microsoft.com/office/drawing/2016/SVG/main" r:embed="rId12"/>
                  </a:ext>
                </a:extLst>
              </a:blip>
              <a:stretch>
                <a:fillRect l="-68611" t="-113252" r="-70797" b="-100953"/>
              </a:stretch>
            </a:blipFill>
          </p:spPr>
          <p:txBody>
            <a:bodyPr/>
            <a:lstStyle/>
            <a:p>
              <a:endParaRPr lang="en-US" sz="1200">
                <a:latin typeface="Century Gothic" panose="020B0502020202020204" pitchFamily="34" charset="0"/>
                <a:cs typeface="Poppins" panose="00000500000000000000" pitchFamily="2" charset="0"/>
              </a:endParaRPr>
            </a:p>
          </p:txBody>
        </p:sp>
        <p:sp>
          <p:nvSpPr>
            <p:cNvPr id="15" name="Freeform 15"/>
            <p:cNvSpPr/>
            <p:nvPr/>
          </p:nvSpPr>
          <p:spPr>
            <a:xfrm>
              <a:off x="7980098" y="6079058"/>
              <a:ext cx="580354" cy="457029"/>
            </a:xfrm>
            <a:custGeom>
              <a:avLst/>
              <a:gdLst/>
              <a:ahLst/>
              <a:cxnLst/>
              <a:rect l="l" t="t" r="r" b="b"/>
              <a:pathLst>
                <a:path w="773806" h="609372">
                  <a:moveTo>
                    <a:pt x="0" y="0"/>
                  </a:moveTo>
                  <a:lnTo>
                    <a:pt x="773806" y="0"/>
                  </a:lnTo>
                  <a:lnTo>
                    <a:pt x="773806" y="609373"/>
                  </a:lnTo>
                  <a:lnTo>
                    <a:pt x="0" y="6093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latin typeface="Century Gothic" panose="020B0502020202020204" pitchFamily="34" charset="0"/>
                <a:cs typeface="Poppins" panose="00000500000000000000" pitchFamily="2" charset="0"/>
              </a:endParaRPr>
            </a:p>
          </p:txBody>
        </p:sp>
        <p:sp>
          <p:nvSpPr>
            <p:cNvPr id="16" name="Freeform 16"/>
            <p:cNvSpPr/>
            <p:nvPr/>
          </p:nvSpPr>
          <p:spPr>
            <a:xfrm>
              <a:off x="8622695" y="6633348"/>
              <a:ext cx="784361" cy="257859"/>
            </a:xfrm>
            <a:custGeom>
              <a:avLst/>
              <a:gdLst/>
              <a:ahLst/>
              <a:cxnLst/>
              <a:rect l="l" t="t" r="r" b="b"/>
              <a:pathLst>
                <a:path w="1045815" h="343812">
                  <a:moveTo>
                    <a:pt x="0" y="0"/>
                  </a:moveTo>
                  <a:lnTo>
                    <a:pt x="1045815" y="0"/>
                  </a:lnTo>
                  <a:lnTo>
                    <a:pt x="1045815" y="343812"/>
                  </a:lnTo>
                  <a:lnTo>
                    <a:pt x="0" y="34381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latin typeface="Century Gothic" panose="020B0502020202020204" pitchFamily="34" charset="0"/>
                <a:cs typeface="Poppins" panose="00000500000000000000" pitchFamily="2" charset="0"/>
              </a:endParaRPr>
            </a:p>
          </p:txBody>
        </p:sp>
        <p:sp>
          <p:nvSpPr>
            <p:cNvPr id="17" name="Freeform 17"/>
            <p:cNvSpPr/>
            <p:nvPr/>
          </p:nvSpPr>
          <p:spPr>
            <a:xfrm>
              <a:off x="9122132" y="6079058"/>
              <a:ext cx="433086" cy="394483"/>
            </a:xfrm>
            <a:custGeom>
              <a:avLst/>
              <a:gdLst/>
              <a:ahLst/>
              <a:cxnLst/>
              <a:rect l="l" t="t" r="r" b="b"/>
              <a:pathLst>
                <a:path w="613023" h="620371">
                  <a:moveTo>
                    <a:pt x="0" y="0"/>
                  </a:moveTo>
                  <a:lnTo>
                    <a:pt x="613022" y="0"/>
                  </a:lnTo>
                  <a:lnTo>
                    <a:pt x="613022" y="620371"/>
                  </a:lnTo>
                  <a:lnTo>
                    <a:pt x="0" y="620371"/>
                  </a:lnTo>
                  <a:lnTo>
                    <a:pt x="0" y="0"/>
                  </a:lnTo>
                  <a:close/>
                </a:path>
              </a:pathLst>
            </a:custGeom>
            <a:blipFill>
              <a:blip r:embed="rId17">
                <a:extLst>
                  <a:ext uri="{96DAC541-7B7A-43D3-8B79-37D633B846F1}">
                    <asvg:svgBlip xmlns:asvg="http://schemas.microsoft.com/office/drawing/2016/SVG/main" r:embed="rId18"/>
                  </a:ext>
                </a:extLst>
              </a:blip>
              <a:stretch>
                <a:fillRect l="-20565" t="-21561" r="-24667" b="-21950"/>
              </a:stretch>
            </a:blipFill>
          </p:spPr>
          <p:txBody>
            <a:bodyPr/>
            <a:lstStyle/>
            <a:p>
              <a:endParaRPr lang="en-US" sz="1200">
                <a:latin typeface="Century Gothic" panose="020B0502020202020204" pitchFamily="34" charset="0"/>
                <a:cs typeface="Poppins" panose="00000500000000000000" pitchFamily="2" charset="0"/>
              </a:endParaRPr>
            </a:p>
          </p:txBody>
        </p:sp>
        <p:sp>
          <p:nvSpPr>
            <p:cNvPr id="19" name="TextBox 19"/>
            <p:cNvSpPr txBox="1"/>
            <p:nvPr/>
          </p:nvSpPr>
          <p:spPr>
            <a:xfrm>
              <a:off x="6383016" y="7281742"/>
              <a:ext cx="4735993" cy="330765"/>
            </a:xfrm>
            <a:prstGeom prst="rect">
              <a:avLst/>
            </a:prstGeom>
          </p:spPr>
          <p:txBody>
            <a:bodyPr lIns="0" tIns="0" rIns="0" bIns="0" rtlCol="0" anchor="t">
              <a:spAutoFit/>
            </a:bodyPr>
            <a:lstStyle/>
            <a:p>
              <a:pPr algn="ctr">
                <a:lnSpc>
                  <a:spcPts val="1893"/>
                </a:lnSpc>
              </a:pPr>
              <a:r>
                <a:rPr lang="en-US" sz="1352" b="1">
                  <a:solidFill>
                    <a:srgbClr val="000000"/>
                  </a:solidFill>
                  <a:latin typeface="Century Gothic" panose="020B0502020202020204" pitchFamily="34" charset="0"/>
                  <a:ea typeface="Poppins Bold"/>
                  <a:cs typeface="Poppins" panose="00000500000000000000" pitchFamily="2" charset="0"/>
                  <a:sym typeface="Poppins Bold"/>
                </a:rPr>
                <a:t>Heat Trapping Greenhouse Gases</a:t>
              </a:r>
            </a:p>
          </p:txBody>
        </p:sp>
      </p:grpSp>
      <p:sp>
        <p:nvSpPr>
          <p:cNvPr id="21" name="TextBox 21"/>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22" name="TextBox 22"/>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23" name="TextBox 23"/>
          <p:cNvSpPr txBox="1"/>
          <p:nvPr/>
        </p:nvSpPr>
        <p:spPr>
          <a:xfrm>
            <a:off x="380339" y="338971"/>
            <a:ext cx="7424435" cy="430374"/>
          </a:xfrm>
          <a:prstGeom prst="rect">
            <a:avLst/>
          </a:prstGeom>
        </p:spPr>
        <p:txBody>
          <a:bodyPr lIns="0" tIns="0" rIns="0" bIns="0" rtlCol="0" anchor="t">
            <a:spAutoFit/>
          </a:bodyPr>
          <a:lstStyle/>
          <a:p>
            <a:pPr>
              <a:lnSpc>
                <a:spcPts val="3733"/>
              </a:lnSpc>
            </a:pPr>
            <a:r>
              <a:rPr lang="en-US" sz="2666" b="1">
                <a:solidFill>
                  <a:srgbClr val="FAFDFF"/>
                </a:solidFill>
                <a:latin typeface="Century Gothic" panose="020B0502020202020204" pitchFamily="34" charset="0"/>
                <a:ea typeface="Montserrat Bold"/>
                <a:cs typeface="Poppins Bold" panose="00000800000000000000" charset="0"/>
                <a:sym typeface="Montserrat Bold"/>
              </a:rPr>
              <a:t>What is Climate Change?</a:t>
            </a:r>
          </a:p>
        </p:txBody>
      </p:sp>
      <p:sp>
        <p:nvSpPr>
          <p:cNvPr id="24" name="TextBox 24"/>
          <p:cNvSpPr txBox="1"/>
          <p:nvPr/>
        </p:nvSpPr>
        <p:spPr>
          <a:xfrm>
            <a:off x="685800" y="1035141"/>
            <a:ext cx="10820400" cy="1012650"/>
          </a:xfrm>
          <a:prstGeom prst="rect">
            <a:avLst/>
          </a:prstGeom>
        </p:spPr>
        <p:txBody>
          <a:bodyPr lIns="0" tIns="0" rIns="0" bIns="0" rtlCol="0" anchor="t">
            <a:spAutoFit/>
          </a:bodyPr>
          <a:lstStyle/>
          <a:p>
            <a:pPr algn="ctr">
              <a:lnSpc>
                <a:spcPts val="2707"/>
              </a:lnSpc>
              <a:spcBef>
                <a:spcPct val="0"/>
              </a:spcBef>
            </a:pPr>
            <a:r>
              <a:rPr lang="en-US" sz="2133">
                <a:latin typeface="Century Gothic" panose="020B0502020202020204" pitchFamily="34" charset="0"/>
                <a:cs typeface="Poppins" panose="00000500000000000000" pitchFamily="2" charset="0"/>
              </a:rPr>
              <a:t>Human activities, including burning fossil fuels for transportation, electricity, industry, and various land use practices, release greenhouse gases (GHGs) into the atmosphere. </a:t>
            </a:r>
            <a:endParaRPr lang="en-US" sz="1933" b="1">
              <a:solidFill>
                <a:srgbClr val="528AB8"/>
              </a:solidFill>
              <a:latin typeface="Century Gothic" panose="020B0502020202020204" pitchFamily="34" charset="0"/>
              <a:ea typeface="Microsoft Sans Serif" panose="020B0604020202020204" pitchFamily="34" charset="0"/>
              <a:cs typeface="Poppins" panose="00000500000000000000" pitchFamily="2" charset="0"/>
              <a:sym typeface="Montserrat Semi-Bold"/>
            </a:endParaRPr>
          </a:p>
        </p:txBody>
      </p:sp>
      <p:grpSp>
        <p:nvGrpSpPr>
          <p:cNvPr id="68" name="Group 67">
            <a:extLst>
              <a:ext uri="{FF2B5EF4-FFF2-40B4-BE49-F238E27FC236}">
                <a16:creationId xmlns:a16="http://schemas.microsoft.com/office/drawing/2014/main" id="{CE8BEC1E-0187-6FF3-A78C-ED1D9D3023F1}"/>
              </a:ext>
            </a:extLst>
          </p:cNvPr>
          <p:cNvGrpSpPr/>
          <p:nvPr/>
        </p:nvGrpSpPr>
        <p:grpSpPr>
          <a:xfrm>
            <a:off x="1474316" y="5378398"/>
            <a:ext cx="9243368" cy="1261770"/>
            <a:chOff x="1431532" y="5378398"/>
            <a:chExt cx="9243368" cy="1261770"/>
          </a:xfrm>
        </p:grpSpPr>
        <p:grpSp>
          <p:nvGrpSpPr>
            <p:cNvPr id="61" name="Group 60">
              <a:extLst>
                <a:ext uri="{FF2B5EF4-FFF2-40B4-BE49-F238E27FC236}">
                  <a16:creationId xmlns:a16="http://schemas.microsoft.com/office/drawing/2014/main" id="{DA942CD3-49A6-9C06-D4C4-BA504401F130}"/>
                </a:ext>
              </a:extLst>
            </p:cNvPr>
            <p:cNvGrpSpPr/>
            <p:nvPr/>
          </p:nvGrpSpPr>
          <p:grpSpPr>
            <a:xfrm>
              <a:off x="1431532" y="5378398"/>
              <a:ext cx="1330752" cy="1261770"/>
              <a:chOff x="1431532" y="5378398"/>
              <a:chExt cx="1330752" cy="1261770"/>
            </a:xfrm>
          </p:grpSpPr>
          <p:grpSp>
            <p:nvGrpSpPr>
              <p:cNvPr id="25" name="Group 25"/>
              <p:cNvGrpSpPr/>
              <p:nvPr/>
            </p:nvGrpSpPr>
            <p:grpSpPr>
              <a:xfrm>
                <a:off x="1584167" y="5378398"/>
                <a:ext cx="1025482" cy="1025482"/>
                <a:chOff x="0" y="0"/>
                <a:chExt cx="2050964" cy="2050964"/>
              </a:xfrm>
            </p:grpSpPr>
            <p:grpSp>
              <p:nvGrpSpPr>
                <p:cNvPr id="26" name="Group 26"/>
                <p:cNvGrpSpPr/>
                <p:nvPr/>
              </p:nvGrpSpPr>
              <p:grpSpPr>
                <a:xfrm>
                  <a:off x="0" y="0"/>
                  <a:ext cx="2050964" cy="205096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8AB8"/>
                  </a:solidFill>
                </p:spPr>
                <p:txBody>
                  <a:bodyPr/>
                  <a:lstStyle/>
                  <a:p>
                    <a:endParaRPr lang="en-US" sz="1200">
                      <a:latin typeface="Century Gothic" panose="020B0502020202020204" pitchFamily="34" charset="0"/>
                      <a:cs typeface="Poppins" panose="00000500000000000000" pitchFamily="2" charset="0"/>
                    </a:endParaRPr>
                  </a:p>
                </p:txBody>
              </p:sp>
              <p:sp>
                <p:nvSpPr>
                  <p:cNvPr id="28" name="TextBox 28"/>
                  <p:cNvSpPr txBox="1"/>
                  <p:nvPr/>
                </p:nvSpPr>
                <p:spPr>
                  <a:xfrm>
                    <a:off x="76200" y="57150"/>
                    <a:ext cx="660400" cy="679450"/>
                  </a:xfrm>
                  <a:prstGeom prst="rect">
                    <a:avLst/>
                  </a:prstGeom>
                </p:spPr>
                <p:txBody>
                  <a:bodyPr lIns="52353" tIns="52353" rIns="52353" bIns="52353" rtlCol="0" anchor="ctr"/>
                  <a:lstStyle/>
                  <a:p>
                    <a:pPr algn="ctr">
                      <a:lnSpc>
                        <a:spcPts val="1967"/>
                      </a:lnSpc>
                    </a:pPr>
                    <a:endParaRPr sz="1200">
                      <a:latin typeface="Century Gothic" panose="020B0502020202020204" pitchFamily="34" charset="0"/>
                      <a:cs typeface="Poppins" panose="00000500000000000000" pitchFamily="2" charset="0"/>
                    </a:endParaRPr>
                  </a:p>
                </p:txBody>
              </p:sp>
            </p:grpSp>
            <p:sp>
              <p:nvSpPr>
                <p:cNvPr id="29" name="Freeform 29"/>
                <p:cNvSpPr/>
                <p:nvPr/>
              </p:nvSpPr>
              <p:spPr>
                <a:xfrm>
                  <a:off x="410651" y="344229"/>
                  <a:ext cx="1229662" cy="1362507"/>
                </a:xfrm>
                <a:custGeom>
                  <a:avLst/>
                  <a:gdLst/>
                  <a:ahLst/>
                  <a:cxnLst/>
                  <a:rect l="l" t="t" r="r" b="b"/>
                  <a:pathLst>
                    <a:path w="1229662" h="1362507">
                      <a:moveTo>
                        <a:pt x="0" y="0"/>
                      </a:moveTo>
                      <a:lnTo>
                        <a:pt x="1229662" y="0"/>
                      </a:lnTo>
                      <a:lnTo>
                        <a:pt x="1229662" y="1362506"/>
                      </a:lnTo>
                      <a:lnTo>
                        <a:pt x="0" y="136250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a:latin typeface="Century Gothic" panose="020B0502020202020204" pitchFamily="34" charset="0"/>
                    <a:cs typeface="Poppins" panose="00000500000000000000" pitchFamily="2" charset="0"/>
                  </a:endParaRPr>
                </a:p>
              </p:txBody>
            </p:sp>
          </p:grpSp>
          <p:sp>
            <p:nvSpPr>
              <p:cNvPr id="50" name="TextBox 50"/>
              <p:cNvSpPr txBox="1"/>
              <p:nvPr/>
            </p:nvSpPr>
            <p:spPr>
              <a:xfrm>
                <a:off x="1431532" y="6430367"/>
                <a:ext cx="1330752" cy="209801"/>
              </a:xfrm>
              <a:prstGeom prst="rect">
                <a:avLst/>
              </a:prstGeom>
            </p:spPr>
            <p:txBody>
              <a:bodyPr lIns="0" tIns="0" rIns="0" bIns="0" rtlCol="0" anchor="t">
                <a:spAutoFit/>
              </a:bodyPr>
              <a:lstStyle/>
              <a:p>
                <a:pPr algn="ctr">
                  <a:lnSpc>
                    <a:spcPts val="1838"/>
                  </a:lnSpc>
                </a:pPr>
                <a:r>
                  <a:rPr lang="en-US" sz="1313" b="1">
                    <a:solidFill>
                      <a:srgbClr val="000000"/>
                    </a:solidFill>
                    <a:latin typeface="Century Gothic" panose="020B0502020202020204" pitchFamily="34" charset="0"/>
                    <a:ea typeface="Poppins Bold"/>
                    <a:cs typeface="Poppins" panose="00000500000000000000" pitchFamily="2" charset="0"/>
                    <a:sym typeface="Poppins Bold"/>
                  </a:rPr>
                  <a:t>Extreme Heat</a:t>
                </a:r>
              </a:p>
            </p:txBody>
          </p:sp>
        </p:grpSp>
        <p:grpSp>
          <p:nvGrpSpPr>
            <p:cNvPr id="63" name="Group 62">
              <a:extLst>
                <a:ext uri="{FF2B5EF4-FFF2-40B4-BE49-F238E27FC236}">
                  <a16:creationId xmlns:a16="http://schemas.microsoft.com/office/drawing/2014/main" id="{DB0FB3D0-CAAD-0E3F-B047-E7EBD0C43C4F}"/>
                </a:ext>
              </a:extLst>
            </p:cNvPr>
            <p:cNvGrpSpPr/>
            <p:nvPr/>
          </p:nvGrpSpPr>
          <p:grpSpPr>
            <a:xfrm>
              <a:off x="3045252" y="5378398"/>
              <a:ext cx="1300181" cy="1261770"/>
              <a:chOff x="2941463" y="5378398"/>
              <a:chExt cx="1300181" cy="1261770"/>
            </a:xfrm>
          </p:grpSpPr>
          <p:grpSp>
            <p:nvGrpSpPr>
              <p:cNvPr id="30" name="Group 30"/>
              <p:cNvGrpSpPr/>
              <p:nvPr/>
            </p:nvGrpSpPr>
            <p:grpSpPr>
              <a:xfrm>
                <a:off x="3078812" y="5378398"/>
                <a:ext cx="1025482" cy="1025482"/>
                <a:chOff x="0" y="0"/>
                <a:chExt cx="2050964" cy="2050964"/>
              </a:xfrm>
            </p:grpSpPr>
            <p:grpSp>
              <p:nvGrpSpPr>
                <p:cNvPr id="31" name="Group 31"/>
                <p:cNvGrpSpPr/>
                <p:nvPr/>
              </p:nvGrpSpPr>
              <p:grpSpPr>
                <a:xfrm>
                  <a:off x="0" y="0"/>
                  <a:ext cx="2050964" cy="2050964"/>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8AB8"/>
                  </a:solidFill>
                </p:spPr>
                <p:txBody>
                  <a:bodyPr/>
                  <a:lstStyle/>
                  <a:p>
                    <a:endParaRPr lang="en-US" sz="1200">
                      <a:latin typeface="Century Gothic" panose="020B0502020202020204" pitchFamily="34" charset="0"/>
                      <a:cs typeface="Poppins" panose="00000500000000000000" pitchFamily="2" charset="0"/>
                    </a:endParaRPr>
                  </a:p>
                </p:txBody>
              </p:sp>
              <p:sp>
                <p:nvSpPr>
                  <p:cNvPr id="33" name="TextBox 33"/>
                  <p:cNvSpPr txBox="1"/>
                  <p:nvPr/>
                </p:nvSpPr>
                <p:spPr>
                  <a:xfrm>
                    <a:off x="76200" y="57150"/>
                    <a:ext cx="660400" cy="679450"/>
                  </a:xfrm>
                  <a:prstGeom prst="rect">
                    <a:avLst/>
                  </a:prstGeom>
                </p:spPr>
                <p:txBody>
                  <a:bodyPr lIns="52353" tIns="52353" rIns="52353" bIns="52353" rtlCol="0" anchor="ctr"/>
                  <a:lstStyle/>
                  <a:p>
                    <a:pPr algn="ctr">
                      <a:lnSpc>
                        <a:spcPts val="1967"/>
                      </a:lnSpc>
                    </a:pPr>
                    <a:endParaRPr sz="1200">
                      <a:latin typeface="Century Gothic" panose="020B0502020202020204" pitchFamily="34" charset="0"/>
                      <a:cs typeface="Poppins" panose="00000500000000000000" pitchFamily="2" charset="0"/>
                    </a:endParaRPr>
                  </a:p>
                </p:txBody>
              </p:sp>
            </p:grpSp>
            <p:sp>
              <p:nvSpPr>
                <p:cNvPr id="34" name="Freeform 34"/>
                <p:cNvSpPr/>
                <p:nvPr/>
              </p:nvSpPr>
              <p:spPr>
                <a:xfrm>
                  <a:off x="436557" y="447600"/>
                  <a:ext cx="1177849" cy="1155764"/>
                </a:xfrm>
                <a:custGeom>
                  <a:avLst/>
                  <a:gdLst/>
                  <a:ahLst/>
                  <a:cxnLst/>
                  <a:rect l="l" t="t" r="r" b="b"/>
                  <a:pathLst>
                    <a:path w="1177849" h="1155764">
                      <a:moveTo>
                        <a:pt x="0" y="0"/>
                      </a:moveTo>
                      <a:lnTo>
                        <a:pt x="1177849" y="0"/>
                      </a:lnTo>
                      <a:lnTo>
                        <a:pt x="1177849" y="1155764"/>
                      </a:lnTo>
                      <a:lnTo>
                        <a:pt x="0" y="115576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200">
                    <a:latin typeface="Century Gothic" panose="020B0502020202020204" pitchFamily="34" charset="0"/>
                    <a:cs typeface="Poppins" panose="00000500000000000000" pitchFamily="2" charset="0"/>
                  </a:endParaRPr>
                </a:p>
              </p:txBody>
            </p:sp>
          </p:grpSp>
          <p:sp>
            <p:nvSpPr>
              <p:cNvPr id="51" name="TextBox 51"/>
              <p:cNvSpPr txBox="1"/>
              <p:nvPr/>
            </p:nvSpPr>
            <p:spPr>
              <a:xfrm>
                <a:off x="2941463" y="6430367"/>
                <a:ext cx="1300181" cy="209801"/>
              </a:xfrm>
              <a:prstGeom prst="rect">
                <a:avLst/>
              </a:prstGeom>
            </p:spPr>
            <p:txBody>
              <a:bodyPr lIns="0" tIns="0" rIns="0" bIns="0" rtlCol="0" anchor="t">
                <a:spAutoFit/>
              </a:bodyPr>
              <a:lstStyle/>
              <a:p>
                <a:pPr algn="ctr">
                  <a:lnSpc>
                    <a:spcPts val="1838"/>
                  </a:lnSpc>
                </a:pPr>
                <a:r>
                  <a:rPr lang="en-US" sz="1313" b="1">
                    <a:solidFill>
                      <a:srgbClr val="000000"/>
                    </a:solidFill>
                    <a:latin typeface="Century Gothic" panose="020B0502020202020204" pitchFamily="34" charset="0"/>
                    <a:ea typeface="Poppins Bold"/>
                    <a:cs typeface="Poppins" panose="00000500000000000000" pitchFamily="2" charset="0"/>
                    <a:sym typeface="Poppins Bold"/>
                  </a:rPr>
                  <a:t>Extreme  Cold</a:t>
                </a:r>
              </a:p>
            </p:txBody>
          </p:sp>
        </p:grpSp>
        <p:grpSp>
          <p:nvGrpSpPr>
            <p:cNvPr id="65" name="Group 64">
              <a:extLst>
                <a:ext uri="{FF2B5EF4-FFF2-40B4-BE49-F238E27FC236}">
                  <a16:creationId xmlns:a16="http://schemas.microsoft.com/office/drawing/2014/main" id="{46AF4EFA-0E7F-3621-7207-F4FB4E1D8903}"/>
                </a:ext>
              </a:extLst>
            </p:cNvPr>
            <p:cNvGrpSpPr/>
            <p:nvPr/>
          </p:nvGrpSpPr>
          <p:grpSpPr>
            <a:xfrm>
              <a:off x="5936851" y="5378398"/>
              <a:ext cx="1306294" cy="1261770"/>
              <a:chOff x="5931736" y="5378398"/>
              <a:chExt cx="1306294" cy="1261770"/>
            </a:xfrm>
          </p:grpSpPr>
          <p:grpSp>
            <p:nvGrpSpPr>
              <p:cNvPr id="40" name="Group 40"/>
              <p:cNvGrpSpPr/>
              <p:nvPr/>
            </p:nvGrpSpPr>
            <p:grpSpPr>
              <a:xfrm>
                <a:off x="6072142" y="5378398"/>
                <a:ext cx="1025482" cy="1025482"/>
                <a:chOff x="0" y="0"/>
                <a:chExt cx="2050964" cy="2050964"/>
              </a:xfrm>
            </p:grpSpPr>
            <p:grpSp>
              <p:nvGrpSpPr>
                <p:cNvPr id="41" name="Group 41"/>
                <p:cNvGrpSpPr/>
                <p:nvPr/>
              </p:nvGrpSpPr>
              <p:grpSpPr>
                <a:xfrm>
                  <a:off x="0" y="0"/>
                  <a:ext cx="2050964" cy="2050964"/>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8AB8"/>
                  </a:solidFill>
                </p:spPr>
                <p:txBody>
                  <a:bodyPr/>
                  <a:lstStyle/>
                  <a:p>
                    <a:endParaRPr lang="en-US" sz="1200">
                      <a:latin typeface="Century Gothic" panose="020B0502020202020204" pitchFamily="34" charset="0"/>
                      <a:cs typeface="Poppins" panose="00000500000000000000" pitchFamily="2" charset="0"/>
                    </a:endParaRPr>
                  </a:p>
                </p:txBody>
              </p:sp>
              <p:sp>
                <p:nvSpPr>
                  <p:cNvPr id="43" name="TextBox 43"/>
                  <p:cNvSpPr txBox="1"/>
                  <p:nvPr/>
                </p:nvSpPr>
                <p:spPr>
                  <a:xfrm>
                    <a:off x="76200" y="57150"/>
                    <a:ext cx="660400" cy="679450"/>
                  </a:xfrm>
                  <a:prstGeom prst="rect">
                    <a:avLst/>
                  </a:prstGeom>
                </p:spPr>
                <p:txBody>
                  <a:bodyPr lIns="52353" tIns="52353" rIns="52353" bIns="52353" rtlCol="0" anchor="ctr"/>
                  <a:lstStyle/>
                  <a:p>
                    <a:pPr algn="ctr">
                      <a:lnSpc>
                        <a:spcPts val="1967"/>
                      </a:lnSpc>
                    </a:pPr>
                    <a:endParaRPr sz="1200">
                      <a:latin typeface="Century Gothic" panose="020B0502020202020204" pitchFamily="34" charset="0"/>
                      <a:cs typeface="Poppins" panose="00000500000000000000" pitchFamily="2" charset="0"/>
                    </a:endParaRPr>
                  </a:p>
                </p:txBody>
              </p:sp>
            </p:grpSp>
            <p:sp>
              <p:nvSpPr>
                <p:cNvPr id="44" name="Freeform 44"/>
                <p:cNvSpPr/>
                <p:nvPr/>
              </p:nvSpPr>
              <p:spPr>
                <a:xfrm>
                  <a:off x="171070" y="554344"/>
                  <a:ext cx="1708825" cy="796739"/>
                </a:xfrm>
                <a:custGeom>
                  <a:avLst/>
                  <a:gdLst/>
                  <a:ahLst/>
                  <a:cxnLst/>
                  <a:rect l="l" t="t" r="r" b="b"/>
                  <a:pathLst>
                    <a:path w="1708825" h="796739">
                      <a:moveTo>
                        <a:pt x="0" y="0"/>
                      </a:moveTo>
                      <a:lnTo>
                        <a:pt x="1708824" y="0"/>
                      </a:lnTo>
                      <a:lnTo>
                        <a:pt x="1708824" y="796740"/>
                      </a:lnTo>
                      <a:lnTo>
                        <a:pt x="0" y="7967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a:latin typeface="Century Gothic" panose="020B0502020202020204" pitchFamily="34" charset="0"/>
                    <a:cs typeface="Poppins" panose="00000500000000000000" pitchFamily="2" charset="0"/>
                  </a:endParaRPr>
                </a:p>
              </p:txBody>
            </p:sp>
          </p:grpSp>
          <p:sp>
            <p:nvSpPr>
              <p:cNvPr id="52" name="TextBox 52"/>
              <p:cNvSpPr txBox="1"/>
              <p:nvPr/>
            </p:nvSpPr>
            <p:spPr>
              <a:xfrm>
                <a:off x="5931736" y="6430367"/>
                <a:ext cx="1306294" cy="209801"/>
              </a:xfrm>
              <a:prstGeom prst="rect">
                <a:avLst/>
              </a:prstGeom>
            </p:spPr>
            <p:txBody>
              <a:bodyPr lIns="0" tIns="0" rIns="0" bIns="0" rtlCol="0" anchor="t">
                <a:spAutoFit/>
              </a:bodyPr>
              <a:lstStyle/>
              <a:p>
                <a:pPr algn="ctr">
                  <a:lnSpc>
                    <a:spcPts val="1838"/>
                  </a:lnSpc>
                </a:pPr>
                <a:r>
                  <a:rPr lang="en-US" sz="1313" b="1">
                    <a:solidFill>
                      <a:srgbClr val="000000"/>
                    </a:solidFill>
                    <a:latin typeface="Century Gothic" panose="020B0502020202020204" pitchFamily="34" charset="0"/>
                    <a:ea typeface="Poppins Bold"/>
                    <a:cs typeface="Poppins" panose="00000500000000000000" pitchFamily="2" charset="0"/>
                    <a:sym typeface="Poppins Bold"/>
                  </a:rPr>
                  <a:t>Severe Storms</a:t>
                </a:r>
              </a:p>
            </p:txBody>
          </p:sp>
        </p:grpSp>
        <p:grpSp>
          <p:nvGrpSpPr>
            <p:cNvPr id="64" name="Group 63">
              <a:extLst>
                <a:ext uri="{FF2B5EF4-FFF2-40B4-BE49-F238E27FC236}">
                  <a16:creationId xmlns:a16="http://schemas.microsoft.com/office/drawing/2014/main" id="{C9BD1B80-D908-6330-818C-96ECBE2C33D6}"/>
                </a:ext>
              </a:extLst>
            </p:cNvPr>
            <p:cNvGrpSpPr/>
            <p:nvPr/>
          </p:nvGrpSpPr>
          <p:grpSpPr>
            <a:xfrm>
              <a:off x="4628401" y="5378398"/>
              <a:ext cx="1025482" cy="1261770"/>
              <a:chOff x="4575478" y="5378398"/>
              <a:chExt cx="1025482" cy="1261770"/>
            </a:xfrm>
          </p:grpSpPr>
          <p:grpSp>
            <p:nvGrpSpPr>
              <p:cNvPr id="35" name="Group 35"/>
              <p:cNvGrpSpPr/>
              <p:nvPr/>
            </p:nvGrpSpPr>
            <p:grpSpPr>
              <a:xfrm>
                <a:off x="4575478" y="5378398"/>
                <a:ext cx="1025482" cy="1025482"/>
                <a:chOff x="0" y="0"/>
                <a:chExt cx="2050964" cy="2050964"/>
              </a:xfrm>
            </p:grpSpPr>
            <p:grpSp>
              <p:nvGrpSpPr>
                <p:cNvPr id="36" name="Group 36"/>
                <p:cNvGrpSpPr/>
                <p:nvPr/>
              </p:nvGrpSpPr>
              <p:grpSpPr>
                <a:xfrm>
                  <a:off x="0" y="0"/>
                  <a:ext cx="2050964" cy="205096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8AB8"/>
                  </a:solidFill>
                </p:spPr>
                <p:txBody>
                  <a:bodyPr/>
                  <a:lstStyle/>
                  <a:p>
                    <a:endParaRPr lang="en-US" sz="1200">
                      <a:latin typeface="Century Gothic" panose="020B0502020202020204" pitchFamily="34" charset="0"/>
                      <a:cs typeface="Poppins" panose="00000500000000000000" pitchFamily="2" charset="0"/>
                    </a:endParaRPr>
                  </a:p>
                </p:txBody>
              </p:sp>
              <p:sp>
                <p:nvSpPr>
                  <p:cNvPr id="38" name="TextBox 38"/>
                  <p:cNvSpPr txBox="1"/>
                  <p:nvPr/>
                </p:nvSpPr>
                <p:spPr>
                  <a:xfrm>
                    <a:off x="76200" y="57150"/>
                    <a:ext cx="660400" cy="679450"/>
                  </a:xfrm>
                  <a:prstGeom prst="rect">
                    <a:avLst/>
                  </a:prstGeom>
                </p:spPr>
                <p:txBody>
                  <a:bodyPr lIns="52353" tIns="52353" rIns="52353" bIns="52353" rtlCol="0" anchor="ctr"/>
                  <a:lstStyle/>
                  <a:p>
                    <a:pPr algn="ctr">
                      <a:lnSpc>
                        <a:spcPts val="1967"/>
                      </a:lnSpc>
                    </a:pPr>
                    <a:endParaRPr sz="1200">
                      <a:latin typeface="Century Gothic" panose="020B0502020202020204" pitchFamily="34" charset="0"/>
                      <a:cs typeface="Poppins" panose="00000500000000000000" pitchFamily="2" charset="0"/>
                    </a:endParaRPr>
                  </a:p>
                </p:txBody>
              </p:sp>
            </p:grpSp>
            <p:sp>
              <p:nvSpPr>
                <p:cNvPr id="39" name="Freeform 39"/>
                <p:cNvSpPr/>
                <p:nvPr/>
              </p:nvSpPr>
              <p:spPr>
                <a:xfrm rot="2620335">
                  <a:off x="257071" y="505844"/>
                  <a:ext cx="1536823" cy="1039276"/>
                </a:xfrm>
                <a:custGeom>
                  <a:avLst/>
                  <a:gdLst/>
                  <a:ahLst/>
                  <a:cxnLst/>
                  <a:rect l="l" t="t" r="r" b="b"/>
                  <a:pathLst>
                    <a:path w="1536823" h="1039276">
                      <a:moveTo>
                        <a:pt x="0" y="0"/>
                      </a:moveTo>
                      <a:lnTo>
                        <a:pt x="1536822" y="0"/>
                      </a:lnTo>
                      <a:lnTo>
                        <a:pt x="1536822" y="1039276"/>
                      </a:lnTo>
                      <a:lnTo>
                        <a:pt x="0" y="103927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sz="1200">
                    <a:latin typeface="Century Gothic" panose="020B0502020202020204" pitchFamily="34" charset="0"/>
                    <a:cs typeface="Poppins" panose="00000500000000000000" pitchFamily="2" charset="0"/>
                  </a:endParaRPr>
                </a:p>
              </p:txBody>
            </p:sp>
          </p:grpSp>
          <p:sp>
            <p:nvSpPr>
              <p:cNvPr id="53" name="TextBox 53"/>
              <p:cNvSpPr txBox="1"/>
              <p:nvPr/>
            </p:nvSpPr>
            <p:spPr>
              <a:xfrm>
                <a:off x="4607667" y="6430367"/>
                <a:ext cx="961105" cy="209801"/>
              </a:xfrm>
              <a:prstGeom prst="rect">
                <a:avLst/>
              </a:prstGeom>
            </p:spPr>
            <p:txBody>
              <a:bodyPr lIns="0" tIns="0" rIns="0" bIns="0" rtlCol="0" anchor="t">
                <a:spAutoFit/>
              </a:bodyPr>
              <a:lstStyle/>
              <a:p>
                <a:pPr algn="ctr">
                  <a:lnSpc>
                    <a:spcPts val="1838"/>
                  </a:lnSpc>
                </a:pPr>
                <a:r>
                  <a:rPr lang="en-US" sz="1313" b="1">
                    <a:solidFill>
                      <a:srgbClr val="000000"/>
                    </a:solidFill>
                    <a:latin typeface="Century Gothic" panose="020B0502020202020204" pitchFamily="34" charset="0"/>
                    <a:ea typeface="Poppins Bold"/>
                    <a:cs typeface="Poppins" panose="00000500000000000000" pitchFamily="2" charset="0"/>
                    <a:sym typeface="Poppins Bold"/>
                  </a:rPr>
                  <a:t>Flooding</a:t>
                </a:r>
              </a:p>
            </p:txBody>
          </p:sp>
        </p:grpSp>
        <p:grpSp>
          <p:nvGrpSpPr>
            <p:cNvPr id="66" name="Group 65">
              <a:extLst>
                <a:ext uri="{FF2B5EF4-FFF2-40B4-BE49-F238E27FC236}">
                  <a16:creationId xmlns:a16="http://schemas.microsoft.com/office/drawing/2014/main" id="{76D00AC3-2B87-5725-F545-0892FF9190FE}"/>
                </a:ext>
              </a:extLst>
            </p:cNvPr>
            <p:cNvGrpSpPr/>
            <p:nvPr/>
          </p:nvGrpSpPr>
          <p:grpSpPr>
            <a:xfrm>
              <a:off x="7526113" y="5378398"/>
              <a:ext cx="1025482" cy="1261770"/>
              <a:chOff x="7568808" y="5378398"/>
              <a:chExt cx="1025482" cy="1261770"/>
            </a:xfrm>
          </p:grpSpPr>
          <p:grpSp>
            <p:nvGrpSpPr>
              <p:cNvPr id="45" name="Group 45"/>
              <p:cNvGrpSpPr/>
              <p:nvPr/>
            </p:nvGrpSpPr>
            <p:grpSpPr>
              <a:xfrm>
                <a:off x="7568808" y="5378398"/>
                <a:ext cx="1025482" cy="1025482"/>
                <a:chOff x="0" y="0"/>
                <a:chExt cx="2050964" cy="2050964"/>
              </a:xfrm>
            </p:grpSpPr>
            <p:grpSp>
              <p:nvGrpSpPr>
                <p:cNvPr id="46" name="Group 46"/>
                <p:cNvGrpSpPr/>
                <p:nvPr/>
              </p:nvGrpSpPr>
              <p:grpSpPr>
                <a:xfrm>
                  <a:off x="0" y="0"/>
                  <a:ext cx="2050964" cy="2050964"/>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8AB8"/>
                  </a:solidFill>
                </p:spPr>
                <p:txBody>
                  <a:bodyPr/>
                  <a:lstStyle/>
                  <a:p>
                    <a:endParaRPr lang="en-US" sz="1200">
                      <a:latin typeface="Century Gothic" panose="020B0502020202020204" pitchFamily="34" charset="0"/>
                      <a:cs typeface="Poppins" panose="00000500000000000000" pitchFamily="2" charset="0"/>
                    </a:endParaRPr>
                  </a:p>
                </p:txBody>
              </p:sp>
              <p:sp>
                <p:nvSpPr>
                  <p:cNvPr id="48" name="TextBox 48"/>
                  <p:cNvSpPr txBox="1"/>
                  <p:nvPr/>
                </p:nvSpPr>
                <p:spPr>
                  <a:xfrm>
                    <a:off x="76200" y="57150"/>
                    <a:ext cx="660400" cy="679450"/>
                  </a:xfrm>
                  <a:prstGeom prst="rect">
                    <a:avLst/>
                  </a:prstGeom>
                </p:spPr>
                <p:txBody>
                  <a:bodyPr lIns="52353" tIns="52353" rIns="52353" bIns="52353" rtlCol="0" anchor="ctr"/>
                  <a:lstStyle/>
                  <a:p>
                    <a:pPr algn="ctr">
                      <a:lnSpc>
                        <a:spcPts val="1967"/>
                      </a:lnSpc>
                    </a:pPr>
                    <a:endParaRPr sz="1200">
                      <a:latin typeface="Century Gothic" panose="020B0502020202020204" pitchFamily="34" charset="0"/>
                      <a:cs typeface="Poppins" panose="00000500000000000000" pitchFamily="2" charset="0"/>
                    </a:endParaRPr>
                  </a:p>
                </p:txBody>
              </p:sp>
            </p:grpSp>
            <p:sp>
              <p:nvSpPr>
                <p:cNvPr id="49" name="Freeform 49"/>
                <p:cNvSpPr/>
                <p:nvPr/>
              </p:nvSpPr>
              <p:spPr>
                <a:xfrm>
                  <a:off x="357405" y="382179"/>
                  <a:ext cx="1336155" cy="1286605"/>
                </a:xfrm>
                <a:custGeom>
                  <a:avLst/>
                  <a:gdLst/>
                  <a:ahLst/>
                  <a:cxnLst/>
                  <a:rect l="l" t="t" r="r" b="b"/>
                  <a:pathLst>
                    <a:path w="1336155" h="1286605">
                      <a:moveTo>
                        <a:pt x="0" y="0"/>
                      </a:moveTo>
                      <a:lnTo>
                        <a:pt x="1336154" y="0"/>
                      </a:lnTo>
                      <a:lnTo>
                        <a:pt x="1336154" y="1286606"/>
                      </a:lnTo>
                      <a:lnTo>
                        <a:pt x="0" y="128660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sz="1200">
                    <a:latin typeface="Century Gothic" panose="020B0502020202020204" pitchFamily="34" charset="0"/>
                    <a:cs typeface="Poppins" panose="00000500000000000000" pitchFamily="2" charset="0"/>
                  </a:endParaRPr>
                </a:p>
              </p:txBody>
            </p:sp>
          </p:grpSp>
          <p:sp>
            <p:nvSpPr>
              <p:cNvPr id="54" name="TextBox 54"/>
              <p:cNvSpPr txBox="1"/>
              <p:nvPr/>
            </p:nvSpPr>
            <p:spPr>
              <a:xfrm>
                <a:off x="7635253" y="6430367"/>
                <a:ext cx="892593" cy="209801"/>
              </a:xfrm>
              <a:prstGeom prst="rect">
                <a:avLst/>
              </a:prstGeom>
            </p:spPr>
            <p:txBody>
              <a:bodyPr lIns="0" tIns="0" rIns="0" bIns="0" rtlCol="0" anchor="t">
                <a:spAutoFit/>
              </a:bodyPr>
              <a:lstStyle/>
              <a:p>
                <a:pPr algn="ctr">
                  <a:lnSpc>
                    <a:spcPts val="1838"/>
                  </a:lnSpc>
                </a:pPr>
                <a:r>
                  <a:rPr lang="en-US" sz="1313" b="1">
                    <a:solidFill>
                      <a:srgbClr val="000000"/>
                    </a:solidFill>
                    <a:latin typeface="Century Gothic" panose="020B0502020202020204" pitchFamily="34" charset="0"/>
                    <a:ea typeface="Poppins Bold"/>
                    <a:cs typeface="Poppins" panose="00000500000000000000" pitchFamily="2" charset="0"/>
                    <a:sym typeface="Poppins Bold"/>
                  </a:rPr>
                  <a:t>Drought</a:t>
                </a:r>
              </a:p>
            </p:txBody>
          </p:sp>
        </p:grpSp>
        <p:grpSp>
          <p:nvGrpSpPr>
            <p:cNvPr id="67" name="Group 66">
              <a:extLst>
                <a:ext uri="{FF2B5EF4-FFF2-40B4-BE49-F238E27FC236}">
                  <a16:creationId xmlns:a16="http://schemas.microsoft.com/office/drawing/2014/main" id="{E24AB310-23A1-4DAB-C56F-AFCB8E6B2AED}"/>
                </a:ext>
              </a:extLst>
            </p:cNvPr>
            <p:cNvGrpSpPr/>
            <p:nvPr/>
          </p:nvGrpSpPr>
          <p:grpSpPr>
            <a:xfrm>
              <a:off x="8834561" y="5378398"/>
              <a:ext cx="1840339" cy="1261770"/>
              <a:chOff x="8834561" y="5378398"/>
              <a:chExt cx="1840339" cy="1261770"/>
            </a:xfrm>
          </p:grpSpPr>
          <p:grpSp>
            <p:nvGrpSpPr>
              <p:cNvPr id="55" name="Group 55"/>
              <p:cNvGrpSpPr/>
              <p:nvPr/>
            </p:nvGrpSpPr>
            <p:grpSpPr>
              <a:xfrm>
                <a:off x="9241989" y="5378398"/>
                <a:ext cx="1025482" cy="1025482"/>
                <a:chOff x="0" y="0"/>
                <a:chExt cx="2050964" cy="2050964"/>
              </a:xfrm>
            </p:grpSpPr>
            <p:grpSp>
              <p:nvGrpSpPr>
                <p:cNvPr id="56" name="Group 56"/>
                <p:cNvGrpSpPr/>
                <p:nvPr/>
              </p:nvGrpSpPr>
              <p:grpSpPr>
                <a:xfrm>
                  <a:off x="0" y="0"/>
                  <a:ext cx="2050964" cy="2050964"/>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8AB8"/>
                  </a:solidFill>
                </p:spPr>
                <p:txBody>
                  <a:bodyPr/>
                  <a:lstStyle/>
                  <a:p>
                    <a:endParaRPr lang="en-US" sz="1200">
                      <a:latin typeface="Century Gothic" panose="020B0502020202020204" pitchFamily="34" charset="0"/>
                      <a:cs typeface="Poppins" panose="00000500000000000000" pitchFamily="2" charset="0"/>
                    </a:endParaRPr>
                  </a:p>
                </p:txBody>
              </p:sp>
              <p:sp>
                <p:nvSpPr>
                  <p:cNvPr id="58" name="TextBox 58"/>
                  <p:cNvSpPr txBox="1"/>
                  <p:nvPr/>
                </p:nvSpPr>
                <p:spPr>
                  <a:xfrm>
                    <a:off x="76200" y="57150"/>
                    <a:ext cx="660400" cy="679450"/>
                  </a:xfrm>
                  <a:prstGeom prst="rect">
                    <a:avLst/>
                  </a:prstGeom>
                </p:spPr>
                <p:txBody>
                  <a:bodyPr lIns="52353" tIns="52353" rIns="52353" bIns="52353" rtlCol="0" anchor="ctr"/>
                  <a:lstStyle/>
                  <a:p>
                    <a:pPr algn="ctr">
                      <a:lnSpc>
                        <a:spcPts val="1967"/>
                      </a:lnSpc>
                    </a:pPr>
                    <a:endParaRPr sz="1200">
                      <a:latin typeface="Century Gothic" panose="020B0502020202020204" pitchFamily="34" charset="0"/>
                      <a:cs typeface="Poppins" panose="00000500000000000000" pitchFamily="2" charset="0"/>
                    </a:endParaRPr>
                  </a:p>
                </p:txBody>
              </p:sp>
            </p:grpSp>
            <p:sp>
              <p:nvSpPr>
                <p:cNvPr id="59" name="Freeform 59"/>
                <p:cNvSpPr/>
                <p:nvPr/>
              </p:nvSpPr>
              <p:spPr>
                <a:xfrm>
                  <a:off x="367673" y="327383"/>
                  <a:ext cx="1315618" cy="1351084"/>
                </a:xfrm>
                <a:custGeom>
                  <a:avLst/>
                  <a:gdLst/>
                  <a:ahLst/>
                  <a:cxnLst/>
                  <a:rect l="l" t="t" r="r" b="b"/>
                  <a:pathLst>
                    <a:path w="1315618" h="1351084">
                      <a:moveTo>
                        <a:pt x="0" y="0"/>
                      </a:moveTo>
                      <a:lnTo>
                        <a:pt x="1315618" y="0"/>
                      </a:lnTo>
                      <a:lnTo>
                        <a:pt x="1315618" y="1351084"/>
                      </a:lnTo>
                      <a:lnTo>
                        <a:pt x="0" y="13510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sz="1200">
                    <a:latin typeface="Century Gothic" panose="020B0502020202020204" pitchFamily="34" charset="0"/>
                    <a:cs typeface="Poppins" panose="00000500000000000000" pitchFamily="2" charset="0"/>
                  </a:endParaRPr>
                </a:p>
              </p:txBody>
            </p:sp>
          </p:grpSp>
          <p:sp>
            <p:nvSpPr>
              <p:cNvPr id="60" name="TextBox 60"/>
              <p:cNvSpPr txBox="1"/>
              <p:nvPr/>
            </p:nvSpPr>
            <p:spPr>
              <a:xfrm>
                <a:off x="8834561" y="6430367"/>
                <a:ext cx="1840339" cy="209801"/>
              </a:xfrm>
              <a:prstGeom prst="rect">
                <a:avLst/>
              </a:prstGeom>
            </p:spPr>
            <p:txBody>
              <a:bodyPr lIns="0" tIns="0" rIns="0" bIns="0" rtlCol="0" anchor="t">
                <a:spAutoFit/>
              </a:bodyPr>
              <a:lstStyle/>
              <a:p>
                <a:pPr algn="ctr">
                  <a:lnSpc>
                    <a:spcPts val="1838"/>
                  </a:lnSpc>
                </a:pPr>
                <a:r>
                  <a:rPr lang="en-US" sz="1313" b="1">
                    <a:solidFill>
                      <a:srgbClr val="000000"/>
                    </a:solidFill>
                    <a:latin typeface="Century Gothic" panose="020B0502020202020204" pitchFamily="34" charset="0"/>
                    <a:ea typeface="Poppins Bold"/>
                    <a:cs typeface="Poppins" panose="00000500000000000000" pitchFamily="2" charset="0"/>
                    <a:sym typeface="Poppins Bold"/>
                  </a:rPr>
                  <a:t>Warming of Oceans</a:t>
                </a:r>
              </a:p>
            </p:txBody>
          </p:sp>
        </p:grpSp>
      </p:grpSp>
      <p:sp>
        <p:nvSpPr>
          <p:cNvPr id="5" name="TextBox 24">
            <a:extLst>
              <a:ext uri="{FF2B5EF4-FFF2-40B4-BE49-F238E27FC236}">
                <a16:creationId xmlns:a16="http://schemas.microsoft.com/office/drawing/2014/main" id="{9C9DDF74-178A-4E0A-2FDB-1C7D7C8B0A30}"/>
              </a:ext>
            </a:extLst>
          </p:cNvPr>
          <p:cNvSpPr txBox="1"/>
          <p:nvPr/>
        </p:nvSpPr>
        <p:spPr>
          <a:xfrm>
            <a:off x="685800" y="4535517"/>
            <a:ext cx="10820400" cy="666401"/>
          </a:xfrm>
          <a:prstGeom prst="rect">
            <a:avLst/>
          </a:prstGeom>
        </p:spPr>
        <p:txBody>
          <a:bodyPr lIns="0" tIns="0" rIns="0" bIns="0" rtlCol="0" anchor="t">
            <a:spAutoFit/>
          </a:bodyPr>
          <a:lstStyle/>
          <a:p>
            <a:pPr algn="ctr">
              <a:lnSpc>
                <a:spcPts val="2707"/>
              </a:lnSpc>
              <a:spcBef>
                <a:spcPct val="0"/>
              </a:spcBef>
            </a:pPr>
            <a:r>
              <a:rPr lang="en-US" sz="2133">
                <a:latin typeface="Century Gothic" panose="020B0502020202020204" pitchFamily="34" charset="0"/>
                <a:cs typeface="Poppins" panose="00000500000000000000" pitchFamily="2" charset="0"/>
              </a:rPr>
              <a:t>These heat-trapping gases, such as carbon dioxide, methane, nitrous oxide, fluorinated gases, and ozone—contribute to </a:t>
            </a:r>
            <a:r>
              <a:rPr lang="en-US" sz="2133" b="1">
                <a:solidFill>
                  <a:srgbClr val="528AB8"/>
                </a:solidFill>
                <a:latin typeface="Century Gothic" panose="020B0502020202020204" pitchFamily="34" charset="0"/>
                <a:ea typeface="Microsoft Sans Serif" panose="020B0604020202020204" pitchFamily="34" charset="0"/>
                <a:cs typeface="Poppins" panose="00000500000000000000" pitchFamily="2" charset="0"/>
                <a:sym typeface="Montserrat Bold"/>
              </a:rPr>
              <a:t>Climate Change</a:t>
            </a:r>
            <a:r>
              <a:rPr lang="en-US" sz="2133" b="1">
                <a:solidFill>
                  <a:srgbClr val="528AB8"/>
                </a:solidFill>
                <a:latin typeface="Century Gothic" panose="020B0502020202020204" pitchFamily="34" charset="0"/>
                <a:ea typeface="Microsoft Sans Serif" panose="020B0604020202020204" pitchFamily="34" charset="0"/>
                <a:cs typeface="Poppins" panose="00000500000000000000" pitchFamily="2" charset="0"/>
                <a:sym typeface="Montserrat Semi-Bold"/>
              </a:rPr>
              <a:t>.</a:t>
            </a:r>
            <a:endParaRPr lang="en-US" sz="1933" b="1">
              <a:solidFill>
                <a:srgbClr val="528AB8"/>
              </a:solidFill>
              <a:latin typeface="Century Gothic" panose="020B0502020202020204" pitchFamily="34" charset="0"/>
              <a:ea typeface="Microsoft Sans Serif" panose="020B0604020202020204" pitchFamily="34" charset="0"/>
              <a:cs typeface="Poppins" panose="00000500000000000000" pitchFamily="2" charset="0"/>
              <a:sym typeface="Montserrat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07399"/>
            <a:ext cx="12192000" cy="701911"/>
            <a:chOff x="0" y="0"/>
            <a:chExt cx="5088899" cy="277298"/>
          </a:xfrm>
        </p:grpSpPr>
        <p:sp>
          <p:nvSpPr>
            <p:cNvPr id="3" name="Freeform 3"/>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cs typeface="Poppins Bold" panose="00000800000000000000" charset="0"/>
              </a:endParaRPr>
            </a:p>
          </p:txBody>
        </p:sp>
        <p:sp>
          <p:nvSpPr>
            <p:cNvPr id="4" name="TextBox 4"/>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cs typeface="Poppins Bold" panose="00000800000000000000" charset="0"/>
              </a:endParaRPr>
            </a:p>
          </p:txBody>
        </p:sp>
      </p:grpSp>
      <p:grpSp>
        <p:nvGrpSpPr>
          <p:cNvPr id="5" name="Group 5"/>
          <p:cNvGrpSpPr/>
          <p:nvPr/>
        </p:nvGrpSpPr>
        <p:grpSpPr>
          <a:xfrm>
            <a:off x="1373886" y="2807878"/>
            <a:ext cx="9498957" cy="3600296"/>
            <a:chOff x="0" y="0"/>
            <a:chExt cx="4074329" cy="1544253"/>
          </a:xfrm>
        </p:grpSpPr>
        <p:sp>
          <p:nvSpPr>
            <p:cNvPr id="6" name="Freeform 6"/>
            <p:cNvSpPr/>
            <p:nvPr/>
          </p:nvSpPr>
          <p:spPr>
            <a:xfrm>
              <a:off x="0" y="0"/>
              <a:ext cx="4074329" cy="1544253"/>
            </a:xfrm>
            <a:custGeom>
              <a:avLst/>
              <a:gdLst/>
              <a:ahLst/>
              <a:cxnLst/>
              <a:rect l="l" t="t" r="r" b="b"/>
              <a:pathLst>
                <a:path w="4074329" h="1544253">
                  <a:moveTo>
                    <a:pt x="0" y="0"/>
                  </a:moveTo>
                  <a:lnTo>
                    <a:pt x="4074329" y="0"/>
                  </a:lnTo>
                  <a:lnTo>
                    <a:pt x="4074329" y="1544253"/>
                  </a:lnTo>
                  <a:lnTo>
                    <a:pt x="0" y="1544253"/>
                  </a:lnTo>
                  <a:close/>
                </a:path>
              </a:pathLst>
            </a:custGeom>
            <a:solidFill>
              <a:srgbClr val="E0EAEE"/>
            </a:solidFill>
          </p:spPr>
          <p:txBody>
            <a:bodyPr/>
            <a:lstStyle/>
            <a:p>
              <a:endParaRPr lang="en-US" sz="1200">
                <a:latin typeface="Century Gothic" panose="020B0502020202020204" pitchFamily="34" charset="0"/>
              </a:endParaRPr>
            </a:p>
          </p:txBody>
        </p:sp>
        <p:sp>
          <p:nvSpPr>
            <p:cNvPr id="7" name="TextBox 7"/>
            <p:cNvSpPr txBox="1"/>
            <p:nvPr/>
          </p:nvSpPr>
          <p:spPr>
            <a:xfrm>
              <a:off x="0" y="-85725"/>
              <a:ext cx="4074329" cy="162997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endParaRPr>
            </a:p>
          </p:txBody>
        </p:sp>
      </p:grpSp>
      <p:sp>
        <p:nvSpPr>
          <p:cNvPr id="8" name="TextBox 8"/>
          <p:cNvSpPr txBox="1"/>
          <p:nvPr/>
        </p:nvSpPr>
        <p:spPr>
          <a:xfrm>
            <a:off x="1946616" y="3344248"/>
            <a:ext cx="8404295" cy="2492927"/>
          </a:xfrm>
          <a:prstGeom prst="rect">
            <a:avLst/>
          </a:prstGeom>
        </p:spPr>
        <p:txBody>
          <a:bodyPr wrap="square" lIns="0" tIns="0" rIns="0" bIns="0" rtlCol="0" anchor="t">
            <a:spAutoFit/>
          </a:bodyPr>
          <a:lstStyle/>
          <a:p>
            <a:pPr algn="ctr">
              <a:lnSpc>
                <a:spcPts val="3346"/>
              </a:lnSpc>
            </a:pPr>
            <a:r>
              <a:rPr lang="en-US" sz="2133" b="1">
                <a:solidFill>
                  <a:srgbClr val="000000"/>
                </a:solidFill>
                <a:latin typeface="Century Gothic" panose="020B0502020202020204" pitchFamily="34" charset="0"/>
                <a:ea typeface="Montserrat Medium"/>
                <a:cs typeface="Poppins Bold" panose="00000800000000000000" charset="0"/>
                <a:sym typeface="Montserrat Medium"/>
              </a:rPr>
              <a:t>Charles County recognizes the need to take action to sustain the vitality of our community for years to come. The Office of Climate Resilience and Sustainability works with government and community partners to reduce our greenhouse gas emissions, protect our natural environment, and safeguard our community against the effects of climate change.   </a:t>
            </a:r>
          </a:p>
        </p:txBody>
      </p:sp>
      <p:sp>
        <p:nvSpPr>
          <p:cNvPr id="9" name="Freeform 9"/>
          <p:cNvSpPr/>
          <p:nvPr/>
        </p:nvSpPr>
        <p:spPr>
          <a:xfrm>
            <a:off x="1526306" y="2894588"/>
            <a:ext cx="847742" cy="770386"/>
          </a:xfrm>
          <a:custGeom>
            <a:avLst/>
            <a:gdLst/>
            <a:ahLst/>
            <a:cxnLst/>
            <a:rect l="l" t="t" r="r" b="b"/>
            <a:pathLst>
              <a:path w="1271613" h="1155579">
                <a:moveTo>
                  <a:pt x="0" y="0"/>
                </a:moveTo>
                <a:lnTo>
                  <a:pt x="1271613" y="0"/>
                </a:lnTo>
                <a:lnTo>
                  <a:pt x="1271613" y="1155579"/>
                </a:lnTo>
                <a:lnTo>
                  <a:pt x="0" y="11555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Century Gothic" panose="020B0502020202020204" pitchFamily="34" charset="0"/>
            </a:endParaRPr>
          </a:p>
        </p:txBody>
      </p:sp>
      <p:sp>
        <p:nvSpPr>
          <p:cNvPr id="10" name="TextBox 10"/>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11" name="TextBox 11"/>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12" name="TextBox 12"/>
          <p:cNvSpPr txBox="1"/>
          <p:nvPr/>
        </p:nvSpPr>
        <p:spPr>
          <a:xfrm>
            <a:off x="380339" y="313571"/>
            <a:ext cx="7424435" cy="430374"/>
          </a:xfrm>
          <a:prstGeom prst="rect">
            <a:avLst/>
          </a:prstGeom>
        </p:spPr>
        <p:txBody>
          <a:bodyPr lIns="0" tIns="0" rIns="0" bIns="0" rtlCol="0" anchor="t">
            <a:spAutoFit/>
          </a:bodyPr>
          <a:lstStyle/>
          <a:p>
            <a:pPr>
              <a:lnSpc>
                <a:spcPts val="3733"/>
              </a:lnSpc>
            </a:pPr>
            <a:r>
              <a:rPr lang="en-US" sz="2666" b="1">
                <a:solidFill>
                  <a:srgbClr val="FAFDFF"/>
                </a:solidFill>
                <a:latin typeface="Century Gothic" panose="020B0502020202020204" pitchFamily="34" charset="0"/>
                <a:ea typeface="Montserrat Bold"/>
                <a:cs typeface="Poppins Bold" panose="00000800000000000000" charset="0"/>
                <a:sym typeface="Montserrat Bold"/>
              </a:rPr>
              <a:t>What is Climate Action Planning?</a:t>
            </a:r>
          </a:p>
        </p:txBody>
      </p:sp>
      <p:sp>
        <p:nvSpPr>
          <p:cNvPr id="13" name="Freeform 13"/>
          <p:cNvSpPr/>
          <p:nvPr/>
        </p:nvSpPr>
        <p:spPr>
          <a:xfrm rot="-10800000">
            <a:off x="9846913" y="5551078"/>
            <a:ext cx="847742" cy="770386"/>
          </a:xfrm>
          <a:custGeom>
            <a:avLst/>
            <a:gdLst/>
            <a:ahLst/>
            <a:cxnLst/>
            <a:rect l="l" t="t" r="r" b="b"/>
            <a:pathLst>
              <a:path w="1271613" h="1155579">
                <a:moveTo>
                  <a:pt x="0" y="0"/>
                </a:moveTo>
                <a:lnTo>
                  <a:pt x="1271613" y="0"/>
                </a:lnTo>
                <a:lnTo>
                  <a:pt x="1271613" y="1155578"/>
                </a:lnTo>
                <a:lnTo>
                  <a:pt x="0" y="1155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Century Gothic" panose="020B0502020202020204" pitchFamily="34" charset="0"/>
            </a:endParaRPr>
          </a:p>
        </p:txBody>
      </p:sp>
      <p:sp>
        <p:nvSpPr>
          <p:cNvPr id="14" name="TextBox 14"/>
          <p:cNvSpPr txBox="1"/>
          <p:nvPr/>
        </p:nvSpPr>
        <p:spPr>
          <a:xfrm>
            <a:off x="895719" y="1112078"/>
            <a:ext cx="10156723" cy="1407180"/>
          </a:xfrm>
          <a:prstGeom prst="rect">
            <a:avLst/>
          </a:prstGeom>
        </p:spPr>
        <p:txBody>
          <a:bodyPr wrap="square" lIns="0" tIns="0" rIns="0" bIns="0" rtlCol="0" anchor="t">
            <a:spAutoFit/>
          </a:bodyPr>
          <a:lstStyle/>
          <a:p>
            <a:pPr>
              <a:lnSpc>
                <a:spcPts val="2800"/>
              </a:lnSpc>
              <a:spcBef>
                <a:spcPct val="0"/>
              </a:spcBef>
            </a:pPr>
            <a:r>
              <a:rPr lang="en-US" sz="2133">
                <a:solidFill>
                  <a:srgbClr val="000000"/>
                </a:solidFill>
                <a:latin typeface="Century Gothic" panose="020B0502020202020204" pitchFamily="34" charset="0"/>
                <a:ea typeface="Montserrat Medium"/>
                <a:cs typeface="Poppins" panose="00000500000000000000" pitchFamily="2" charset="0"/>
                <a:sym typeface="Montserrat Medium"/>
              </a:rPr>
              <a:t>The</a:t>
            </a:r>
            <a:r>
              <a:rPr lang="en-US" sz="2133">
                <a:solidFill>
                  <a:srgbClr val="000000"/>
                </a:solidFill>
                <a:latin typeface="Century Gothic" panose="020B0502020202020204" pitchFamily="34" charset="0"/>
                <a:ea typeface="Montserrat Medium"/>
                <a:cs typeface="Montserrat Medium"/>
                <a:sym typeface="Montserrat Medium"/>
              </a:rPr>
              <a:t> </a:t>
            </a:r>
            <a:r>
              <a:rPr lang="en-US" sz="2133" b="1">
                <a:solidFill>
                  <a:srgbClr val="528AB8"/>
                </a:solidFill>
                <a:latin typeface="Century Gothic" panose="020B0502020202020204" pitchFamily="34" charset="0"/>
                <a:ea typeface="Montserrat Bold"/>
                <a:cs typeface="Poppins Bold" panose="00000800000000000000" charset="0"/>
                <a:sym typeface="Montserrat Bold"/>
              </a:rPr>
              <a:t>Climate Action Plan (CAP)</a:t>
            </a:r>
            <a:r>
              <a:rPr lang="en-US" sz="2133" b="1">
                <a:solidFill>
                  <a:srgbClr val="528AB8"/>
                </a:solidFill>
                <a:latin typeface="Century Gothic" panose="020B0502020202020204" pitchFamily="34" charset="0"/>
                <a:ea typeface="Montserrat Medium"/>
                <a:cs typeface="Poppins Bold" panose="00000800000000000000" charset="0"/>
                <a:sym typeface="Montserrat Medium"/>
              </a:rPr>
              <a:t> </a:t>
            </a:r>
            <a:r>
              <a:rPr lang="en-US" sz="2133">
                <a:solidFill>
                  <a:srgbClr val="000000"/>
                </a:solidFill>
                <a:latin typeface="Century Gothic" panose="020B0502020202020204" pitchFamily="34" charset="0"/>
                <a:ea typeface="Montserrat Medium"/>
                <a:cs typeface="Poppins" panose="00000500000000000000" pitchFamily="2" charset="0"/>
                <a:sym typeface="Montserrat Medium"/>
              </a:rPr>
              <a:t>serves as a comprehensive roadmap to guide Charles County through a process of reducing its Greenhouse Gas (GHG) emissions, mitigate and respond to climate change, improve the environment, and protect communities.</a:t>
            </a:r>
          </a:p>
        </p:txBody>
      </p:sp>
    </p:spTree>
    <p:extLst>
      <p:ext uri="{BB962C8B-B14F-4D97-AF65-F5344CB8AC3E}">
        <p14:creationId xmlns:p14="http://schemas.microsoft.com/office/powerpoint/2010/main" val="2675931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2738"/>
            <a:ext cx="12192000" cy="846573"/>
            <a:chOff x="0" y="-57150"/>
            <a:chExt cx="5088899" cy="334448"/>
          </a:xfrm>
        </p:grpSpPr>
        <p:sp>
          <p:nvSpPr>
            <p:cNvPr id="3" name="Freeform 3"/>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cs typeface="Poppins Bold" panose="00000800000000000000" charset="0"/>
              </a:endParaRPr>
            </a:p>
          </p:txBody>
        </p:sp>
        <p:sp>
          <p:nvSpPr>
            <p:cNvPr id="4" name="TextBox 4"/>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cs typeface="Poppins Bold" panose="00000800000000000000" charset="0"/>
              </a:endParaRPr>
            </a:p>
          </p:txBody>
        </p:sp>
      </p:grpSp>
      <p:sp>
        <p:nvSpPr>
          <p:cNvPr id="5" name="TextBox 5"/>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6" name="TextBox 6"/>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8" name="TextBox 8"/>
          <p:cNvSpPr txBox="1"/>
          <p:nvPr/>
        </p:nvSpPr>
        <p:spPr>
          <a:xfrm>
            <a:off x="280880" y="327185"/>
            <a:ext cx="7424435" cy="430374"/>
          </a:xfrm>
          <a:prstGeom prst="rect">
            <a:avLst/>
          </a:prstGeom>
        </p:spPr>
        <p:txBody>
          <a:bodyPr lIns="0" tIns="0" rIns="0" bIns="0" rtlCol="0" anchor="t">
            <a:spAutoFit/>
          </a:bodyPr>
          <a:lstStyle/>
          <a:p>
            <a:pPr>
              <a:lnSpc>
                <a:spcPts val="3733"/>
              </a:lnSpc>
            </a:pPr>
            <a:r>
              <a:rPr lang="en-US" sz="2666" b="1">
                <a:solidFill>
                  <a:srgbClr val="FAFDFF"/>
                </a:solidFill>
                <a:latin typeface="Century Gothic" panose="020B0502020202020204" pitchFamily="34" charset="0"/>
                <a:ea typeface="Montserrat Bold"/>
                <a:cs typeface="Poppins Bold" panose="00000800000000000000" charset="0"/>
                <a:sym typeface="Montserrat Bold"/>
              </a:rPr>
              <a:t>CAP Approach – 1 Plan in 2 Parts</a:t>
            </a:r>
          </a:p>
        </p:txBody>
      </p:sp>
      <p:pic>
        <p:nvPicPr>
          <p:cNvPr id="23" name="Picture 22" descr="A blue circles with a black background&#10;&#10;Description automatically generated">
            <a:extLst>
              <a:ext uri="{FF2B5EF4-FFF2-40B4-BE49-F238E27FC236}">
                <a16:creationId xmlns:a16="http://schemas.microsoft.com/office/drawing/2014/main" id="{D911C566-F541-6433-250E-74EA04C627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6714"/>
          <a:stretch/>
        </p:blipFill>
        <p:spPr>
          <a:xfrm>
            <a:off x="254543" y="1215983"/>
            <a:ext cx="714128" cy="625941"/>
          </a:xfrm>
          <a:prstGeom prst="rect">
            <a:avLst/>
          </a:prstGeom>
        </p:spPr>
      </p:pic>
      <p:pic>
        <p:nvPicPr>
          <p:cNvPr id="24" name="Picture 23" descr="A blue circles with a black background&#10;&#10;Description automatically generated">
            <a:extLst>
              <a:ext uri="{FF2B5EF4-FFF2-40B4-BE49-F238E27FC236}">
                <a16:creationId xmlns:a16="http://schemas.microsoft.com/office/drawing/2014/main" id="{7C7937ED-E18D-58C3-5FB7-C8F6B6B58E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658" r="51396"/>
          <a:stretch/>
        </p:blipFill>
        <p:spPr>
          <a:xfrm>
            <a:off x="228292" y="2773562"/>
            <a:ext cx="714128" cy="664174"/>
          </a:xfrm>
          <a:prstGeom prst="rect">
            <a:avLst/>
          </a:prstGeom>
        </p:spPr>
      </p:pic>
      <p:sp>
        <p:nvSpPr>
          <p:cNvPr id="25" name="TextBox 24">
            <a:extLst>
              <a:ext uri="{FF2B5EF4-FFF2-40B4-BE49-F238E27FC236}">
                <a16:creationId xmlns:a16="http://schemas.microsoft.com/office/drawing/2014/main" id="{E6EA4D52-2CD8-1603-2C57-ADDBC1AF20B1}"/>
              </a:ext>
            </a:extLst>
          </p:cNvPr>
          <p:cNvSpPr txBox="1"/>
          <p:nvPr/>
        </p:nvSpPr>
        <p:spPr>
          <a:xfrm>
            <a:off x="1000340" y="1313510"/>
            <a:ext cx="10000169" cy="461665"/>
          </a:xfrm>
          <a:prstGeom prst="rect">
            <a:avLst/>
          </a:prstGeom>
          <a:noFill/>
        </p:spPr>
        <p:txBody>
          <a:bodyPr wrap="square">
            <a:spAutoFit/>
          </a:bodyPr>
          <a:lstStyle/>
          <a:p>
            <a:r>
              <a:rPr lang="en-US" sz="2400" b="1">
                <a:solidFill>
                  <a:srgbClr val="000000"/>
                </a:solidFill>
                <a:latin typeface="Century Gothic" panose="020B0502020202020204" pitchFamily="34" charset="0"/>
                <a:cs typeface="Poppins" panose="00000500000000000000" pitchFamily="2" charset="0"/>
                <a:sym typeface="Montserrat Semi-Bold"/>
              </a:rPr>
              <a:t>Community-Wide Resilience and GHG Mitigation Action Plan</a:t>
            </a:r>
            <a:endParaRPr lang="en-US" sz="2400" b="1">
              <a:latin typeface="Century Gothic" panose="020B0502020202020204" pitchFamily="34" charset="0"/>
              <a:cs typeface="Poppins" panose="00000500000000000000" pitchFamily="2" charset="0"/>
            </a:endParaRPr>
          </a:p>
        </p:txBody>
      </p:sp>
      <p:sp>
        <p:nvSpPr>
          <p:cNvPr id="26" name="TextBox 25">
            <a:extLst>
              <a:ext uri="{FF2B5EF4-FFF2-40B4-BE49-F238E27FC236}">
                <a16:creationId xmlns:a16="http://schemas.microsoft.com/office/drawing/2014/main" id="{4AFEBD68-C5AF-47F3-18E0-73BA759063EF}"/>
              </a:ext>
            </a:extLst>
          </p:cNvPr>
          <p:cNvSpPr txBox="1"/>
          <p:nvPr/>
        </p:nvSpPr>
        <p:spPr>
          <a:xfrm>
            <a:off x="1000341" y="2890205"/>
            <a:ext cx="10803732" cy="461665"/>
          </a:xfrm>
          <a:prstGeom prst="rect">
            <a:avLst/>
          </a:prstGeom>
          <a:noFill/>
        </p:spPr>
        <p:txBody>
          <a:bodyPr wrap="square">
            <a:spAutoFit/>
          </a:bodyPr>
          <a:lstStyle/>
          <a:p>
            <a:r>
              <a:rPr lang="en-US" sz="2400" b="1">
                <a:solidFill>
                  <a:srgbClr val="000000"/>
                </a:solidFill>
                <a:latin typeface="Century Gothic" panose="020B0502020202020204" pitchFamily="34" charset="0"/>
                <a:cs typeface="Poppins" panose="00000500000000000000" pitchFamily="2" charset="0"/>
                <a:sym typeface="Montserrat Semi-Bold"/>
              </a:rPr>
              <a:t>Government Operations Resilience and GHG Mitigation Action Plan</a:t>
            </a:r>
            <a:endParaRPr lang="en-US" sz="2400" b="1">
              <a:latin typeface="Century Gothic" panose="020B0502020202020204" pitchFamily="34" charset="0"/>
              <a:cs typeface="Poppins" panose="00000500000000000000" pitchFamily="2" charset="0"/>
            </a:endParaRPr>
          </a:p>
        </p:txBody>
      </p:sp>
      <p:sp>
        <p:nvSpPr>
          <p:cNvPr id="27" name="TextBox 26">
            <a:extLst>
              <a:ext uri="{FF2B5EF4-FFF2-40B4-BE49-F238E27FC236}">
                <a16:creationId xmlns:a16="http://schemas.microsoft.com/office/drawing/2014/main" id="{1D24751E-195B-1957-9C29-BEE207A2410F}"/>
              </a:ext>
            </a:extLst>
          </p:cNvPr>
          <p:cNvSpPr txBox="1"/>
          <p:nvPr/>
        </p:nvSpPr>
        <p:spPr>
          <a:xfrm>
            <a:off x="1000341" y="1788180"/>
            <a:ext cx="10185375" cy="748795"/>
          </a:xfrm>
          <a:prstGeom prst="rect">
            <a:avLst/>
          </a:prstGeom>
          <a:noFill/>
        </p:spPr>
        <p:txBody>
          <a:bodyPr wrap="square">
            <a:spAutoFit/>
          </a:bodyPr>
          <a:lstStyle/>
          <a:p>
            <a:r>
              <a:rPr lang="en-US" sz="2133">
                <a:latin typeface="Century Gothic" panose="020B0502020202020204" pitchFamily="34" charset="0"/>
                <a:ea typeface="Roboto"/>
                <a:cs typeface="Poppins" panose="00000500000000000000" pitchFamily="2" charset="0"/>
              </a:rPr>
              <a:t>Residential and Commercial buildings, Industrial facilities, all Vehicles in Community, etc.</a:t>
            </a:r>
            <a:endParaRPr lang="en-US" sz="2133">
              <a:latin typeface="Century Gothic" panose="020B0502020202020204" pitchFamily="34" charset="0"/>
              <a:cs typeface="Poppins" panose="00000500000000000000" pitchFamily="2" charset="0"/>
            </a:endParaRPr>
          </a:p>
        </p:txBody>
      </p:sp>
      <p:sp>
        <p:nvSpPr>
          <p:cNvPr id="28" name="TextBox 27">
            <a:extLst>
              <a:ext uri="{FF2B5EF4-FFF2-40B4-BE49-F238E27FC236}">
                <a16:creationId xmlns:a16="http://schemas.microsoft.com/office/drawing/2014/main" id="{6BD18C35-EF04-7230-C6B6-C2D6F0C87602}"/>
              </a:ext>
            </a:extLst>
          </p:cNvPr>
          <p:cNvSpPr txBox="1"/>
          <p:nvPr/>
        </p:nvSpPr>
        <p:spPr>
          <a:xfrm>
            <a:off x="1000341" y="3500160"/>
            <a:ext cx="10185375" cy="1405256"/>
          </a:xfrm>
          <a:prstGeom prst="rect">
            <a:avLst/>
          </a:prstGeom>
          <a:noFill/>
        </p:spPr>
        <p:txBody>
          <a:bodyPr wrap="square">
            <a:spAutoFit/>
          </a:bodyPr>
          <a:lstStyle/>
          <a:p>
            <a:pPr marL="304815" indent="-304815">
              <a:buFont typeface="Arial" panose="020B0604020202020204" pitchFamily="34" charset="0"/>
              <a:buChar char="•"/>
            </a:pPr>
            <a:r>
              <a:rPr lang="en-US" sz="2133">
                <a:latin typeface="Century Gothic" panose="020B0502020202020204" pitchFamily="34" charset="0"/>
                <a:ea typeface="Roboto"/>
                <a:cs typeface="Poppins" panose="00000500000000000000" pitchFamily="2" charset="0"/>
              </a:rPr>
              <a:t>Facilities the County or other units of government manage to provide essential public services e.g., buildings, fleet vehicles, wastewater treatment</a:t>
            </a:r>
          </a:p>
          <a:p>
            <a:pPr marL="304815" indent="-304815">
              <a:buFont typeface="Arial" panose="020B0604020202020204" pitchFamily="34" charset="0"/>
              <a:buChar char="•"/>
            </a:pPr>
            <a:r>
              <a:rPr lang="en-US" sz="2133">
                <a:solidFill>
                  <a:srgbClr val="262626">
                    <a:hueOff val="0"/>
                    <a:satOff val="0"/>
                    <a:lumOff val="0"/>
                    <a:alphaOff val="0"/>
                  </a:srgbClr>
                </a:solidFill>
                <a:latin typeface="Century Gothic" panose="020B0502020202020204" pitchFamily="34" charset="0"/>
                <a:ea typeface="Roboto"/>
                <a:cs typeface="Poppins" panose="00000500000000000000" pitchFamily="2" charset="0"/>
              </a:rPr>
              <a:t>Other non-governmental critical services facilities (medical, power, etc.)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2D330C5A-C087-F2F0-637B-83B66F960112}"/>
              </a:ext>
            </a:extLst>
          </p:cNvPr>
          <p:cNvCxnSpPr/>
          <p:nvPr/>
        </p:nvCxnSpPr>
        <p:spPr>
          <a:xfrm>
            <a:off x="9265596" y="1993569"/>
            <a:ext cx="0" cy="3200400"/>
          </a:xfrm>
          <a:prstGeom prst="line">
            <a:avLst/>
          </a:prstGeom>
          <a:ln w="57150">
            <a:solidFill>
              <a:srgbClr val="528AB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D2F24E7-3AE3-29E9-B439-DDEAD54D6DB8}"/>
              </a:ext>
            </a:extLst>
          </p:cNvPr>
          <p:cNvCxnSpPr/>
          <p:nvPr/>
        </p:nvCxnSpPr>
        <p:spPr>
          <a:xfrm>
            <a:off x="3439762" y="1981938"/>
            <a:ext cx="0" cy="3504463"/>
          </a:xfrm>
          <a:prstGeom prst="line">
            <a:avLst/>
          </a:prstGeom>
          <a:ln w="57150">
            <a:solidFill>
              <a:srgbClr val="528AB8"/>
            </a:solidFill>
          </a:ln>
        </p:spPr>
        <p:style>
          <a:lnRef idx="1">
            <a:schemeClr val="accent1"/>
          </a:lnRef>
          <a:fillRef idx="0">
            <a:schemeClr val="accent1"/>
          </a:fillRef>
          <a:effectRef idx="0">
            <a:schemeClr val="accent1"/>
          </a:effectRef>
          <a:fontRef idx="minor">
            <a:schemeClr val="tx1"/>
          </a:fontRef>
        </p:style>
      </p:cxnSp>
      <p:grpSp>
        <p:nvGrpSpPr>
          <p:cNvPr id="2" name="Group 2">
            <a:extLst>
              <a:ext uri="{FF2B5EF4-FFF2-40B4-BE49-F238E27FC236}">
                <a16:creationId xmlns:a16="http://schemas.microsoft.com/office/drawing/2014/main" id="{06CCC767-59E8-4250-3BBA-83537A666681}"/>
              </a:ext>
            </a:extLst>
          </p:cNvPr>
          <p:cNvGrpSpPr/>
          <p:nvPr/>
        </p:nvGrpSpPr>
        <p:grpSpPr>
          <a:xfrm>
            <a:off x="1" y="62739"/>
            <a:ext cx="12192000" cy="846573"/>
            <a:chOff x="0" y="-57150"/>
            <a:chExt cx="5088899" cy="334448"/>
          </a:xfrm>
        </p:grpSpPr>
        <p:sp>
          <p:nvSpPr>
            <p:cNvPr id="3" name="Freeform 3">
              <a:extLst>
                <a:ext uri="{FF2B5EF4-FFF2-40B4-BE49-F238E27FC236}">
                  <a16:creationId xmlns:a16="http://schemas.microsoft.com/office/drawing/2014/main" id="{C88FC63F-8C7B-0AC8-099A-70D1B145CFEB}"/>
                </a:ext>
              </a:extLst>
            </p:cNvPr>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cs typeface="Poppins Bold" panose="00000800000000000000" charset="0"/>
              </a:endParaRPr>
            </a:p>
          </p:txBody>
        </p:sp>
        <p:sp>
          <p:nvSpPr>
            <p:cNvPr id="4" name="TextBox 4">
              <a:extLst>
                <a:ext uri="{FF2B5EF4-FFF2-40B4-BE49-F238E27FC236}">
                  <a16:creationId xmlns:a16="http://schemas.microsoft.com/office/drawing/2014/main" id="{969D484B-8EBA-42C0-6460-757C33AC9473}"/>
                </a:ext>
              </a:extLst>
            </p:cNvPr>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cs typeface="Poppins Bold" panose="00000800000000000000" charset="0"/>
              </a:endParaRPr>
            </a:p>
          </p:txBody>
        </p:sp>
      </p:grpSp>
      <p:sp>
        <p:nvSpPr>
          <p:cNvPr id="5" name="Freeform 46">
            <a:extLst>
              <a:ext uri="{FF2B5EF4-FFF2-40B4-BE49-F238E27FC236}">
                <a16:creationId xmlns:a16="http://schemas.microsoft.com/office/drawing/2014/main" id="{DF297B6F-E8D6-810D-83F1-AB97772538AA}"/>
              </a:ext>
            </a:extLst>
          </p:cNvPr>
          <p:cNvSpPr>
            <a:spLocks noChangeAspect="1"/>
          </p:cNvSpPr>
          <p:nvPr/>
        </p:nvSpPr>
        <p:spPr>
          <a:xfrm>
            <a:off x="10872842" y="5425272"/>
            <a:ext cx="1105816" cy="1432729"/>
          </a:xfrm>
          <a:custGeom>
            <a:avLst/>
            <a:gdLst/>
            <a:ahLst/>
            <a:cxnLst/>
            <a:rect l="l" t="t" r="r" b="b"/>
            <a:pathLst>
              <a:path w="2707064" h="3507350">
                <a:moveTo>
                  <a:pt x="0" y="0"/>
                </a:moveTo>
                <a:lnTo>
                  <a:pt x="2707064" y="0"/>
                </a:lnTo>
                <a:lnTo>
                  <a:pt x="2707064" y="3507350"/>
                </a:lnTo>
                <a:lnTo>
                  <a:pt x="0" y="3507350"/>
                </a:lnTo>
                <a:lnTo>
                  <a:pt x="0" y="0"/>
                </a:lnTo>
                <a:close/>
              </a:path>
            </a:pathLst>
          </a:custGeom>
          <a:blipFill>
            <a:blip r:embed="rId3"/>
            <a:stretch>
              <a:fillRect l="-18747" t="-5008" r="-22352" b="-3895"/>
            </a:stretch>
          </a:blipFill>
        </p:spPr>
        <p:txBody>
          <a:bodyPr/>
          <a:lstStyle/>
          <a:p>
            <a:endParaRPr lang="en-US" sz="1200">
              <a:latin typeface="Century Gothic" panose="020B0502020202020204" pitchFamily="34" charset="0"/>
            </a:endParaRPr>
          </a:p>
        </p:txBody>
      </p:sp>
      <p:sp>
        <p:nvSpPr>
          <p:cNvPr id="6" name="TextBox 47">
            <a:extLst>
              <a:ext uri="{FF2B5EF4-FFF2-40B4-BE49-F238E27FC236}">
                <a16:creationId xmlns:a16="http://schemas.microsoft.com/office/drawing/2014/main" id="{BBB685AC-C92C-9676-65BA-5EC9A6A61120}"/>
              </a:ext>
            </a:extLst>
          </p:cNvPr>
          <p:cNvSpPr txBox="1"/>
          <p:nvPr/>
        </p:nvSpPr>
        <p:spPr>
          <a:xfrm>
            <a:off x="8968549" y="294523"/>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7" name="TextBox 48">
            <a:extLst>
              <a:ext uri="{FF2B5EF4-FFF2-40B4-BE49-F238E27FC236}">
                <a16:creationId xmlns:a16="http://schemas.microsoft.com/office/drawing/2014/main" id="{C5654227-1B2A-C54B-58D2-2F02A4A8AA81}"/>
              </a:ext>
            </a:extLst>
          </p:cNvPr>
          <p:cNvSpPr txBox="1"/>
          <p:nvPr/>
        </p:nvSpPr>
        <p:spPr>
          <a:xfrm>
            <a:off x="8322802" y="584690"/>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8" name="TextBox 49">
            <a:extLst>
              <a:ext uri="{FF2B5EF4-FFF2-40B4-BE49-F238E27FC236}">
                <a16:creationId xmlns:a16="http://schemas.microsoft.com/office/drawing/2014/main" id="{A1AD8755-77EA-2551-E30F-AF34DDCBCB62}"/>
              </a:ext>
            </a:extLst>
          </p:cNvPr>
          <p:cNvSpPr txBox="1"/>
          <p:nvPr/>
        </p:nvSpPr>
        <p:spPr>
          <a:xfrm>
            <a:off x="315946" y="313955"/>
            <a:ext cx="7424435" cy="430374"/>
          </a:xfrm>
          <a:prstGeom prst="rect">
            <a:avLst/>
          </a:prstGeom>
        </p:spPr>
        <p:txBody>
          <a:bodyPr lIns="0" tIns="0" rIns="0" bIns="0" rtlCol="0" anchor="t">
            <a:spAutoFit/>
          </a:bodyPr>
          <a:lstStyle/>
          <a:p>
            <a:pPr>
              <a:lnSpc>
                <a:spcPts val="3734"/>
              </a:lnSpc>
            </a:pPr>
            <a:r>
              <a:rPr lang="en-US" sz="2666" b="1">
                <a:solidFill>
                  <a:srgbClr val="FAFDFF"/>
                </a:solidFill>
                <a:latin typeface="Century Gothic" panose="020B0502020202020204" pitchFamily="34" charset="0"/>
                <a:ea typeface="Montserrat Bold"/>
                <a:cs typeface="Poppins Bold" panose="00000800000000000000" charset="0"/>
                <a:sym typeface="Montserrat Bold"/>
              </a:rPr>
              <a:t>CAP Process</a:t>
            </a:r>
          </a:p>
        </p:txBody>
      </p:sp>
      <p:grpSp>
        <p:nvGrpSpPr>
          <p:cNvPr id="40" name="Group 39">
            <a:extLst>
              <a:ext uri="{FF2B5EF4-FFF2-40B4-BE49-F238E27FC236}">
                <a16:creationId xmlns:a16="http://schemas.microsoft.com/office/drawing/2014/main" id="{968CECA6-8C27-B60F-5B50-F795E9843BC5}"/>
              </a:ext>
            </a:extLst>
          </p:cNvPr>
          <p:cNvGrpSpPr/>
          <p:nvPr/>
        </p:nvGrpSpPr>
        <p:grpSpPr>
          <a:xfrm>
            <a:off x="242006" y="1201571"/>
            <a:ext cx="4615551" cy="914400"/>
            <a:chOff x="242005" y="1201571"/>
            <a:chExt cx="4615551" cy="914400"/>
          </a:xfrm>
          <a:solidFill>
            <a:schemeClr val="bg1"/>
          </a:solidFill>
        </p:grpSpPr>
        <p:pic>
          <p:nvPicPr>
            <p:cNvPr id="12" name="Graphic 11" descr="Pie chart with solid fill">
              <a:extLst>
                <a:ext uri="{FF2B5EF4-FFF2-40B4-BE49-F238E27FC236}">
                  <a16:creationId xmlns:a16="http://schemas.microsoft.com/office/drawing/2014/main" id="{EF27F127-0A1C-0D1F-B905-2F4CBF658A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2005" y="1201571"/>
              <a:ext cx="914400" cy="914400"/>
            </a:xfrm>
            <a:prstGeom prst="rect">
              <a:avLst/>
            </a:prstGeom>
          </p:spPr>
        </p:pic>
        <p:sp>
          <p:nvSpPr>
            <p:cNvPr id="31" name="TextBox 30">
              <a:extLst>
                <a:ext uri="{FF2B5EF4-FFF2-40B4-BE49-F238E27FC236}">
                  <a16:creationId xmlns:a16="http://schemas.microsoft.com/office/drawing/2014/main" id="{162FE2EA-1C5B-0158-30E2-521708516F99}"/>
                </a:ext>
              </a:extLst>
            </p:cNvPr>
            <p:cNvSpPr txBox="1"/>
            <p:nvPr/>
          </p:nvSpPr>
          <p:spPr>
            <a:xfrm>
              <a:off x="1626305" y="1335606"/>
              <a:ext cx="3231251" cy="646331"/>
            </a:xfrm>
            <a:prstGeom prst="rect">
              <a:avLst/>
            </a:prstGeom>
            <a:grpFill/>
          </p:spPr>
          <p:txBody>
            <a:bodyPr wrap="square" rtlCol="0">
              <a:spAutoFit/>
            </a:bodyPr>
            <a:lstStyle/>
            <a:p>
              <a:r>
                <a:rPr lang="en-US" b="1">
                  <a:latin typeface="Century Gothic" panose="020B0502020202020204" pitchFamily="34" charset="0"/>
                </a:rPr>
                <a:t>Develop Inventories </a:t>
              </a:r>
              <a:r>
                <a:rPr lang="en-US" i="1">
                  <a:latin typeface="Century Gothic" panose="020B0502020202020204" pitchFamily="34" charset="0"/>
                </a:rPr>
                <a:t>Analyze Existing Conditions</a:t>
              </a:r>
              <a:endParaRPr lang="en-US"/>
            </a:p>
          </p:txBody>
        </p:sp>
      </p:grpSp>
      <p:grpSp>
        <p:nvGrpSpPr>
          <p:cNvPr id="41" name="Group 40">
            <a:extLst>
              <a:ext uri="{FF2B5EF4-FFF2-40B4-BE49-F238E27FC236}">
                <a16:creationId xmlns:a16="http://schemas.microsoft.com/office/drawing/2014/main" id="{83E64BEF-4B88-43EC-8F20-C975F04BD3DE}"/>
              </a:ext>
            </a:extLst>
          </p:cNvPr>
          <p:cNvGrpSpPr/>
          <p:nvPr/>
        </p:nvGrpSpPr>
        <p:grpSpPr>
          <a:xfrm>
            <a:off x="242006" y="2481922"/>
            <a:ext cx="6260222" cy="1200329"/>
            <a:chOff x="242005" y="2313847"/>
            <a:chExt cx="6260222" cy="1200329"/>
          </a:xfrm>
          <a:solidFill>
            <a:schemeClr val="bg1"/>
          </a:solidFill>
        </p:grpSpPr>
        <p:pic>
          <p:nvPicPr>
            <p:cNvPr id="14" name="Graphic 13" descr="Upward trend with solid fill">
              <a:extLst>
                <a:ext uri="{FF2B5EF4-FFF2-40B4-BE49-F238E27FC236}">
                  <a16:creationId xmlns:a16="http://schemas.microsoft.com/office/drawing/2014/main" id="{7E643371-E994-B3CA-6B96-B43E048B99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2005" y="2318312"/>
              <a:ext cx="914400" cy="914400"/>
            </a:xfrm>
            <a:prstGeom prst="rect">
              <a:avLst/>
            </a:prstGeom>
          </p:spPr>
        </p:pic>
        <p:sp>
          <p:nvSpPr>
            <p:cNvPr id="32" name="TextBox 31">
              <a:extLst>
                <a:ext uri="{FF2B5EF4-FFF2-40B4-BE49-F238E27FC236}">
                  <a16:creationId xmlns:a16="http://schemas.microsoft.com/office/drawing/2014/main" id="{0593D723-F57C-AF85-2ACE-9C563C026223}"/>
                </a:ext>
              </a:extLst>
            </p:cNvPr>
            <p:cNvSpPr txBox="1"/>
            <p:nvPr/>
          </p:nvSpPr>
          <p:spPr>
            <a:xfrm>
              <a:off x="1646938" y="2313847"/>
              <a:ext cx="4855289" cy="1200329"/>
            </a:xfrm>
            <a:prstGeom prst="rect">
              <a:avLst/>
            </a:prstGeom>
            <a:grpFill/>
          </p:spPr>
          <p:txBody>
            <a:bodyPr wrap="square" rtlCol="0">
              <a:spAutoFit/>
            </a:bodyPr>
            <a:lstStyle/>
            <a:p>
              <a:r>
                <a:rPr lang="en-US" b="1">
                  <a:latin typeface="Century Gothic" panose="020B0502020202020204" pitchFamily="34" charset="0"/>
                </a:rPr>
                <a:t>Develop Business As Usual (BAU) Forecasts</a:t>
              </a:r>
            </a:p>
            <a:p>
              <a:r>
                <a:rPr lang="en-US">
                  <a:latin typeface="Century Gothic" panose="020B0502020202020204" pitchFamily="34" charset="0"/>
                </a:rPr>
                <a:t> </a:t>
              </a:r>
              <a:r>
                <a:rPr lang="en-US" i="1">
                  <a:latin typeface="Century Gothic" panose="020B0502020202020204" pitchFamily="34" charset="0"/>
                </a:rPr>
                <a:t>Future Conditions Based on What we “Know” Today</a:t>
              </a:r>
              <a:endParaRPr lang="en-US"/>
            </a:p>
          </p:txBody>
        </p:sp>
      </p:grpSp>
      <p:grpSp>
        <p:nvGrpSpPr>
          <p:cNvPr id="42" name="Group 41">
            <a:extLst>
              <a:ext uri="{FF2B5EF4-FFF2-40B4-BE49-F238E27FC236}">
                <a16:creationId xmlns:a16="http://schemas.microsoft.com/office/drawing/2014/main" id="{2FF64E2D-9939-9B1E-6AD8-BCAFF1E8416C}"/>
              </a:ext>
            </a:extLst>
          </p:cNvPr>
          <p:cNvGrpSpPr/>
          <p:nvPr/>
        </p:nvGrpSpPr>
        <p:grpSpPr>
          <a:xfrm>
            <a:off x="242006" y="3771201"/>
            <a:ext cx="5991439" cy="914400"/>
            <a:chOff x="242005" y="3708287"/>
            <a:chExt cx="5991439" cy="914400"/>
          </a:xfrm>
          <a:solidFill>
            <a:schemeClr val="bg1"/>
          </a:solidFill>
        </p:grpSpPr>
        <p:pic>
          <p:nvPicPr>
            <p:cNvPr id="30" name="Graphic 29" descr="Boardroom with solid fill">
              <a:extLst>
                <a:ext uri="{FF2B5EF4-FFF2-40B4-BE49-F238E27FC236}">
                  <a16:creationId xmlns:a16="http://schemas.microsoft.com/office/drawing/2014/main" id="{3AFD2D0A-4F1F-5ACB-5E93-630485CDDA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2005" y="3708287"/>
              <a:ext cx="914400" cy="914400"/>
            </a:xfrm>
            <a:prstGeom prst="rect">
              <a:avLst/>
            </a:prstGeom>
          </p:spPr>
        </p:pic>
        <p:sp>
          <p:nvSpPr>
            <p:cNvPr id="33" name="TextBox 32">
              <a:extLst>
                <a:ext uri="{FF2B5EF4-FFF2-40B4-BE49-F238E27FC236}">
                  <a16:creationId xmlns:a16="http://schemas.microsoft.com/office/drawing/2014/main" id="{3ED1D2D5-A768-0662-CFB2-877EEFA54578}"/>
                </a:ext>
              </a:extLst>
            </p:cNvPr>
            <p:cNvSpPr txBox="1"/>
            <p:nvPr/>
          </p:nvSpPr>
          <p:spPr>
            <a:xfrm>
              <a:off x="1669160" y="3842322"/>
              <a:ext cx="4564284" cy="646331"/>
            </a:xfrm>
            <a:prstGeom prst="rect">
              <a:avLst/>
            </a:prstGeom>
            <a:grpFill/>
          </p:spPr>
          <p:txBody>
            <a:bodyPr wrap="square" rtlCol="0">
              <a:spAutoFit/>
            </a:bodyPr>
            <a:lstStyle/>
            <a:p>
              <a:r>
                <a:rPr lang="en-US" b="1">
                  <a:latin typeface="Century Gothic" panose="020B0502020202020204" pitchFamily="34" charset="0"/>
                </a:rPr>
                <a:t>Stakeholder &amp; Public Outreach </a:t>
              </a:r>
              <a:r>
                <a:rPr lang="en-US" i="1">
                  <a:latin typeface="Century Gothic" panose="020B0502020202020204" pitchFamily="34" charset="0"/>
                </a:rPr>
                <a:t> </a:t>
              </a:r>
            </a:p>
            <a:p>
              <a:r>
                <a:rPr lang="en-US" i="1">
                  <a:latin typeface="Century Gothic" panose="020B0502020202020204" pitchFamily="34" charset="0"/>
                </a:rPr>
                <a:t>To Develop CAP Goals &amp; Strategies</a:t>
              </a:r>
              <a:endParaRPr lang="en-US"/>
            </a:p>
          </p:txBody>
        </p:sp>
      </p:grpSp>
      <p:grpSp>
        <p:nvGrpSpPr>
          <p:cNvPr id="44" name="Group 43">
            <a:extLst>
              <a:ext uri="{FF2B5EF4-FFF2-40B4-BE49-F238E27FC236}">
                <a16:creationId xmlns:a16="http://schemas.microsoft.com/office/drawing/2014/main" id="{2CCECCB7-15A7-F1A2-91CA-BF025FAEEA11}"/>
              </a:ext>
            </a:extLst>
          </p:cNvPr>
          <p:cNvGrpSpPr/>
          <p:nvPr/>
        </p:nvGrpSpPr>
        <p:grpSpPr>
          <a:xfrm>
            <a:off x="6604976" y="1571221"/>
            <a:ext cx="4552051" cy="914400"/>
            <a:chOff x="6350975" y="1571221"/>
            <a:chExt cx="4552051" cy="914400"/>
          </a:xfrm>
          <a:solidFill>
            <a:schemeClr val="bg1"/>
          </a:solidFill>
        </p:grpSpPr>
        <p:pic>
          <p:nvPicPr>
            <p:cNvPr id="22" name="Graphic 21" descr="Ruler outline">
              <a:extLst>
                <a:ext uri="{FF2B5EF4-FFF2-40B4-BE49-F238E27FC236}">
                  <a16:creationId xmlns:a16="http://schemas.microsoft.com/office/drawing/2014/main" id="{FFFC2905-4E4D-FB93-3880-FA38D5B26D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50975" y="1571221"/>
              <a:ext cx="914400" cy="914400"/>
            </a:xfrm>
            <a:prstGeom prst="rect">
              <a:avLst/>
            </a:prstGeom>
          </p:spPr>
        </p:pic>
        <p:sp>
          <p:nvSpPr>
            <p:cNvPr id="35" name="TextBox 34">
              <a:extLst>
                <a:ext uri="{FF2B5EF4-FFF2-40B4-BE49-F238E27FC236}">
                  <a16:creationId xmlns:a16="http://schemas.microsoft.com/office/drawing/2014/main" id="{CDA7664A-964C-F810-3947-79983E869259}"/>
                </a:ext>
              </a:extLst>
            </p:cNvPr>
            <p:cNvSpPr txBox="1"/>
            <p:nvPr/>
          </p:nvSpPr>
          <p:spPr>
            <a:xfrm>
              <a:off x="7671775" y="1705256"/>
              <a:ext cx="3231251" cy="646331"/>
            </a:xfrm>
            <a:prstGeom prst="rect">
              <a:avLst/>
            </a:prstGeom>
            <a:grpFill/>
          </p:spPr>
          <p:txBody>
            <a:bodyPr wrap="square" rtlCol="0">
              <a:spAutoFit/>
            </a:bodyPr>
            <a:lstStyle/>
            <a:p>
              <a:r>
                <a:rPr lang="en-US" b="1">
                  <a:latin typeface="Century Gothic" panose="020B0502020202020204" pitchFamily="34" charset="0"/>
                </a:rPr>
                <a:t>Establish Metrics</a:t>
              </a:r>
            </a:p>
            <a:p>
              <a:r>
                <a:rPr lang="en-US" i="1">
                  <a:latin typeface="Century Gothic" panose="020B0502020202020204" pitchFamily="34" charset="0"/>
                </a:rPr>
                <a:t>To Track Progress</a:t>
              </a:r>
              <a:endParaRPr lang="en-US"/>
            </a:p>
          </p:txBody>
        </p:sp>
      </p:grpSp>
      <p:grpSp>
        <p:nvGrpSpPr>
          <p:cNvPr id="45" name="Group 44">
            <a:extLst>
              <a:ext uri="{FF2B5EF4-FFF2-40B4-BE49-F238E27FC236}">
                <a16:creationId xmlns:a16="http://schemas.microsoft.com/office/drawing/2014/main" id="{8D524D27-CBBD-DDDB-ACDA-EDA99617B948}"/>
              </a:ext>
            </a:extLst>
          </p:cNvPr>
          <p:cNvGrpSpPr/>
          <p:nvPr/>
        </p:nvGrpSpPr>
        <p:grpSpPr>
          <a:xfrm>
            <a:off x="6604976" y="2974669"/>
            <a:ext cx="4552050" cy="1057364"/>
            <a:chOff x="6350975" y="2917198"/>
            <a:chExt cx="4552050" cy="1057364"/>
          </a:xfrm>
          <a:solidFill>
            <a:schemeClr val="bg1"/>
          </a:solidFill>
        </p:grpSpPr>
        <p:pic>
          <p:nvPicPr>
            <p:cNvPr id="16" name="Graphic 15" descr="Document with solid fill">
              <a:extLst>
                <a:ext uri="{FF2B5EF4-FFF2-40B4-BE49-F238E27FC236}">
                  <a16:creationId xmlns:a16="http://schemas.microsoft.com/office/drawing/2014/main" id="{07E9E240-D202-0777-12E0-99C0D5B213C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50975" y="2917198"/>
              <a:ext cx="914400" cy="914400"/>
            </a:xfrm>
            <a:prstGeom prst="rect">
              <a:avLst/>
            </a:prstGeom>
          </p:spPr>
        </p:pic>
        <p:sp>
          <p:nvSpPr>
            <p:cNvPr id="36" name="TextBox 35">
              <a:extLst>
                <a:ext uri="{FF2B5EF4-FFF2-40B4-BE49-F238E27FC236}">
                  <a16:creationId xmlns:a16="http://schemas.microsoft.com/office/drawing/2014/main" id="{3EF27D6C-0409-066D-FD9E-FA209EEECC13}"/>
                </a:ext>
              </a:extLst>
            </p:cNvPr>
            <p:cNvSpPr txBox="1"/>
            <p:nvPr/>
          </p:nvSpPr>
          <p:spPr>
            <a:xfrm>
              <a:off x="7671774" y="3051232"/>
              <a:ext cx="3231251" cy="923330"/>
            </a:xfrm>
            <a:prstGeom prst="rect">
              <a:avLst/>
            </a:prstGeom>
            <a:grpFill/>
          </p:spPr>
          <p:txBody>
            <a:bodyPr wrap="square" rtlCol="0">
              <a:spAutoFit/>
            </a:bodyPr>
            <a:lstStyle/>
            <a:p>
              <a:r>
                <a:rPr lang="en-US" b="1">
                  <a:latin typeface="Century Gothic" panose="020B0502020202020204" pitchFamily="34" charset="0"/>
                </a:rPr>
                <a:t>Develop CAP Document</a:t>
              </a:r>
            </a:p>
            <a:p>
              <a:r>
                <a:rPr lang="en-US" i="1">
                  <a:latin typeface="Century Gothic" panose="020B0502020202020204" pitchFamily="34" charset="0"/>
                </a:rPr>
                <a:t>To Define an Actionable Approach</a:t>
              </a:r>
              <a:endParaRPr lang="en-US"/>
            </a:p>
          </p:txBody>
        </p:sp>
      </p:grpSp>
      <p:grpSp>
        <p:nvGrpSpPr>
          <p:cNvPr id="46" name="Group 45">
            <a:extLst>
              <a:ext uri="{FF2B5EF4-FFF2-40B4-BE49-F238E27FC236}">
                <a16:creationId xmlns:a16="http://schemas.microsoft.com/office/drawing/2014/main" id="{1AC49FD3-C6EB-F410-6596-67CF099E37D0}"/>
              </a:ext>
            </a:extLst>
          </p:cNvPr>
          <p:cNvGrpSpPr/>
          <p:nvPr/>
        </p:nvGrpSpPr>
        <p:grpSpPr>
          <a:xfrm>
            <a:off x="6593190" y="4378118"/>
            <a:ext cx="5356806" cy="933257"/>
            <a:chOff x="6339189" y="4378116"/>
            <a:chExt cx="5356806" cy="933257"/>
          </a:xfrm>
          <a:solidFill>
            <a:schemeClr val="bg1"/>
          </a:solidFill>
        </p:grpSpPr>
        <p:pic>
          <p:nvPicPr>
            <p:cNvPr id="26" name="Graphic 25" descr="Cycle with people with solid fill">
              <a:extLst>
                <a:ext uri="{FF2B5EF4-FFF2-40B4-BE49-F238E27FC236}">
                  <a16:creationId xmlns:a16="http://schemas.microsoft.com/office/drawing/2014/main" id="{3D5D7372-BB2F-7730-4610-FCB4EFB0F41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39189" y="4396973"/>
              <a:ext cx="914400" cy="914400"/>
            </a:xfrm>
            <a:prstGeom prst="rect">
              <a:avLst/>
            </a:prstGeom>
          </p:spPr>
        </p:pic>
        <p:sp>
          <p:nvSpPr>
            <p:cNvPr id="37" name="TextBox 36">
              <a:extLst>
                <a:ext uri="{FF2B5EF4-FFF2-40B4-BE49-F238E27FC236}">
                  <a16:creationId xmlns:a16="http://schemas.microsoft.com/office/drawing/2014/main" id="{FD12819B-5E4B-520B-8BD5-8031746D8044}"/>
                </a:ext>
              </a:extLst>
            </p:cNvPr>
            <p:cNvSpPr txBox="1"/>
            <p:nvPr/>
          </p:nvSpPr>
          <p:spPr>
            <a:xfrm>
              <a:off x="7671774" y="4378116"/>
              <a:ext cx="4024221" cy="923330"/>
            </a:xfrm>
            <a:prstGeom prst="rect">
              <a:avLst/>
            </a:prstGeom>
            <a:grpFill/>
          </p:spPr>
          <p:txBody>
            <a:bodyPr wrap="square" rtlCol="0">
              <a:spAutoFit/>
            </a:bodyPr>
            <a:lstStyle/>
            <a:p>
              <a:r>
                <a:rPr lang="en-US" b="1">
                  <a:latin typeface="Century Gothic" panose="020B0502020202020204" pitchFamily="34" charset="0"/>
                </a:rPr>
                <a:t>An On-Going Effort</a:t>
              </a:r>
              <a:endParaRPr lang="en-US" b="1"/>
            </a:p>
            <a:p>
              <a:r>
                <a:rPr lang="en-US" i="1">
                  <a:latin typeface="Century Gothic" panose="020B0502020202020204" pitchFamily="34" charset="0"/>
                </a:rPr>
                <a:t>Regular Progress Updates through our Communications Platforms</a:t>
              </a:r>
            </a:p>
          </p:txBody>
        </p:sp>
      </p:grpSp>
      <p:grpSp>
        <p:nvGrpSpPr>
          <p:cNvPr id="43" name="Group 42">
            <a:extLst>
              <a:ext uri="{FF2B5EF4-FFF2-40B4-BE49-F238E27FC236}">
                <a16:creationId xmlns:a16="http://schemas.microsoft.com/office/drawing/2014/main" id="{66480153-EB92-831A-B02B-A43128B10F9D}"/>
              </a:ext>
            </a:extLst>
          </p:cNvPr>
          <p:cNvGrpSpPr/>
          <p:nvPr/>
        </p:nvGrpSpPr>
        <p:grpSpPr>
          <a:xfrm>
            <a:off x="242006" y="5051551"/>
            <a:ext cx="5969217" cy="1065748"/>
            <a:chOff x="242005" y="5051551"/>
            <a:chExt cx="5969217" cy="1065748"/>
          </a:xfrm>
          <a:solidFill>
            <a:schemeClr val="bg1"/>
          </a:solidFill>
        </p:grpSpPr>
        <p:pic>
          <p:nvPicPr>
            <p:cNvPr id="18" name="Graphic 17" descr="Checklist with solid fill">
              <a:extLst>
                <a:ext uri="{FF2B5EF4-FFF2-40B4-BE49-F238E27FC236}">
                  <a16:creationId xmlns:a16="http://schemas.microsoft.com/office/drawing/2014/main" id="{903EB673-458C-999E-6BCA-668178644EC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42005" y="5051551"/>
              <a:ext cx="914400" cy="914400"/>
            </a:xfrm>
            <a:prstGeom prst="rect">
              <a:avLst/>
            </a:prstGeom>
          </p:spPr>
        </p:pic>
        <p:sp>
          <p:nvSpPr>
            <p:cNvPr id="39" name="TextBox 38">
              <a:extLst>
                <a:ext uri="{FF2B5EF4-FFF2-40B4-BE49-F238E27FC236}">
                  <a16:creationId xmlns:a16="http://schemas.microsoft.com/office/drawing/2014/main" id="{4F9102AB-47D4-87AD-3FB4-6F385D37AD39}"/>
                </a:ext>
              </a:extLst>
            </p:cNvPr>
            <p:cNvSpPr txBox="1"/>
            <p:nvPr/>
          </p:nvSpPr>
          <p:spPr>
            <a:xfrm>
              <a:off x="1646938" y="5193969"/>
              <a:ext cx="4564284" cy="923330"/>
            </a:xfrm>
            <a:prstGeom prst="rect">
              <a:avLst/>
            </a:prstGeom>
            <a:grpFill/>
          </p:spPr>
          <p:txBody>
            <a:bodyPr wrap="square" rtlCol="0">
              <a:spAutoFit/>
            </a:bodyPr>
            <a:lstStyle/>
            <a:p>
              <a:r>
                <a:rPr lang="en-US" b="1">
                  <a:latin typeface="Century Gothic" panose="020B0502020202020204" pitchFamily="34" charset="0"/>
                </a:rPr>
                <a:t>Establish Implementable, </a:t>
              </a:r>
            </a:p>
            <a:p>
              <a:r>
                <a:rPr lang="en-US" b="1">
                  <a:latin typeface="Century Gothic" panose="020B0502020202020204" pitchFamily="34" charset="0"/>
                </a:rPr>
                <a:t>Time-Oriented Strategies </a:t>
              </a:r>
            </a:p>
            <a:p>
              <a:r>
                <a:rPr lang="en-US" i="1">
                  <a:latin typeface="Century Gothic" panose="020B0502020202020204" pitchFamily="34" charset="0"/>
                </a:rPr>
                <a:t>Analyze Goals and Strategies</a:t>
              </a:r>
              <a:endParaRPr lang="en-US"/>
            </a:p>
          </p:txBody>
        </p:sp>
      </p:grpSp>
      <p:sp>
        <p:nvSpPr>
          <p:cNvPr id="54" name="TextBox 53">
            <a:extLst>
              <a:ext uri="{FF2B5EF4-FFF2-40B4-BE49-F238E27FC236}">
                <a16:creationId xmlns:a16="http://schemas.microsoft.com/office/drawing/2014/main" id="{5BB70679-4112-7342-1997-578BD9CBD014}"/>
              </a:ext>
            </a:extLst>
          </p:cNvPr>
          <p:cNvSpPr txBox="1"/>
          <p:nvPr/>
        </p:nvSpPr>
        <p:spPr>
          <a:xfrm>
            <a:off x="1226917" y="1397162"/>
            <a:ext cx="399389" cy="523220"/>
          </a:xfrm>
          <a:prstGeom prst="rect">
            <a:avLst/>
          </a:prstGeom>
          <a:noFill/>
        </p:spPr>
        <p:txBody>
          <a:bodyPr wrap="square" rtlCol="0">
            <a:spAutoFit/>
          </a:bodyPr>
          <a:lstStyle/>
          <a:p>
            <a:pPr algn="ctr"/>
            <a:r>
              <a:rPr lang="en-US" sz="2800" b="1">
                <a:solidFill>
                  <a:srgbClr val="528AB8"/>
                </a:solidFill>
                <a:latin typeface="Century Gothic" panose="020B0502020202020204" pitchFamily="34" charset="0"/>
              </a:rPr>
              <a:t>1</a:t>
            </a:r>
          </a:p>
        </p:txBody>
      </p:sp>
      <p:sp>
        <p:nvSpPr>
          <p:cNvPr id="55" name="TextBox 54">
            <a:extLst>
              <a:ext uri="{FF2B5EF4-FFF2-40B4-BE49-F238E27FC236}">
                <a16:creationId xmlns:a16="http://schemas.microsoft.com/office/drawing/2014/main" id="{8C43415D-FBB6-8C91-FF13-C9711DF9B862}"/>
              </a:ext>
            </a:extLst>
          </p:cNvPr>
          <p:cNvSpPr txBox="1"/>
          <p:nvPr/>
        </p:nvSpPr>
        <p:spPr>
          <a:xfrm>
            <a:off x="1226916" y="2681976"/>
            <a:ext cx="399389" cy="523220"/>
          </a:xfrm>
          <a:prstGeom prst="rect">
            <a:avLst/>
          </a:prstGeom>
          <a:noFill/>
        </p:spPr>
        <p:txBody>
          <a:bodyPr wrap="square" rtlCol="0">
            <a:spAutoFit/>
          </a:bodyPr>
          <a:lstStyle/>
          <a:p>
            <a:pPr algn="ctr"/>
            <a:r>
              <a:rPr lang="en-US" sz="2800" b="1">
                <a:solidFill>
                  <a:srgbClr val="528AB8"/>
                </a:solidFill>
                <a:latin typeface="Century Gothic" panose="020B0502020202020204" pitchFamily="34" charset="0"/>
              </a:rPr>
              <a:t>2</a:t>
            </a:r>
          </a:p>
        </p:txBody>
      </p:sp>
      <p:sp>
        <p:nvSpPr>
          <p:cNvPr id="56" name="TextBox 55">
            <a:extLst>
              <a:ext uri="{FF2B5EF4-FFF2-40B4-BE49-F238E27FC236}">
                <a16:creationId xmlns:a16="http://schemas.microsoft.com/office/drawing/2014/main" id="{FF995F58-77B8-6CD6-3A43-AFAAE97FA2F0}"/>
              </a:ext>
            </a:extLst>
          </p:cNvPr>
          <p:cNvSpPr txBox="1"/>
          <p:nvPr/>
        </p:nvSpPr>
        <p:spPr>
          <a:xfrm>
            <a:off x="1226916" y="3966792"/>
            <a:ext cx="399389" cy="523220"/>
          </a:xfrm>
          <a:prstGeom prst="rect">
            <a:avLst/>
          </a:prstGeom>
          <a:noFill/>
        </p:spPr>
        <p:txBody>
          <a:bodyPr wrap="square" rtlCol="0">
            <a:spAutoFit/>
          </a:bodyPr>
          <a:lstStyle/>
          <a:p>
            <a:pPr algn="ctr"/>
            <a:r>
              <a:rPr lang="en-US" sz="2800" b="1">
                <a:solidFill>
                  <a:srgbClr val="528AB8"/>
                </a:solidFill>
                <a:latin typeface="Century Gothic" panose="020B0502020202020204" pitchFamily="34" charset="0"/>
              </a:rPr>
              <a:t>3</a:t>
            </a:r>
          </a:p>
        </p:txBody>
      </p:sp>
      <p:sp>
        <p:nvSpPr>
          <p:cNvPr id="57" name="TextBox 56">
            <a:extLst>
              <a:ext uri="{FF2B5EF4-FFF2-40B4-BE49-F238E27FC236}">
                <a16:creationId xmlns:a16="http://schemas.microsoft.com/office/drawing/2014/main" id="{5A771C70-4C77-650F-C90D-733B0E0A870D}"/>
              </a:ext>
            </a:extLst>
          </p:cNvPr>
          <p:cNvSpPr txBox="1"/>
          <p:nvPr/>
        </p:nvSpPr>
        <p:spPr>
          <a:xfrm>
            <a:off x="7492246" y="1766812"/>
            <a:ext cx="399389" cy="523220"/>
          </a:xfrm>
          <a:prstGeom prst="rect">
            <a:avLst/>
          </a:prstGeom>
          <a:noFill/>
        </p:spPr>
        <p:txBody>
          <a:bodyPr wrap="square" rtlCol="0">
            <a:spAutoFit/>
          </a:bodyPr>
          <a:lstStyle/>
          <a:p>
            <a:pPr algn="ctr"/>
            <a:r>
              <a:rPr lang="en-US" sz="2800" b="1">
                <a:solidFill>
                  <a:srgbClr val="528AB8"/>
                </a:solidFill>
                <a:latin typeface="Century Gothic" panose="020B0502020202020204" pitchFamily="34" charset="0"/>
              </a:rPr>
              <a:t>5</a:t>
            </a:r>
          </a:p>
        </p:txBody>
      </p:sp>
      <p:sp>
        <p:nvSpPr>
          <p:cNvPr id="60" name="TextBox 59">
            <a:extLst>
              <a:ext uri="{FF2B5EF4-FFF2-40B4-BE49-F238E27FC236}">
                <a16:creationId xmlns:a16="http://schemas.microsoft.com/office/drawing/2014/main" id="{B3E7031D-E97A-263A-BDF8-96A615F64657}"/>
              </a:ext>
            </a:extLst>
          </p:cNvPr>
          <p:cNvSpPr txBox="1"/>
          <p:nvPr/>
        </p:nvSpPr>
        <p:spPr>
          <a:xfrm>
            <a:off x="1231920" y="5247142"/>
            <a:ext cx="399389" cy="523220"/>
          </a:xfrm>
          <a:prstGeom prst="rect">
            <a:avLst/>
          </a:prstGeom>
          <a:noFill/>
        </p:spPr>
        <p:txBody>
          <a:bodyPr wrap="square" rtlCol="0">
            <a:spAutoFit/>
          </a:bodyPr>
          <a:lstStyle/>
          <a:p>
            <a:pPr algn="ctr"/>
            <a:r>
              <a:rPr lang="en-US" sz="2800" b="1">
                <a:solidFill>
                  <a:srgbClr val="528AB8"/>
                </a:solidFill>
                <a:latin typeface="Century Gothic" panose="020B0502020202020204" pitchFamily="34" charset="0"/>
              </a:rPr>
              <a:t>4</a:t>
            </a:r>
          </a:p>
        </p:txBody>
      </p:sp>
      <p:sp>
        <p:nvSpPr>
          <p:cNvPr id="61" name="TextBox 60">
            <a:extLst>
              <a:ext uri="{FF2B5EF4-FFF2-40B4-BE49-F238E27FC236}">
                <a16:creationId xmlns:a16="http://schemas.microsoft.com/office/drawing/2014/main" id="{2CBDB256-28B2-643D-9723-F6D3BDF3033C}"/>
              </a:ext>
            </a:extLst>
          </p:cNvPr>
          <p:cNvSpPr txBox="1"/>
          <p:nvPr/>
        </p:nvSpPr>
        <p:spPr>
          <a:xfrm>
            <a:off x="7492246" y="3170260"/>
            <a:ext cx="399389" cy="523220"/>
          </a:xfrm>
          <a:prstGeom prst="rect">
            <a:avLst/>
          </a:prstGeom>
          <a:noFill/>
        </p:spPr>
        <p:txBody>
          <a:bodyPr wrap="square" rtlCol="0">
            <a:spAutoFit/>
          </a:bodyPr>
          <a:lstStyle/>
          <a:p>
            <a:pPr algn="ctr"/>
            <a:r>
              <a:rPr lang="en-US" sz="2800" b="1">
                <a:solidFill>
                  <a:srgbClr val="528AB8"/>
                </a:solidFill>
                <a:latin typeface="Century Gothic" panose="020B0502020202020204" pitchFamily="34" charset="0"/>
              </a:rPr>
              <a:t>6</a:t>
            </a:r>
          </a:p>
        </p:txBody>
      </p:sp>
      <p:sp>
        <p:nvSpPr>
          <p:cNvPr id="62" name="TextBox 61">
            <a:extLst>
              <a:ext uri="{FF2B5EF4-FFF2-40B4-BE49-F238E27FC236}">
                <a16:creationId xmlns:a16="http://schemas.microsoft.com/office/drawing/2014/main" id="{5B4A0F2F-C5A7-D1B7-35E9-873201E33B90}"/>
              </a:ext>
            </a:extLst>
          </p:cNvPr>
          <p:cNvSpPr txBox="1"/>
          <p:nvPr/>
        </p:nvSpPr>
        <p:spPr>
          <a:xfrm>
            <a:off x="7492246" y="4583134"/>
            <a:ext cx="399389" cy="523220"/>
          </a:xfrm>
          <a:prstGeom prst="rect">
            <a:avLst/>
          </a:prstGeom>
          <a:noFill/>
        </p:spPr>
        <p:txBody>
          <a:bodyPr wrap="square" rtlCol="0">
            <a:spAutoFit/>
          </a:bodyPr>
          <a:lstStyle/>
          <a:p>
            <a:pPr algn="ctr"/>
            <a:r>
              <a:rPr lang="en-US" sz="2800" b="1">
                <a:solidFill>
                  <a:srgbClr val="528AB8"/>
                </a:solidFill>
                <a:latin typeface="Century Gothic" panose="020B0502020202020204" pitchFamily="34" charset="0"/>
              </a:rPr>
              <a:t>7</a:t>
            </a:r>
          </a:p>
        </p:txBody>
      </p:sp>
    </p:spTree>
    <p:extLst>
      <p:ext uri="{BB962C8B-B14F-4D97-AF65-F5344CB8AC3E}">
        <p14:creationId xmlns:p14="http://schemas.microsoft.com/office/powerpoint/2010/main" val="2617828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8B66B-FF55-370A-F7DD-11E81F027937}"/>
            </a:ext>
          </a:extLst>
        </p:cNvPr>
        <p:cNvGrpSpPr/>
        <p:nvPr/>
      </p:nvGrpSpPr>
      <p:grpSpPr>
        <a:xfrm>
          <a:off x="0" y="0"/>
          <a:ext cx="0" cy="0"/>
          <a:chOff x="0" y="0"/>
          <a:chExt cx="0" cy="0"/>
        </a:xfrm>
      </p:grpSpPr>
      <p:grpSp>
        <p:nvGrpSpPr>
          <p:cNvPr id="68" name="Group 68">
            <a:extLst>
              <a:ext uri="{FF2B5EF4-FFF2-40B4-BE49-F238E27FC236}">
                <a16:creationId xmlns:a16="http://schemas.microsoft.com/office/drawing/2014/main" id="{BD20FE73-09AC-C1F0-B330-5CC626554647}"/>
              </a:ext>
            </a:extLst>
          </p:cNvPr>
          <p:cNvGrpSpPr/>
          <p:nvPr/>
        </p:nvGrpSpPr>
        <p:grpSpPr>
          <a:xfrm>
            <a:off x="0" y="62738"/>
            <a:ext cx="12183430" cy="846573"/>
            <a:chOff x="0" y="-57150"/>
            <a:chExt cx="5088899" cy="334448"/>
          </a:xfrm>
        </p:grpSpPr>
        <p:sp>
          <p:nvSpPr>
            <p:cNvPr id="69" name="Freeform 69">
              <a:extLst>
                <a:ext uri="{FF2B5EF4-FFF2-40B4-BE49-F238E27FC236}">
                  <a16:creationId xmlns:a16="http://schemas.microsoft.com/office/drawing/2014/main" id="{71A9114F-64BF-F344-AC6F-EEA1EC30E1A7}"/>
                </a:ext>
              </a:extLst>
            </p:cNvPr>
            <p:cNvSpPr/>
            <p:nvPr/>
          </p:nvSpPr>
          <p:spPr>
            <a:xfrm>
              <a:off x="0" y="0"/>
              <a:ext cx="5088899" cy="277298"/>
            </a:xfrm>
            <a:custGeom>
              <a:avLst/>
              <a:gdLst/>
              <a:ahLst/>
              <a:cxnLst/>
              <a:rect l="l" t="t" r="r" b="b"/>
              <a:pathLst>
                <a:path w="5088899" h="277298">
                  <a:moveTo>
                    <a:pt x="0" y="0"/>
                  </a:moveTo>
                  <a:lnTo>
                    <a:pt x="5088899" y="0"/>
                  </a:lnTo>
                  <a:lnTo>
                    <a:pt x="5088899" y="277298"/>
                  </a:lnTo>
                  <a:lnTo>
                    <a:pt x="0" y="277298"/>
                  </a:lnTo>
                  <a:close/>
                </a:path>
              </a:pathLst>
            </a:custGeom>
            <a:solidFill>
              <a:srgbClr val="528AB8"/>
            </a:solidFill>
            <a:effectLst>
              <a:outerShdw blurRad="50800" dist="38100" dir="2700000" algn="tl" rotWithShape="0">
                <a:prstClr val="black">
                  <a:alpha val="40000"/>
                </a:prstClr>
              </a:outerShdw>
            </a:effectLst>
          </p:spPr>
          <p:txBody>
            <a:bodyPr/>
            <a:lstStyle/>
            <a:p>
              <a:endParaRPr lang="en-US" sz="1200">
                <a:latin typeface="Century Gothic" panose="020B0502020202020204" pitchFamily="34" charset="0"/>
                <a:cs typeface="Poppins Bold" panose="00000800000000000000" charset="0"/>
              </a:endParaRPr>
            </a:p>
          </p:txBody>
        </p:sp>
        <p:sp>
          <p:nvSpPr>
            <p:cNvPr id="70" name="TextBox 70">
              <a:extLst>
                <a:ext uri="{FF2B5EF4-FFF2-40B4-BE49-F238E27FC236}">
                  <a16:creationId xmlns:a16="http://schemas.microsoft.com/office/drawing/2014/main" id="{B29ACF58-3ADB-81DF-CC94-40667E20F47D}"/>
                </a:ext>
              </a:extLst>
            </p:cNvPr>
            <p:cNvSpPr txBox="1"/>
            <p:nvPr/>
          </p:nvSpPr>
          <p:spPr>
            <a:xfrm>
              <a:off x="0" y="-57150"/>
              <a:ext cx="5088899" cy="334448"/>
            </a:xfrm>
            <a:prstGeom prst="rect">
              <a:avLst/>
            </a:prstGeom>
          </p:spPr>
          <p:txBody>
            <a:bodyPr lIns="33867" tIns="33867" rIns="33867" bIns="33867" rtlCol="0" anchor="ctr"/>
            <a:lstStyle/>
            <a:p>
              <a:pPr algn="ctr">
                <a:lnSpc>
                  <a:spcPts val="2338"/>
                </a:lnSpc>
              </a:pPr>
              <a:endParaRPr sz="1200">
                <a:latin typeface="Century Gothic" panose="020B0502020202020204" pitchFamily="34" charset="0"/>
                <a:cs typeface="Poppins Bold" panose="00000800000000000000" charset="0"/>
              </a:endParaRPr>
            </a:p>
          </p:txBody>
        </p:sp>
      </p:grpSp>
      <p:sp>
        <p:nvSpPr>
          <p:cNvPr id="71" name="TextBox 71">
            <a:extLst>
              <a:ext uri="{FF2B5EF4-FFF2-40B4-BE49-F238E27FC236}">
                <a16:creationId xmlns:a16="http://schemas.microsoft.com/office/drawing/2014/main" id="{EEF1D8D5-BB52-E84E-CD65-9E82F6ECE818}"/>
              </a:ext>
            </a:extLst>
          </p:cNvPr>
          <p:cNvSpPr txBox="1"/>
          <p:nvPr/>
        </p:nvSpPr>
        <p:spPr>
          <a:xfrm>
            <a:off x="8968548" y="294522"/>
            <a:ext cx="3438975" cy="300403"/>
          </a:xfrm>
          <a:prstGeom prst="rect">
            <a:avLst/>
          </a:prstGeom>
        </p:spPr>
        <p:txBody>
          <a:bodyPr lIns="0" tIns="0" rIns="0" bIns="0" rtlCol="0" anchor="t">
            <a:spAutoFit/>
          </a:bodyPr>
          <a:lstStyle/>
          <a:p>
            <a:pPr>
              <a:lnSpc>
                <a:spcPts val="2592"/>
              </a:lnSpc>
            </a:pPr>
            <a:r>
              <a:rPr lang="en-US" b="1" spc="-54">
                <a:solidFill>
                  <a:srgbClr val="FAFDFF"/>
                </a:solidFill>
                <a:latin typeface="Century Gothic" panose="020B0502020202020204" pitchFamily="34" charset="0"/>
                <a:ea typeface="Montserrat Bold"/>
                <a:cs typeface="Poppins Bold" panose="00000800000000000000" charset="0"/>
                <a:sym typeface="Montserrat Bold"/>
              </a:rPr>
              <a:t>Let’s Talk About It</a:t>
            </a:r>
          </a:p>
        </p:txBody>
      </p:sp>
      <p:sp>
        <p:nvSpPr>
          <p:cNvPr id="72" name="TextBox 72">
            <a:extLst>
              <a:ext uri="{FF2B5EF4-FFF2-40B4-BE49-F238E27FC236}">
                <a16:creationId xmlns:a16="http://schemas.microsoft.com/office/drawing/2014/main" id="{A38EAD26-A8E7-6148-F972-0F8A09A2C22D}"/>
              </a:ext>
            </a:extLst>
          </p:cNvPr>
          <p:cNvSpPr txBox="1"/>
          <p:nvPr/>
        </p:nvSpPr>
        <p:spPr>
          <a:xfrm>
            <a:off x="8322802" y="584689"/>
            <a:ext cx="5100080" cy="219997"/>
          </a:xfrm>
          <a:prstGeom prst="rect">
            <a:avLst/>
          </a:prstGeom>
        </p:spPr>
        <p:txBody>
          <a:bodyPr lIns="0" tIns="0" rIns="0" bIns="0" rtlCol="0" anchor="t">
            <a:spAutoFit/>
          </a:bodyPr>
          <a:lstStyle/>
          <a:p>
            <a:pPr>
              <a:lnSpc>
                <a:spcPts val="1920"/>
              </a:lnSpc>
            </a:pPr>
            <a:r>
              <a:rPr lang="en-US" sz="1333" b="1" spc="-40">
                <a:solidFill>
                  <a:srgbClr val="FAFDFF"/>
                </a:solidFill>
                <a:latin typeface="Century Gothic" panose="020B0502020202020204" pitchFamily="34" charset="0"/>
                <a:ea typeface="Montserrat Medium"/>
                <a:cs typeface="Poppins Bold" panose="00000800000000000000" charset="0"/>
                <a:sym typeface="Montserrat Medium"/>
              </a:rPr>
              <a:t>Climate Action Planning in Charles County</a:t>
            </a:r>
          </a:p>
        </p:txBody>
      </p:sp>
      <p:sp>
        <p:nvSpPr>
          <p:cNvPr id="73" name="TextBox 73">
            <a:extLst>
              <a:ext uri="{FF2B5EF4-FFF2-40B4-BE49-F238E27FC236}">
                <a16:creationId xmlns:a16="http://schemas.microsoft.com/office/drawing/2014/main" id="{BB3342A9-66A0-4374-4C27-F9B1507F1D28}"/>
              </a:ext>
            </a:extLst>
          </p:cNvPr>
          <p:cNvSpPr txBox="1"/>
          <p:nvPr/>
        </p:nvSpPr>
        <p:spPr>
          <a:xfrm>
            <a:off x="380339" y="313571"/>
            <a:ext cx="7424435" cy="430374"/>
          </a:xfrm>
          <a:prstGeom prst="rect">
            <a:avLst/>
          </a:prstGeom>
        </p:spPr>
        <p:txBody>
          <a:bodyPr lIns="0" tIns="0" rIns="0" bIns="0" rtlCol="0" anchor="t">
            <a:spAutoFit/>
          </a:bodyPr>
          <a:lstStyle/>
          <a:p>
            <a:pPr>
              <a:lnSpc>
                <a:spcPts val="3733"/>
              </a:lnSpc>
            </a:pPr>
            <a:r>
              <a:rPr lang="en-US" sz="2666" b="1">
                <a:solidFill>
                  <a:srgbClr val="FAFDFF"/>
                </a:solidFill>
                <a:latin typeface="Century Gothic" panose="020B0502020202020204" pitchFamily="34" charset="0"/>
                <a:ea typeface="Montserrat Bold"/>
                <a:cs typeface="Poppins Bold" panose="00000800000000000000" charset="0"/>
                <a:sym typeface="Montserrat Bold"/>
              </a:rPr>
              <a:t>CAP Timeline</a:t>
            </a:r>
          </a:p>
        </p:txBody>
      </p:sp>
      <p:grpSp>
        <p:nvGrpSpPr>
          <p:cNvPr id="15" name="Group 14">
            <a:extLst>
              <a:ext uri="{FF2B5EF4-FFF2-40B4-BE49-F238E27FC236}">
                <a16:creationId xmlns:a16="http://schemas.microsoft.com/office/drawing/2014/main" id="{839C2CFC-AAC2-F1B1-376A-3FA8B839556E}"/>
              </a:ext>
            </a:extLst>
          </p:cNvPr>
          <p:cNvGrpSpPr/>
          <p:nvPr/>
        </p:nvGrpSpPr>
        <p:grpSpPr>
          <a:xfrm>
            <a:off x="241235" y="2263181"/>
            <a:ext cx="11817901" cy="3671147"/>
            <a:chOff x="241235" y="2263181"/>
            <a:chExt cx="11817901" cy="3671147"/>
          </a:xfrm>
        </p:grpSpPr>
        <p:sp>
          <p:nvSpPr>
            <p:cNvPr id="16" name="Arrow: Right 15">
              <a:extLst>
                <a:ext uri="{FF2B5EF4-FFF2-40B4-BE49-F238E27FC236}">
                  <a16:creationId xmlns:a16="http://schemas.microsoft.com/office/drawing/2014/main" id="{C321488C-0469-FFBA-7E59-563D94EE271F}"/>
                </a:ext>
              </a:extLst>
            </p:cNvPr>
            <p:cNvSpPr/>
            <p:nvPr/>
          </p:nvSpPr>
          <p:spPr>
            <a:xfrm>
              <a:off x="1124033" y="2263181"/>
              <a:ext cx="10052304" cy="3671147"/>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1DEC9C53-D873-0665-6775-5253F5ADB340}"/>
                </a:ext>
              </a:extLst>
            </p:cNvPr>
            <p:cNvSpPr/>
            <p:nvPr/>
          </p:nvSpPr>
          <p:spPr>
            <a:xfrm>
              <a:off x="241235" y="3364525"/>
              <a:ext cx="1370296" cy="1468458"/>
            </a:xfrm>
            <a:custGeom>
              <a:avLst/>
              <a:gdLst>
                <a:gd name="connsiteX0" fmla="*/ 0 w 1370296"/>
                <a:gd name="connsiteY0" fmla="*/ 228387 h 1468458"/>
                <a:gd name="connsiteX1" fmla="*/ 228387 w 1370296"/>
                <a:gd name="connsiteY1" fmla="*/ 0 h 1468458"/>
                <a:gd name="connsiteX2" fmla="*/ 1141909 w 1370296"/>
                <a:gd name="connsiteY2" fmla="*/ 0 h 1468458"/>
                <a:gd name="connsiteX3" fmla="*/ 1370296 w 1370296"/>
                <a:gd name="connsiteY3" fmla="*/ 228387 h 1468458"/>
                <a:gd name="connsiteX4" fmla="*/ 1370296 w 1370296"/>
                <a:gd name="connsiteY4" fmla="*/ 1240071 h 1468458"/>
                <a:gd name="connsiteX5" fmla="*/ 1141909 w 1370296"/>
                <a:gd name="connsiteY5" fmla="*/ 1468458 h 1468458"/>
                <a:gd name="connsiteX6" fmla="*/ 228387 w 1370296"/>
                <a:gd name="connsiteY6" fmla="*/ 1468458 h 1468458"/>
                <a:gd name="connsiteX7" fmla="*/ 0 w 1370296"/>
                <a:gd name="connsiteY7" fmla="*/ 1240071 h 1468458"/>
                <a:gd name="connsiteX8" fmla="*/ 0 w 1370296"/>
                <a:gd name="connsiteY8" fmla="*/ 228387 h 146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0296" h="1468458">
                  <a:moveTo>
                    <a:pt x="0" y="228387"/>
                  </a:moveTo>
                  <a:cubicBezTo>
                    <a:pt x="0" y="102252"/>
                    <a:pt x="102252" y="0"/>
                    <a:pt x="228387" y="0"/>
                  </a:cubicBezTo>
                  <a:lnTo>
                    <a:pt x="1141909" y="0"/>
                  </a:lnTo>
                  <a:cubicBezTo>
                    <a:pt x="1268044" y="0"/>
                    <a:pt x="1370296" y="102252"/>
                    <a:pt x="1370296" y="228387"/>
                  </a:cubicBezTo>
                  <a:lnTo>
                    <a:pt x="1370296" y="1240071"/>
                  </a:lnTo>
                  <a:cubicBezTo>
                    <a:pt x="1370296" y="1366206"/>
                    <a:pt x="1268044" y="1468458"/>
                    <a:pt x="1141909" y="1468458"/>
                  </a:cubicBezTo>
                  <a:lnTo>
                    <a:pt x="228387" y="1468458"/>
                  </a:lnTo>
                  <a:cubicBezTo>
                    <a:pt x="102252" y="1468458"/>
                    <a:pt x="0" y="1366206"/>
                    <a:pt x="0" y="1240071"/>
                  </a:cubicBezTo>
                  <a:lnTo>
                    <a:pt x="0" y="2283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852" tIns="127852" rIns="127852" bIns="127852" numCol="1" spcCol="1270" anchor="ctr" anchorCtr="0">
              <a:noAutofit/>
            </a:bodyPr>
            <a:lstStyle/>
            <a:p>
              <a:pPr marL="0" lvl="0" indent="0" algn="ctr" defTabSz="711200">
                <a:lnSpc>
                  <a:spcPct val="90000"/>
                </a:lnSpc>
                <a:spcBef>
                  <a:spcPct val="0"/>
                </a:spcBef>
                <a:spcAft>
                  <a:spcPct val="35000"/>
                </a:spcAft>
                <a:buNone/>
              </a:pPr>
              <a:r>
                <a:rPr lang="en-US" sz="1600" kern="1200">
                  <a:latin typeface="Century Gothic" panose="020B0502020202020204" pitchFamily="34" charset="0"/>
                </a:rPr>
                <a:t>Interactive Webinars</a:t>
              </a:r>
            </a:p>
          </p:txBody>
        </p:sp>
        <p:sp>
          <p:nvSpPr>
            <p:cNvPr id="18" name="Freeform: Shape 17">
              <a:extLst>
                <a:ext uri="{FF2B5EF4-FFF2-40B4-BE49-F238E27FC236}">
                  <a16:creationId xmlns:a16="http://schemas.microsoft.com/office/drawing/2014/main" id="{B04B4343-E9A2-C587-CA0C-23B3DD20BB48}"/>
                </a:ext>
              </a:extLst>
            </p:cNvPr>
            <p:cNvSpPr/>
            <p:nvPr/>
          </p:nvSpPr>
          <p:spPr>
            <a:xfrm>
              <a:off x="1839914" y="3364525"/>
              <a:ext cx="1370296" cy="1468458"/>
            </a:xfrm>
            <a:custGeom>
              <a:avLst/>
              <a:gdLst>
                <a:gd name="connsiteX0" fmla="*/ 0 w 1370296"/>
                <a:gd name="connsiteY0" fmla="*/ 228387 h 1468458"/>
                <a:gd name="connsiteX1" fmla="*/ 228387 w 1370296"/>
                <a:gd name="connsiteY1" fmla="*/ 0 h 1468458"/>
                <a:gd name="connsiteX2" fmla="*/ 1141909 w 1370296"/>
                <a:gd name="connsiteY2" fmla="*/ 0 h 1468458"/>
                <a:gd name="connsiteX3" fmla="*/ 1370296 w 1370296"/>
                <a:gd name="connsiteY3" fmla="*/ 228387 h 1468458"/>
                <a:gd name="connsiteX4" fmla="*/ 1370296 w 1370296"/>
                <a:gd name="connsiteY4" fmla="*/ 1240071 h 1468458"/>
                <a:gd name="connsiteX5" fmla="*/ 1141909 w 1370296"/>
                <a:gd name="connsiteY5" fmla="*/ 1468458 h 1468458"/>
                <a:gd name="connsiteX6" fmla="*/ 228387 w 1370296"/>
                <a:gd name="connsiteY6" fmla="*/ 1468458 h 1468458"/>
                <a:gd name="connsiteX7" fmla="*/ 0 w 1370296"/>
                <a:gd name="connsiteY7" fmla="*/ 1240071 h 1468458"/>
                <a:gd name="connsiteX8" fmla="*/ 0 w 1370296"/>
                <a:gd name="connsiteY8" fmla="*/ 228387 h 146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0296" h="1468458">
                  <a:moveTo>
                    <a:pt x="0" y="228387"/>
                  </a:moveTo>
                  <a:cubicBezTo>
                    <a:pt x="0" y="102252"/>
                    <a:pt x="102252" y="0"/>
                    <a:pt x="228387" y="0"/>
                  </a:cubicBezTo>
                  <a:lnTo>
                    <a:pt x="1141909" y="0"/>
                  </a:lnTo>
                  <a:cubicBezTo>
                    <a:pt x="1268044" y="0"/>
                    <a:pt x="1370296" y="102252"/>
                    <a:pt x="1370296" y="228387"/>
                  </a:cubicBezTo>
                  <a:lnTo>
                    <a:pt x="1370296" y="1240071"/>
                  </a:lnTo>
                  <a:cubicBezTo>
                    <a:pt x="1370296" y="1366206"/>
                    <a:pt x="1268044" y="1468458"/>
                    <a:pt x="1141909" y="1468458"/>
                  </a:cubicBezTo>
                  <a:lnTo>
                    <a:pt x="228387" y="1468458"/>
                  </a:lnTo>
                  <a:cubicBezTo>
                    <a:pt x="102252" y="1468458"/>
                    <a:pt x="0" y="1366206"/>
                    <a:pt x="0" y="1240071"/>
                  </a:cubicBezTo>
                  <a:lnTo>
                    <a:pt x="0" y="2283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852" tIns="127852" rIns="127852" bIns="127852" numCol="1" spcCol="1270" anchor="ctr" anchorCtr="0">
              <a:noAutofit/>
            </a:bodyPr>
            <a:lstStyle/>
            <a:p>
              <a:pPr marL="0" lvl="0" indent="0" algn="ctr" defTabSz="711200">
                <a:lnSpc>
                  <a:spcPct val="90000"/>
                </a:lnSpc>
                <a:spcBef>
                  <a:spcPct val="0"/>
                </a:spcBef>
                <a:spcAft>
                  <a:spcPct val="35000"/>
                </a:spcAft>
                <a:buNone/>
              </a:pPr>
              <a:r>
                <a:rPr lang="en-US" sz="1600" kern="1200">
                  <a:latin typeface="Century Gothic" panose="020B0502020202020204" pitchFamily="34" charset="0"/>
                </a:rPr>
                <a:t>In-person public meetings</a:t>
              </a:r>
            </a:p>
          </p:txBody>
        </p:sp>
        <p:sp>
          <p:nvSpPr>
            <p:cNvPr id="19" name="Freeform: Shape 18">
              <a:extLst>
                <a:ext uri="{FF2B5EF4-FFF2-40B4-BE49-F238E27FC236}">
                  <a16:creationId xmlns:a16="http://schemas.microsoft.com/office/drawing/2014/main" id="{230322BC-537C-8F39-8626-5EBC70136A7D}"/>
                </a:ext>
              </a:extLst>
            </p:cNvPr>
            <p:cNvSpPr/>
            <p:nvPr/>
          </p:nvSpPr>
          <p:spPr>
            <a:xfrm>
              <a:off x="3438593" y="3364525"/>
              <a:ext cx="1570085" cy="1468458"/>
            </a:xfrm>
            <a:custGeom>
              <a:avLst/>
              <a:gdLst>
                <a:gd name="connsiteX0" fmla="*/ 0 w 1570085"/>
                <a:gd name="connsiteY0" fmla="*/ 244748 h 1468458"/>
                <a:gd name="connsiteX1" fmla="*/ 244748 w 1570085"/>
                <a:gd name="connsiteY1" fmla="*/ 0 h 1468458"/>
                <a:gd name="connsiteX2" fmla="*/ 1325337 w 1570085"/>
                <a:gd name="connsiteY2" fmla="*/ 0 h 1468458"/>
                <a:gd name="connsiteX3" fmla="*/ 1570085 w 1570085"/>
                <a:gd name="connsiteY3" fmla="*/ 244748 h 1468458"/>
                <a:gd name="connsiteX4" fmla="*/ 1570085 w 1570085"/>
                <a:gd name="connsiteY4" fmla="*/ 1223710 h 1468458"/>
                <a:gd name="connsiteX5" fmla="*/ 1325337 w 1570085"/>
                <a:gd name="connsiteY5" fmla="*/ 1468458 h 1468458"/>
                <a:gd name="connsiteX6" fmla="*/ 244748 w 1570085"/>
                <a:gd name="connsiteY6" fmla="*/ 1468458 h 1468458"/>
                <a:gd name="connsiteX7" fmla="*/ 0 w 1570085"/>
                <a:gd name="connsiteY7" fmla="*/ 1223710 h 1468458"/>
                <a:gd name="connsiteX8" fmla="*/ 0 w 1570085"/>
                <a:gd name="connsiteY8" fmla="*/ 244748 h 146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085" h="1468458">
                  <a:moveTo>
                    <a:pt x="0" y="244748"/>
                  </a:moveTo>
                  <a:cubicBezTo>
                    <a:pt x="0" y="109577"/>
                    <a:pt x="109577" y="0"/>
                    <a:pt x="244748" y="0"/>
                  </a:cubicBezTo>
                  <a:lnTo>
                    <a:pt x="1325337" y="0"/>
                  </a:lnTo>
                  <a:cubicBezTo>
                    <a:pt x="1460508" y="0"/>
                    <a:pt x="1570085" y="109577"/>
                    <a:pt x="1570085" y="244748"/>
                  </a:cubicBezTo>
                  <a:lnTo>
                    <a:pt x="1570085" y="1223710"/>
                  </a:lnTo>
                  <a:cubicBezTo>
                    <a:pt x="1570085" y="1358881"/>
                    <a:pt x="1460508" y="1468458"/>
                    <a:pt x="1325337" y="1468458"/>
                  </a:cubicBezTo>
                  <a:lnTo>
                    <a:pt x="244748" y="1468458"/>
                  </a:lnTo>
                  <a:cubicBezTo>
                    <a:pt x="109577" y="1468458"/>
                    <a:pt x="0" y="1358881"/>
                    <a:pt x="0" y="1223710"/>
                  </a:cubicBezTo>
                  <a:lnTo>
                    <a:pt x="0" y="24474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644" tIns="132644" rIns="132644" bIns="132644" numCol="1" spcCol="1270" anchor="ctr" anchorCtr="0">
              <a:noAutofit/>
            </a:bodyPr>
            <a:lstStyle/>
            <a:p>
              <a:pPr marL="0" lvl="0" indent="0" algn="ctr" defTabSz="711200">
                <a:lnSpc>
                  <a:spcPct val="90000"/>
                </a:lnSpc>
                <a:spcBef>
                  <a:spcPct val="0"/>
                </a:spcBef>
                <a:spcAft>
                  <a:spcPct val="35000"/>
                </a:spcAft>
                <a:buNone/>
              </a:pPr>
              <a:r>
                <a:rPr lang="en-US" sz="1600" kern="1200">
                  <a:latin typeface="Century Gothic" panose="020B0502020202020204" pitchFamily="34" charset="0"/>
                </a:rPr>
                <a:t>Stakeholder Meetings</a:t>
              </a:r>
            </a:p>
          </p:txBody>
        </p:sp>
        <p:sp>
          <p:nvSpPr>
            <p:cNvPr id="20" name="Freeform: Shape 19">
              <a:extLst>
                <a:ext uri="{FF2B5EF4-FFF2-40B4-BE49-F238E27FC236}">
                  <a16:creationId xmlns:a16="http://schemas.microsoft.com/office/drawing/2014/main" id="{C47F21F2-A4E6-17D2-6A7F-6B5D09F75CC8}"/>
                </a:ext>
              </a:extLst>
            </p:cNvPr>
            <p:cNvSpPr/>
            <p:nvPr/>
          </p:nvSpPr>
          <p:spPr>
            <a:xfrm>
              <a:off x="5237061" y="3364525"/>
              <a:ext cx="1650768" cy="1468458"/>
            </a:xfrm>
            <a:custGeom>
              <a:avLst/>
              <a:gdLst>
                <a:gd name="connsiteX0" fmla="*/ 0 w 1650768"/>
                <a:gd name="connsiteY0" fmla="*/ 244748 h 1468458"/>
                <a:gd name="connsiteX1" fmla="*/ 244748 w 1650768"/>
                <a:gd name="connsiteY1" fmla="*/ 0 h 1468458"/>
                <a:gd name="connsiteX2" fmla="*/ 1406020 w 1650768"/>
                <a:gd name="connsiteY2" fmla="*/ 0 h 1468458"/>
                <a:gd name="connsiteX3" fmla="*/ 1650768 w 1650768"/>
                <a:gd name="connsiteY3" fmla="*/ 244748 h 1468458"/>
                <a:gd name="connsiteX4" fmla="*/ 1650768 w 1650768"/>
                <a:gd name="connsiteY4" fmla="*/ 1223710 h 1468458"/>
                <a:gd name="connsiteX5" fmla="*/ 1406020 w 1650768"/>
                <a:gd name="connsiteY5" fmla="*/ 1468458 h 1468458"/>
                <a:gd name="connsiteX6" fmla="*/ 244748 w 1650768"/>
                <a:gd name="connsiteY6" fmla="*/ 1468458 h 1468458"/>
                <a:gd name="connsiteX7" fmla="*/ 0 w 1650768"/>
                <a:gd name="connsiteY7" fmla="*/ 1223710 h 1468458"/>
                <a:gd name="connsiteX8" fmla="*/ 0 w 1650768"/>
                <a:gd name="connsiteY8" fmla="*/ 244748 h 146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68" h="1468458">
                  <a:moveTo>
                    <a:pt x="0" y="244748"/>
                  </a:moveTo>
                  <a:cubicBezTo>
                    <a:pt x="0" y="109577"/>
                    <a:pt x="109577" y="0"/>
                    <a:pt x="244748" y="0"/>
                  </a:cubicBezTo>
                  <a:lnTo>
                    <a:pt x="1406020" y="0"/>
                  </a:lnTo>
                  <a:cubicBezTo>
                    <a:pt x="1541191" y="0"/>
                    <a:pt x="1650768" y="109577"/>
                    <a:pt x="1650768" y="244748"/>
                  </a:cubicBezTo>
                  <a:lnTo>
                    <a:pt x="1650768" y="1223710"/>
                  </a:lnTo>
                  <a:cubicBezTo>
                    <a:pt x="1650768" y="1358881"/>
                    <a:pt x="1541191" y="1468458"/>
                    <a:pt x="1406020" y="1468458"/>
                  </a:cubicBezTo>
                  <a:lnTo>
                    <a:pt x="244748" y="1468458"/>
                  </a:lnTo>
                  <a:cubicBezTo>
                    <a:pt x="109577" y="1468458"/>
                    <a:pt x="0" y="1358881"/>
                    <a:pt x="0" y="1223710"/>
                  </a:cubicBezTo>
                  <a:lnTo>
                    <a:pt x="0" y="24474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2644" tIns="132644" rIns="132644" bIns="132644" numCol="1" spcCol="1270" anchor="ctr" anchorCtr="0">
              <a:noAutofit/>
            </a:bodyPr>
            <a:lstStyle/>
            <a:p>
              <a:pPr marL="0" lvl="0" indent="0" algn="ctr" defTabSz="711200">
                <a:lnSpc>
                  <a:spcPct val="90000"/>
                </a:lnSpc>
                <a:spcBef>
                  <a:spcPct val="0"/>
                </a:spcBef>
                <a:spcAft>
                  <a:spcPct val="35000"/>
                </a:spcAft>
                <a:buNone/>
              </a:pPr>
              <a:r>
                <a:rPr lang="en-US" sz="1600" kern="1200">
                  <a:latin typeface="Century Gothic" panose="020B0502020202020204" pitchFamily="34" charset="0"/>
                </a:rPr>
                <a:t>Draft Climate Action Plan development </a:t>
              </a:r>
            </a:p>
          </p:txBody>
        </p:sp>
        <p:sp>
          <p:nvSpPr>
            <p:cNvPr id="21" name="Freeform: Shape 20">
              <a:extLst>
                <a:ext uri="{FF2B5EF4-FFF2-40B4-BE49-F238E27FC236}">
                  <a16:creationId xmlns:a16="http://schemas.microsoft.com/office/drawing/2014/main" id="{28459653-A823-EACA-54CF-25F66F8DF482}"/>
                </a:ext>
              </a:extLst>
            </p:cNvPr>
            <p:cNvSpPr/>
            <p:nvPr/>
          </p:nvSpPr>
          <p:spPr>
            <a:xfrm>
              <a:off x="7116212" y="3364525"/>
              <a:ext cx="1370296" cy="1468458"/>
            </a:xfrm>
            <a:custGeom>
              <a:avLst/>
              <a:gdLst>
                <a:gd name="connsiteX0" fmla="*/ 0 w 1370296"/>
                <a:gd name="connsiteY0" fmla="*/ 228387 h 1468458"/>
                <a:gd name="connsiteX1" fmla="*/ 228387 w 1370296"/>
                <a:gd name="connsiteY1" fmla="*/ 0 h 1468458"/>
                <a:gd name="connsiteX2" fmla="*/ 1141909 w 1370296"/>
                <a:gd name="connsiteY2" fmla="*/ 0 h 1468458"/>
                <a:gd name="connsiteX3" fmla="*/ 1370296 w 1370296"/>
                <a:gd name="connsiteY3" fmla="*/ 228387 h 1468458"/>
                <a:gd name="connsiteX4" fmla="*/ 1370296 w 1370296"/>
                <a:gd name="connsiteY4" fmla="*/ 1240071 h 1468458"/>
                <a:gd name="connsiteX5" fmla="*/ 1141909 w 1370296"/>
                <a:gd name="connsiteY5" fmla="*/ 1468458 h 1468458"/>
                <a:gd name="connsiteX6" fmla="*/ 228387 w 1370296"/>
                <a:gd name="connsiteY6" fmla="*/ 1468458 h 1468458"/>
                <a:gd name="connsiteX7" fmla="*/ 0 w 1370296"/>
                <a:gd name="connsiteY7" fmla="*/ 1240071 h 1468458"/>
                <a:gd name="connsiteX8" fmla="*/ 0 w 1370296"/>
                <a:gd name="connsiteY8" fmla="*/ 228387 h 146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0296" h="1468458">
                  <a:moveTo>
                    <a:pt x="0" y="228387"/>
                  </a:moveTo>
                  <a:cubicBezTo>
                    <a:pt x="0" y="102252"/>
                    <a:pt x="102252" y="0"/>
                    <a:pt x="228387" y="0"/>
                  </a:cubicBezTo>
                  <a:lnTo>
                    <a:pt x="1141909" y="0"/>
                  </a:lnTo>
                  <a:cubicBezTo>
                    <a:pt x="1268044" y="0"/>
                    <a:pt x="1370296" y="102252"/>
                    <a:pt x="1370296" y="228387"/>
                  </a:cubicBezTo>
                  <a:lnTo>
                    <a:pt x="1370296" y="1240071"/>
                  </a:lnTo>
                  <a:cubicBezTo>
                    <a:pt x="1370296" y="1366206"/>
                    <a:pt x="1268044" y="1468458"/>
                    <a:pt x="1141909" y="1468458"/>
                  </a:cubicBezTo>
                  <a:lnTo>
                    <a:pt x="228387" y="1468458"/>
                  </a:lnTo>
                  <a:cubicBezTo>
                    <a:pt x="102252" y="1468458"/>
                    <a:pt x="0" y="1366206"/>
                    <a:pt x="0" y="1240071"/>
                  </a:cubicBezTo>
                  <a:lnTo>
                    <a:pt x="0" y="2283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852" tIns="127852" rIns="127852" bIns="127852" numCol="1" spcCol="1270" anchor="ctr" anchorCtr="0">
              <a:noAutofit/>
            </a:bodyPr>
            <a:lstStyle/>
            <a:p>
              <a:pPr marL="0" lvl="0" indent="0" algn="ctr" defTabSz="711200">
                <a:lnSpc>
                  <a:spcPct val="90000"/>
                </a:lnSpc>
                <a:spcBef>
                  <a:spcPct val="0"/>
                </a:spcBef>
                <a:spcAft>
                  <a:spcPct val="35000"/>
                </a:spcAft>
                <a:buNone/>
              </a:pPr>
              <a:r>
                <a:rPr lang="en-US" sz="1600" kern="1200">
                  <a:latin typeface="Century Gothic" panose="020B0502020202020204" pitchFamily="34" charset="0"/>
                </a:rPr>
                <a:t>Public Review of draft Plan</a:t>
              </a:r>
            </a:p>
          </p:txBody>
        </p:sp>
        <p:sp>
          <p:nvSpPr>
            <p:cNvPr id="22" name="Freeform: Shape 21">
              <a:extLst>
                <a:ext uri="{FF2B5EF4-FFF2-40B4-BE49-F238E27FC236}">
                  <a16:creationId xmlns:a16="http://schemas.microsoft.com/office/drawing/2014/main" id="{B926FC0B-C662-079B-8DC0-D869741A7F8C}"/>
                </a:ext>
              </a:extLst>
            </p:cNvPr>
            <p:cNvSpPr/>
            <p:nvPr/>
          </p:nvSpPr>
          <p:spPr>
            <a:xfrm>
              <a:off x="8714891" y="3020905"/>
              <a:ext cx="1745565" cy="2155697"/>
            </a:xfrm>
            <a:custGeom>
              <a:avLst/>
              <a:gdLst>
                <a:gd name="connsiteX0" fmla="*/ 0 w 1745565"/>
                <a:gd name="connsiteY0" fmla="*/ 290933 h 2155697"/>
                <a:gd name="connsiteX1" fmla="*/ 290933 w 1745565"/>
                <a:gd name="connsiteY1" fmla="*/ 0 h 2155697"/>
                <a:gd name="connsiteX2" fmla="*/ 1454632 w 1745565"/>
                <a:gd name="connsiteY2" fmla="*/ 0 h 2155697"/>
                <a:gd name="connsiteX3" fmla="*/ 1745565 w 1745565"/>
                <a:gd name="connsiteY3" fmla="*/ 290933 h 2155697"/>
                <a:gd name="connsiteX4" fmla="*/ 1745565 w 1745565"/>
                <a:gd name="connsiteY4" fmla="*/ 1864764 h 2155697"/>
                <a:gd name="connsiteX5" fmla="*/ 1454632 w 1745565"/>
                <a:gd name="connsiteY5" fmla="*/ 2155697 h 2155697"/>
                <a:gd name="connsiteX6" fmla="*/ 290933 w 1745565"/>
                <a:gd name="connsiteY6" fmla="*/ 2155697 h 2155697"/>
                <a:gd name="connsiteX7" fmla="*/ 0 w 1745565"/>
                <a:gd name="connsiteY7" fmla="*/ 1864764 h 2155697"/>
                <a:gd name="connsiteX8" fmla="*/ 0 w 1745565"/>
                <a:gd name="connsiteY8" fmla="*/ 290933 h 215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5565" h="2155697">
                  <a:moveTo>
                    <a:pt x="0" y="290933"/>
                  </a:moveTo>
                  <a:cubicBezTo>
                    <a:pt x="0" y="130255"/>
                    <a:pt x="130255" y="0"/>
                    <a:pt x="290933" y="0"/>
                  </a:cubicBezTo>
                  <a:lnTo>
                    <a:pt x="1454632" y="0"/>
                  </a:lnTo>
                  <a:cubicBezTo>
                    <a:pt x="1615310" y="0"/>
                    <a:pt x="1745565" y="130255"/>
                    <a:pt x="1745565" y="290933"/>
                  </a:cubicBezTo>
                  <a:lnTo>
                    <a:pt x="1745565" y="1864764"/>
                  </a:lnTo>
                  <a:cubicBezTo>
                    <a:pt x="1745565" y="2025442"/>
                    <a:pt x="1615310" y="2155697"/>
                    <a:pt x="1454632" y="2155697"/>
                  </a:cubicBezTo>
                  <a:lnTo>
                    <a:pt x="290933" y="2155697"/>
                  </a:lnTo>
                  <a:cubicBezTo>
                    <a:pt x="130255" y="2155697"/>
                    <a:pt x="0" y="2025442"/>
                    <a:pt x="0" y="1864764"/>
                  </a:cubicBezTo>
                  <a:lnTo>
                    <a:pt x="0" y="2909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171" tIns="146171" rIns="146171" bIns="146171" numCol="1" spcCol="1270" anchor="ctr" anchorCtr="0">
              <a:noAutofit/>
            </a:bodyPr>
            <a:lstStyle/>
            <a:p>
              <a:pPr marL="0" lvl="0" indent="0" algn="ctr" defTabSz="711200">
                <a:lnSpc>
                  <a:spcPct val="90000"/>
                </a:lnSpc>
                <a:spcBef>
                  <a:spcPct val="0"/>
                </a:spcBef>
                <a:spcAft>
                  <a:spcPct val="35000"/>
                </a:spcAft>
                <a:buNone/>
              </a:pPr>
              <a:r>
                <a:rPr lang="en-US" sz="1600" kern="1200">
                  <a:latin typeface="Century Gothic" panose="020B0502020202020204" pitchFamily="34" charset="0"/>
                </a:rPr>
                <a:t>Present draft Plan to the Resilience Authority and Board of Charles County Commissioners</a:t>
              </a:r>
            </a:p>
          </p:txBody>
        </p:sp>
        <p:sp>
          <p:nvSpPr>
            <p:cNvPr id="23" name="Freeform: Shape 22">
              <a:extLst>
                <a:ext uri="{FF2B5EF4-FFF2-40B4-BE49-F238E27FC236}">
                  <a16:creationId xmlns:a16="http://schemas.microsoft.com/office/drawing/2014/main" id="{E6213200-84E6-5D4C-218E-299112219BAF}"/>
                </a:ext>
              </a:extLst>
            </p:cNvPr>
            <p:cNvSpPr/>
            <p:nvPr/>
          </p:nvSpPr>
          <p:spPr>
            <a:xfrm>
              <a:off x="10688840" y="3364525"/>
              <a:ext cx="1370296" cy="1468458"/>
            </a:xfrm>
            <a:custGeom>
              <a:avLst/>
              <a:gdLst>
                <a:gd name="connsiteX0" fmla="*/ 0 w 1370296"/>
                <a:gd name="connsiteY0" fmla="*/ 228387 h 1468458"/>
                <a:gd name="connsiteX1" fmla="*/ 228387 w 1370296"/>
                <a:gd name="connsiteY1" fmla="*/ 0 h 1468458"/>
                <a:gd name="connsiteX2" fmla="*/ 1141909 w 1370296"/>
                <a:gd name="connsiteY2" fmla="*/ 0 h 1468458"/>
                <a:gd name="connsiteX3" fmla="*/ 1370296 w 1370296"/>
                <a:gd name="connsiteY3" fmla="*/ 228387 h 1468458"/>
                <a:gd name="connsiteX4" fmla="*/ 1370296 w 1370296"/>
                <a:gd name="connsiteY4" fmla="*/ 1240071 h 1468458"/>
                <a:gd name="connsiteX5" fmla="*/ 1141909 w 1370296"/>
                <a:gd name="connsiteY5" fmla="*/ 1468458 h 1468458"/>
                <a:gd name="connsiteX6" fmla="*/ 228387 w 1370296"/>
                <a:gd name="connsiteY6" fmla="*/ 1468458 h 1468458"/>
                <a:gd name="connsiteX7" fmla="*/ 0 w 1370296"/>
                <a:gd name="connsiteY7" fmla="*/ 1240071 h 1468458"/>
                <a:gd name="connsiteX8" fmla="*/ 0 w 1370296"/>
                <a:gd name="connsiteY8" fmla="*/ 228387 h 146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0296" h="1468458">
                  <a:moveTo>
                    <a:pt x="0" y="228387"/>
                  </a:moveTo>
                  <a:cubicBezTo>
                    <a:pt x="0" y="102252"/>
                    <a:pt x="102252" y="0"/>
                    <a:pt x="228387" y="0"/>
                  </a:cubicBezTo>
                  <a:lnTo>
                    <a:pt x="1141909" y="0"/>
                  </a:lnTo>
                  <a:cubicBezTo>
                    <a:pt x="1268044" y="0"/>
                    <a:pt x="1370296" y="102252"/>
                    <a:pt x="1370296" y="228387"/>
                  </a:cubicBezTo>
                  <a:lnTo>
                    <a:pt x="1370296" y="1240071"/>
                  </a:lnTo>
                  <a:cubicBezTo>
                    <a:pt x="1370296" y="1366206"/>
                    <a:pt x="1268044" y="1468458"/>
                    <a:pt x="1141909" y="1468458"/>
                  </a:cubicBezTo>
                  <a:lnTo>
                    <a:pt x="228387" y="1468458"/>
                  </a:lnTo>
                  <a:cubicBezTo>
                    <a:pt x="102252" y="1468458"/>
                    <a:pt x="0" y="1366206"/>
                    <a:pt x="0" y="1240071"/>
                  </a:cubicBezTo>
                  <a:lnTo>
                    <a:pt x="0" y="2283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852" tIns="127852" rIns="127852" bIns="127852" numCol="1" spcCol="1270" anchor="ctr" anchorCtr="0">
              <a:noAutofit/>
            </a:bodyPr>
            <a:lstStyle/>
            <a:p>
              <a:pPr marL="0" lvl="0" indent="0" algn="ctr" defTabSz="711200">
                <a:lnSpc>
                  <a:spcPct val="90000"/>
                </a:lnSpc>
                <a:spcBef>
                  <a:spcPct val="0"/>
                </a:spcBef>
                <a:spcAft>
                  <a:spcPct val="35000"/>
                </a:spcAft>
                <a:buNone/>
              </a:pPr>
              <a:r>
                <a:rPr lang="en-US" sz="1600" kern="1200">
                  <a:latin typeface="Century Gothic" panose="020B0502020202020204" pitchFamily="34" charset="0"/>
                </a:rPr>
                <a:t>Final Charles County Climate Action Plan </a:t>
              </a:r>
            </a:p>
          </p:txBody>
        </p:sp>
      </p:grpSp>
      <p:sp>
        <p:nvSpPr>
          <p:cNvPr id="7" name="TextBox 6">
            <a:extLst>
              <a:ext uri="{FF2B5EF4-FFF2-40B4-BE49-F238E27FC236}">
                <a16:creationId xmlns:a16="http://schemas.microsoft.com/office/drawing/2014/main" id="{22D4D776-6882-E09D-7228-B7BBA8525E78}"/>
              </a:ext>
            </a:extLst>
          </p:cNvPr>
          <p:cNvSpPr txBox="1"/>
          <p:nvPr/>
        </p:nvSpPr>
        <p:spPr>
          <a:xfrm>
            <a:off x="383170" y="1725720"/>
            <a:ext cx="1995054" cy="400110"/>
          </a:xfrm>
          <a:prstGeom prst="rect">
            <a:avLst/>
          </a:prstGeom>
          <a:noFill/>
        </p:spPr>
        <p:txBody>
          <a:bodyPr wrap="square" rtlCol="0">
            <a:spAutoFit/>
          </a:bodyPr>
          <a:lstStyle/>
          <a:p>
            <a:pPr algn="ctr"/>
            <a:r>
              <a:rPr lang="en-US" sz="2000" b="1">
                <a:solidFill>
                  <a:srgbClr val="528AB8"/>
                </a:solidFill>
                <a:latin typeface="Century Gothic" panose="020B0502020202020204" pitchFamily="34" charset="0"/>
              </a:rPr>
              <a:t>Spring 2025</a:t>
            </a:r>
          </a:p>
        </p:txBody>
      </p:sp>
      <p:sp>
        <p:nvSpPr>
          <p:cNvPr id="8" name="TextBox 7">
            <a:extLst>
              <a:ext uri="{FF2B5EF4-FFF2-40B4-BE49-F238E27FC236}">
                <a16:creationId xmlns:a16="http://schemas.microsoft.com/office/drawing/2014/main" id="{9B7A3037-8F41-4502-9A52-1EDAF53C400C}"/>
              </a:ext>
            </a:extLst>
          </p:cNvPr>
          <p:cNvSpPr txBox="1"/>
          <p:nvPr/>
        </p:nvSpPr>
        <p:spPr>
          <a:xfrm>
            <a:off x="5009009" y="1720749"/>
            <a:ext cx="1995054" cy="400110"/>
          </a:xfrm>
          <a:prstGeom prst="rect">
            <a:avLst/>
          </a:prstGeom>
          <a:noFill/>
        </p:spPr>
        <p:txBody>
          <a:bodyPr wrap="square" rtlCol="0">
            <a:spAutoFit/>
          </a:bodyPr>
          <a:lstStyle/>
          <a:p>
            <a:pPr algn="ctr"/>
            <a:r>
              <a:rPr lang="en-US" sz="2000" b="1">
                <a:solidFill>
                  <a:srgbClr val="528AB8"/>
                </a:solidFill>
                <a:latin typeface="Century Gothic" panose="020B0502020202020204" pitchFamily="34" charset="0"/>
              </a:rPr>
              <a:t>Summer 2025</a:t>
            </a:r>
          </a:p>
        </p:txBody>
      </p:sp>
      <p:sp>
        <p:nvSpPr>
          <p:cNvPr id="106" name="TextBox 105">
            <a:extLst>
              <a:ext uri="{FF2B5EF4-FFF2-40B4-BE49-F238E27FC236}">
                <a16:creationId xmlns:a16="http://schemas.microsoft.com/office/drawing/2014/main" id="{F8BC2740-09DE-309A-5F60-EF599AC2F4C6}"/>
              </a:ext>
            </a:extLst>
          </p:cNvPr>
          <p:cNvSpPr txBox="1"/>
          <p:nvPr/>
        </p:nvSpPr>
        <p:spPr>
          <a:xfrm>
            <a:off x="9750801" y="1720749"/>
            <a:ext cx="1995054" cy="400110"/>
          </a:xfrm>
          <a:prstGeom prst="rect">
            <a:avLst/>
          </a:prstGeom>
          <a:noFill/>
        </p:spPr>
        <p:txBody>
          <a:bodyPr wrap="square" rtlCol="0">
            <a:spAutoFit/>
          </a:bodyPr>
          <a:lstStyle/>
          <a:p>
            <a:pPr algn="ctr"/>
            <a:r>
              <a:rPr lang="en-US" sz="2000" b="1">
                <a:solidFill>
                  <a:srgbClr val="528AB8"/>
                </a:solidFill>
                <a:latin typeface="Century Gothic" panose="020B0502020202020204" pitchFamily="34" charset="0"/>
              </a:rPr>
              <a:t>Fall 2025</a:t>
            </a:r>
          </a:p>
        </p:txBody>
      </p:sp>
      <p:sp>
        <p:nvSpPr>
          <p:cNvPr id="2" name="Arrow: Down 1">
            <a:extLst>
              <a:ext uri="{FF2B5EF4-FFF2-40B4-BE49-F238E27FC236}">
                <a16:creationId xmlns:a16="http://schemas.microsoft.com/office/drawing/2014/main" id="{70CCE020-7AAA-FD81-1E3C-3D64D0BCAD2A}"/>
              </a:ext>
            </a:extLst>
          </p:cNvPr>
          <p:cNvSpPr/>
          <p:nvPr/>
        </p:nvSpPr>
        <p:spPr>
          <a:xfrm>
            <a:off x="3951816" y="2117725"/>
            <a:ext cx="484632" cy="112657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3D2EBE-3167-6BBB-C9BD-777A10AB51A7}"/>
              </a:ext>
            </a:extLst>
          </p:cNvPr>
          <p:cNvSpPr txBox="1"/>
          <p:nvPr/>
        </p:nvSpPr>
        <p:spPr>
          <a:xfrm>
            <a:off x="3033182" y="2121958"/>
            <a:ext cx="9122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We are Here:</a:t>
            </a:r>
          </a:p>
        </p:txBody>
      </p:sp>
    </p:spTree>
    <p:extLst>
      <p:ext uri="{BB962C8B-B14F-4D97-AF65-F5344CB8AC3E}">
        <p14:creationId xmlns:p14="http://schemas.microsoft.com/office/powerpoint/2010/main" val="186222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c38ad59-4d31-41d1-b86c-e692ba1addef" xsi:nil="true"/>
    <lcf76f155ced4ddcb4097134ff3c332f xmlns="d995da6f-c3ce-4f1e-b7b7-5626c6a9353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6F386E412EF94EAC3120EBE2307320" ma:contentTypeVersion="15" ma:contentTypeDescription="Create a new document." ma:contentTypeScope="" ma:versionID="b62ba53fdff8170447367dda49467a49">
  <xsd:schema xmlns:xsd="http://www.w3.org/2001/XMLSchema" xmlns:xs="http://www.w3.org/2001/XMLSchema" xmlns:p="http://schemas.microsoft.com/office/2006/metadata/properties" xmlns:ns2="d995da6f-c3ce-4f1e-b7b7-5626c6a93531" xmlns:ns3="7c38ad59-4d31-41d1-b86c-e692ba1addef" targetNamespace="http://schemas.microsoft.com/office/2006/metadata/properties" ma:root="true" ma:fieldsID="951bd42b41efd2454f2ce840a3b0f065" ns2:_="" ns3:_="">
    <xsd:import namespace="d995da6f-c3ce-4f1e-b7b7-5626c6a93531"/>
    <xsd:import namespace="7c38ad59-4d31-41d1-b86c-e692ba1adde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95da6f-c3ce-4f1e-b7b7-5626c6a935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2b6f6c8-2424-4361-bb62-e6fbaf6186c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38ad59-4d31-41d1-b86c-e692ba1adde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a95604dc-6b79-4ed0-b685-6ca7b6470b16}" ma:internalName="TaxCatchAll" ma:showField="CatchAllData" ma:web="7c38ad59-4d31-41d1-b86c-e692ba1adde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79C6D5-BC8D-4301-A566-904E20ED186B}">
  <ds:schemaRefs>
    <ds:schemaRef ds:uri="7c38ad59-4d31-41d1-b86c-e692ba1addef"/>
    <ds:schemaRef ds:uri="d995da6f-c3ce-4f1e-b7b7-5626c6a935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A04E07D-AA35-43D7-AC64-719BCE10A06D}">
  <ds:schemaRefs>
    <ds:schemaRef ds:uri="7c38ad59-4d31-41d1-b86c-e692ba1addef"/>
    <ds:schemaRef ds:uri="d995da6f-c3ce-4f1e-b7b7-5626c6a935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F1C3748-480E-4DBF-B926-B6051FF3B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29</Slides>
  <Notes>29</Notes>
  <HiddenSlides>0</HiddenSlide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Turner, Colleen</dc:creator>
  <cp:revision>6</cp:revision>
  <cp:lastPrinted>2025-04-21T20:32:14Z</cp:lastPrinted>
  <dcterms:created xsi:type="dcterms:W3CDTF">2025-03-11T13:57:31Z</dcterms:created>
  <dcterms:modified xsi:type="dcterms:W3CDTF">2025-06-24T14:43:30Z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0x010100B26F386E412EF94EAC3120EBE2307320</vt:lpwstr>
  </property>
  <property fmtid="{D5CDD505-2E9C-101B-9397-08002B2CF9AE}" pid="3" name="MediaServiceImageTags">
    <vt:lpwstr/>
  </property>
</Properties>
</file>