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762" r:id="rId2"/>
  </p:sldMasterIdLst>
  <p:notesMasterIdLst>
    <p:notesMasterId r:id="rId33"/>
  </p:notesMasterIdLst>
  <p:handoutMasterIdLst>
    <p:handoutMasterId r:id="rId34"/>
  </p:handoutMasterIdLst>
  <p:sldIdLst>
    <p:sldId id="258" r:id="rId3"/>
    <p:sldId id="292" r:id="rId4"/>
    <p:sldId id="259" r:id="rId5"/>
    <p:sldId id="288" r:id="rId6"/>
    <p:sldId id="535" r:id="rId7"/>
    <p:sldId id="531" r:id="rId8"/>
    <p:sldId id="550" r:id="rId9"/>
    <p:sldId id="551" r:id="rId10"/>
    <p:sldId id="319" r:id="rId11"/>
    <p:sldId id="375" r:id="rId12"/>
    <p:sldId id="376" r:id="rId13"/>
    <p:sldId id="377" r:id="rId14"/>
    <p:sldId id="378" r:id="rId15"/>
    <p:sldId id="353" r:id="rId16"/>
    <p:sldId id="306" r:id="rId17"/>
    <p:sldId id="379" r:id="rId18"/>
    <p:sldId id="360" r:id="rId19"/>
    <p:sldId id="380" r:id="rId20"/>
    <p:sldId id="381" r:id="rId21"/>
    <p:sldId id="382" r:id="rId22"/>
    <p:sldId id="384" r:id="rId23"/>
    <p:sldId id="359" r:id="rId24"/>
    <p:sldId id="361" r:id="rId25"/>
    <p:sldId id="317" r:id="rId26"/>
    <p:sldId id="371" r:id="rId27"/>
    <p:sldId id="370" r:id="rId28"/>
    <p:sldId id="373" r:id="rId29"/>
    <p:sldId id="372" r:id="rId30"/>
    <p:sldId id="374" r:id="rId31"/>
    <p:sldId id="257" r:id="rId3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Rizor" initials="ER" lastIdx="1" clrIdx="0">
    <p:extLst>
      <p:ext uri="{19B8F6BF-5375-455C-9EA6-DF929625EA0E}">
        <p15:presenceInfo xmlns:p15="http://schemas.microsoft.com/office/powerpoint/2012/main" userId="S::RizorE@charlescountymd.gov::356fabe6-cf3d-4002-9f4c-cbc1c27a159e" providerId="AD"/>
      </p:ext>
    </p:extLst>
  </p:cmAuthor>
  <p:cmAuthor id="2" name="Evelyn H. Jacobson" initials="EHJ" lastIdx="1" clrIdx="1">
    <p:extLst>
      <p:ext uri="{19B8F6BF-5375-455C-9EA6-DF929625EA0E}">
        <p15:presenceInfo xmlns:p15="http://schemas.microsoft.com/office/powerpoint/2012/main" userId="S::JacobsoE@charlescountymd.gov::30f0b623-c576-42da-8184-3f05a67ac4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7C6"/>
    <a:srgbClr val="3F7CB4"/>
    <a:srgbClr val="5684B9"/>
    <a:srgbClr val="FFFF99"/>
    <a:srgbClr val="75536B"/>
    <a:srgbClr val="99CCFF"/>
    <a:srgbClr val="006699"/>
    <a:srgbClr val="C57925"/>
    <a:srgbClr val="82467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69" autoAdjust="0"/>
    <p:restoredTop sz="96866" autoAdjust="0"/>
  </p:normalViewPr>
  <p:slideViewPr>
    <p:cSldViewPr snapToGrid="0">
      <p:cViewPr varScale="1">
        <p:scale>
          <a:sx n="76" d="100"/>
          <a:sy n="76" d="100"/>
        </p:scale>
        <p:origin x="1109"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72BFEDCB-1C53-4DEE-8D08-3693CF9AE464}" type="datetime1">
              <a:rPr lang="en-US" smtClean="0"/>
              <a:t>5/13/2024</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71EB6C2-009C-416F-855D-E4F75C04998F}" type="slidenum">
              <a:rPr lang="en-US" smtClean="0"/>
              <a:t>‹#›</a:t>
            </a:fld>
            <a:endParaRPr lang="en-US" dirty="0"/>
          </a:p>
        </p:txBody>
      </p:sp>
    </p:spTree>
    <p:extLst>
      <p:ext uri="{BB962C8B-B14F-4D97-AF65-F5344CB8AC3E}">
        <p14:creationId xmlns:p14="http://schemas.microsoft.com/office/powerpoint/2010/main" val="38083737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3"/>
            <a:ext cx="3037840" cy="466434"/>
          </a:xfrm>
          <a:prstGeom prst="rect">
            <a:avLst/>
          </a:prstGeom>
        </p:spPr>
        <p:txBody>
          <a:bodyPr vert="horz" lIns="93177" tIns="46589" rIns="93177" bIns="46589" rtlCol="0"/>
          <a:lstStyle>
            <a:lvl1pPr algn="r">
              <a:defRPr sz="1200"/>
            </a:lvl1pPr>
          </a:lstStyle>
          <a:p>
            <a:fld id="{083B0C06-8133-461B-96EE-D942C38FB8A9}" type="datetime1">
              <a:rPr lang="en-US" smtClean="0"/>
              <a:t>5/13/2024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EBF63D-E445-405E-8F2F-B9DA047C89E2}" type="slidenum">
              <a:rPr lang="en-US" smtClean="0"/>
              <a:t>‹#›</a:t>
            </a:fld>
            <a:endParaRPr lang="en-US" dirty="0"/>
          </a:p>
        </p:txBody>
      </p:sp>
    </p:spTree>
    <p:extLst>
      <p:ext uri="{BB962C8B-B14F-4D97-AF65-F5344CB8AC3E}">
        <p14:creationId xmlns:p14="http://schemas.microsoft.com/office/powerpoint/2010/main" val="280519063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EBF63D-E445-405E-8F2F-B9DA047C89E2}" type="slidenum">
              <a:rPr lang="en-US" smtClean="0"/>
              <a:t>30</a:t>
            </a:fld>
            <a:endParaRPr lang="en-US" dirty="0"/>
          </a:p>
        </p:txBody>
      </p:sp>
      <p:sp>
        <p:nvSpPr>
          <p:cNvPr id="5" name="Date Placeholder 4">
            <a:extLst>
              <a:ext uri="{FF2B5EF4-FFF2-40B4-BE49-F238E27FC236}">
                <a16:creationId xmlns:a16="http://schemas.microsoft.com/office/drawing/2014/main" id="{EBCDD30C-97FA-4CAB-88A1-9F660E9C21F3}"/>
              </a:ext>
            </a:extLst>
          </p:cNvPr>
          <p:cNvSpPr>
            <a:spLocks noGrp="1"/>
          </p:cNvSpPr>
          <p:nvPr>
            <p:ph type="dt" idx="1"/>
          </p:nvPr>
        </p:nvSpPr>
        <p:spPr/>
        <p:txBody>
          <a:bodyPr/>
          <a:lstStyle/>
          <a:p>
            <a:fld id="{3EE49285-1597-4C05-AE31-68C72100627F}" type="datetime1">
              <a:rPr lang="en-US" smtClean="0"/>
              <a:t>5/13/2024</a:t>
            </a:fld>
            <a:endParaRPr lang="en-US" dirty="0"/>
          </a:p>
        </p:txBody>
      </p:sp>
    </p:spTree>
    <p:extLst>
      <p:ext uri="{BB962C8B-B14F-4D97-AF65-F5344CB8AC3E}">
        <p14:creationId xmlns:p14="http://schemas.microsoft.com/office/powerpoint/2010/main" val="88406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4189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r>
              <a:rPr lang="en-US" dirty="0"/>
              <a:t>Slide </a:t>
            </a:r>
            <a:fld id="{6D22F896-40B5-4ADD-8801-0D06FADFA095}" type="slidenum">
              <a:rPr lang="en-US" smtClean="0"/>
              <a:pPr/>
              <a:t>‹#›</a:t>
            </a:fld>
            <a:endParaRPr lang="en-US" dirty="0"/>
          </a:p>
        </p:txBody>
      </p:sp>
    </p:spTree>
    <p:extLst>
      <p:ext uri="{BB962C8B-B14F-4D97-AF65-F5344CB8AC3E}">
        <p14:creationId xmlns:p14="http://schemas.microsoft.com/office/powerpoint/2010/main" val="3644611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r>
              <a:rPr lang="en-US" dirty="0"/>
              <a:t>Slide </a:t>
            </a:r>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382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r>
              <a:rPr lang="en-US" dirty="0"/>
              <a:t>Slide </a:t>
            </a:r>
            <a:fld id="{6D22F896-40B5-4ADD-8801-0D06FADFA095}" type="slidenum">
              <a:rPr lang="en-US" smtClean="0"/>
              <a:pPr/>
              <a:t>‹#›</a:t>
            </a:fld>
            <a:endParaRPr lang="en-US" dirty="0"/>
          </a:p>
        </p:txBody>
      </p:sp>
    </p:spTree>
    <p:extLst>
      <p:ext uri="{BB962C8B-B14F-4D97-AF65-F5344CB8AC3E}">
        <p14:creationId xmlns:p14="http://schemas.microsoft.com/office/powerpoint/2010/main" val="150444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r>
              <a:rPr lang="en-US" dirty="0"/>
              <a:t>Slide </a:t>
            </a:r>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21170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r>
              <a:rPr lang="en-US" dirty="0"/>
              <a:t>Slide </a:t>
            </a:r>
            <a:fld id="{6D22F896-40B5-4ADD-8801-0D06FADFA095}" type="slidenum">
              <a:rPr lang="en-US" smtClean="0"/>
              <a:pPr/>
              <a:t>‹#›</a:t>
            </a:fld>
            <a:endParaRPr lang="en-US" dirty="0"/>
          </a:p>
        </p:txBody>
      </p:sp>
    </p:spTree>
    <p:extLst>
      <p:ext uri="{BB962C8B-B14F-4D97-AF65-F5344CB8AC3E}">
        <p14:creationId xmlns:p14="http://schemas.microsoft.com/office/powerpoint/2010/main" val="92666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58863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12449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FD41A3-B7A5-41D8-AABD-A4E5A4AF17B7}"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34471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D41A3-B7A5-41D8-AABD-A4E5A4AF17B7}"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69183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FD41A3-B7A5-41D8-AABD-A4E5A4AF17B7}"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10267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16220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FD41A3-B7A5-41D8-AABD-A4E5A4AF17B7}"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33083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FD41A3-B7A5-41D8-AABD-A4E5A4AF17B7}" type="datetimeFigureOut">
              <a:rPr lang="en-US" smtClean="0"/>
              <a:t>5/13/2024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158529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FD41A3-B7A5-41D8-AABD-A4E5A4AF17B7}" type="datetimeFigureOut">
              <a:rPr lang="en-US" smtClean="0"/>
              <a:t>5/13/2024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31798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D41A3-B7A5-41D8-AABD-A4E5A4AF17B7}" type="datetimeFigureOut">
              <a:rPr lang="en-US" smtClean="0"/>
              <a:t>5/13/2024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259691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FD41A3-B7A5-41D8-AABD-A4E5A4AF17B7}"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260383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FD41A3-B7A5-41D8-AABD-A4E5A4AF17B7}"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19026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D41A3-B7A5-41D8-AABD-A4E5A4AF17B7}"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10297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FD41A3-B7A5-41D8-AABD-A4E5A4AF17B7}"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9C13A-EB3C-44DE-AECA-27362E94D9E0}" type="slidenum">
              <a:rPr lang="en-US" smtClean="0"/>
              <a:t>‹#›</a:t>
            </a:fld>
            <a:endParaRPr lang="en-US"/>
          </a:p>
        </p:txBody>
      </p:sp>
    </p:spTree>
    <p:extLst>
      <p:ext uri="{BB962C8B-B14F-4D97-AF65-F5344CB8AC3E}">
        <p14:creationId xmlns:p14="http://schemas.microsoft.com/office/powerpoint/2010/main" val="117691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May 7, 2024</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7816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May 7, 2024</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444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May 7, 2024</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7755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May 7, 2024</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784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May 7, 2024</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1840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May 7, 2024</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499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May 7, 2024</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57107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May 7, 2024</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r>
              <a:rPr lang="en-US" dirty="0"/>
              <a:t>Slide </a:t>
            </a:r>
            <a:fld id="{6D22F896-40B5-4ADD-8801-0D06FADFA095}" type="slidenum">
              <a:rPr lang="en-US" smtClean="0"/>
              <a:pPr/>
              <a:t>‹#›</a:t>
            </a:fld>
            <a:endParaRPr lang="en-US" dirty="0"/>
          </a:p>
        </p:txBody>
      </p:sp>
    </p:spTree>
    <p:extLst>
      <p:ext uri="{BB962C8B-B14F-4D97-AF65-F5344CB8AC3E}">
        <p14:creationId xmlns:p14="http://schemas.microsoft.com/office/powerpoint/2010/main" val="9130418"/>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4000">
              <a:schemeClr val="bg1"/>
            </a:gs>
            <a:gs pos="96000">
              <a:srgbClr val="33A7B5"/>
            </a:gs>
            <a:gs pos="0">
              <a:srgbClr val="33A7B5"/>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D41A3-B7A5-41D8-AABD-A4E5A4AF17B7}" type="datetimeFigureOut">
              <a:rPr lang="en-US" smtClean="0"/>
              <a:t>5/13/2024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9C13A-EB3C-44DE-AECA-27362E94D9E0}" type="slidenum">
              <a:rPr lang="en-US" smtClean="0"/>
              <a:t>‹#›</a:t>
            </a:fld>
            <a:endParaRPr lang="en-US"/>
          </a:p>
        </p:txBody>
      </p:sp>
    </p:spTree>
    <p:extLst>
      <p:ext uri="{BB962C8B-B14F-4D97-AF65-F5344CB8AC3E}">
        <p14:creationId xmlns:p14="http://schemas.microsoft.com/office/powerpoint/2010/main" val="337595368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experience.arcgis.com/experience/357785063dc34ad59763a3edfa88a394" TargetMode="Externa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www.charlescountymd.gov/our-county/rural-broadband-in-charles-county/internetaccess-questionnaire"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hcd.maryland.gov/Broadband/Pages/StatePlans.aspx" TargetMode="External"/><Relationship Id="rId2" Type="http://schemas.openxmlformats.org/officeDocument/2006/relationships/hyperlink" Target="https://broadbandusa.ntia.doc.gov/funding-programs/broadband-equity-access-and-deployment-bead-progra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3.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 Id="rId5" Type="http://schemas.openxmlformats.org/officeDocument/2006/relationships/hyperlink" Target="https://charlesco.maps.arcgis.com/apps/webappviewer/index.html?id=cde8695c936b4cb8a5e0a89281c94577"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5784-095E-4473-874C-FBDFFC1F63CA}"/>
              </a:ext>
            </a:extLst>
          </p:cNvPr>
          <p:cNvSpPr>
            <a:spLocks noGrp="1"/>
          </p:cNvSpPr>
          <p:nvPr>
            <p:ph type="ctrTitle"/>
          </p:nvPr>
        </p:nvSpPr>
        <p:spPr>
          <a:xfrm>
            <a:off x="1100380" y="2404534"/>
            <a:ext cx="8173623" cy="1646302"/>
          </a:xfrm>
        </p:spPr>
        <p:txBody>
          <a:bodyPr anchor="t"/>
          <a:lstStyle/>
          <a:p>
            <a:r>
              <a:rPr lang="en-US" sz="4800" b="1" dirty="0">
                <a:solidFill>
                  <a:schemeClr val="tx2"/>
                </a:solidFill>
              </a:rPr>
              <a:t>Rural Broadband Task Force</a:t>
            </a:r>
            <a:br>
              <a:rPr lang="en-US" sz="4800" dirty="0">
                <a:solidFill>
                  <a:schemeClr val="tx2"/>
                </a:solidFill>
              </a:rPr>
            </a:br>
            <a:r>
              <a:rPr lang="en-US" sz="2400" dirty="0">
                <a:solidFill>
                  <a:schemeClr val="accent2">
                    <a:lumMod val="40000"/>
                    <a:lumOff val="60000"/>
                  </a:schemeClr>
                </a:solidFill>
              </a:rPr>
              <a:t>May 7, 2024</a:t>
            </a:r>
            <a:endParaRPr lang="en-US" sz="4800" dirty="0">
              <a:solidFill>
                <a:schemeClr val="accent2">
                  <a:lumMod val="40000"/>
                  <a:lumOff val="60000"/>
                </a:schemeClr>
              </a:solidFill>
            </a:endParaRPr>
          </a:p>
        </p:txBody>
      </p:sp>
      <p:sp>
        <p:nvSpPr>
          <p:cNvPr id="3" name="Subtitle 2">
            <a:extLst>
              <a:ext uri="{FF2B5EF4-FFF2-40B4-BE49-F238E27FC236}">
                <a16:creationId xmlns:a16="http://schemas.microsoft.com/office/drawing/2014/main" id="{466319F0-68D4-4415-AEED-5913DF25A20E}"/>
              </a:ext>
            </a:extLst>
          </p:cNvPr>
          <p:cNvSpPr>
            <a:spLocks noGrp="1"/>
          </p:cNvSpPr>
          <p:nvPr>
            <p:ph type="subTitle" idx="1"/>
          </p:nvPr>
        </p:nvSpPr>
        <p:spPr>
          <a:xfrm>
            <a:off x="138621" y="3947314"/>
            <a:ext cx="5558751" cy="1308820"/>
          </a:xfrm>
        </p:spPr>
        <p:txBody>
          <a:bodyPr anchor="b">
            <a:normAutofit/>
          </a:bodyPr>
          <a:lstStyle/>
          <a:p>
            <a:pPr>
              <a:spcBef>
                <a:spcPts val="0"/>
              </a:spcBef>
            </a:pPr>
            <a:r>
              <a:rPr lang="en-US" sz="1600" b="1" dirty="0">
                <a:solidFill>
                  <a:schemeClr val="tx1"/>
                </a:solidFill>
              </a:rPr>
              <a:t>Jenifer M. Ellin</a:t>
            </a:r>
            <a:r>
              <a:rPr lang="en-US" sz="1600" dirty="0">
                <a:solidFill>
                  <a:schemeClr val="tx1"/>
                </a:solidFill>
              </a:rPr>
              <a:t>, Acting Deputy County Administrator</a:t>
            </a:r>
          </a:p>
          <a:p>
            <a:pPr>
              <a:spcBef>
                <a:spcPts val="0"/>
              </a:spcBef>
            </a:pPr>
            <a:r>
              <a:rPr lang="en-US" sz="1600" b="1" dirty="0">
                <a:solidFill>
                  <a:schemeClr val="tx1"/>
                </a:solidFill>
              </a:rPr>
              <a:t>Evelyn Jacobson</a:t>
            </a:r>
            <a:r>
              <a:rPr lang="en-US" sz="1600" dirty="0">
                <a:solidFill>
                  <a:schemeClr val="tx1"/>
                </a:solidFill>
              </a:rPr>
              <a:t>, Chief Information Officer</a:t>
            </a:r>
          </a:p>
          <a:p>
            <a:pPr>
              <a:spcBef>
                <a:spcPts val="0"/>
              </a:spcBef>
            </a:pPr>
            <a:r>
              <a:rPr lang="en-US" sz="1600" b="1" dirty="0">
                <a:solidFill>
                  <a:schemeClr val="tx1"/>
                </a:solidFill>
              </a:rPr>
              <a:t>Matt Jacobson</a:t>
            </a:r>
            <a:r>
              <a:rPr lang="en-US" sz="1600" dirty="0">
                <a:solidFill>
                  <a:schemeClr val="tx1"/>
                </a:solidFill>
              </a:rPr>
              <a:t>, Network Specialist II</a:t>
            </a:r>
          </a:p>
        </p:txBody>
      </p:sp>
      <p:pic>
        <p:nvPicPr>
          <p:cNvPr id="5" name="Picture 4" descr="CCSEAL_cmyk_transp.gif">
            <a:extLst>
              <a:ext uri="{FF2B5EF4-FFF2-40B4-BE49-F238E27FC236}">
                <a16:creationId xmlns:a16="http://schemas.microsoft.com/office/drawing/2014/main" id="{99733E0B-E049-477C-A734-FE5E131B5FC5}"/>
              </a:ext>
            </a:extLst>
          </p:cNvPr>
          <p:cNvPicPr>
            <a:picLocks noChangeAspect="1"/>
          </p:cNvPicPr>
          <p:nvPr/>
        </p:nvPicPr>
        <p:blipFill>
          <a:blip r:embed="rId2"/>
          <a:stretch>
            <a:fillRect/>
          </a:stretch>
        </p:blipFill>
        <p:spPr>
          <a:xfrm>
            <a:off x="1547561" y="435195"/>
            <a:ext cx="1050553" cy="1418451"/>
          </a:xfrm>
          <a:prstGeom prst="rect">
            <a:avLst/>
          </a:prstGeom>
          <a:effectLst>
            <a:outerShdw blurRad="50800" dist="38100" dir="2700000" algn="tl" rotWithShape="0">
              <a:prstClr val="black">
                <a:alpha val="40000"/>
              </a:prstClr>
            </a:outerShdw>
          </a:effectLst>
        </p:spPr>
      </p:pic>
      <p:sp>
        <p:nvSpPr>
          <p:cNvPr id="4" name="Footer Placeholder 3">
            <a:extLst>
              <a:ext uri="{FF2B5EF4-FFF2-40B4-BE49-F238E27FC236}">
                <a16:creationId xmlns:a16="http://schemas.microsoft.com/office/drawing/2014/main" id="{3B2CD524-0226-9B8F-963B-6B4FAF22B030}"/>
              </a:ext>
            </a:extLst>
          </p:cNvPr>
          <p:cNvSpPr>
            <a:spLocks noGrp="1"/>
          </p:cNvSpPr>
          <p:nvPr>
            <p:ph type="ftr" sz="quarter" idx="11"/>
          </p:nvPr>
        </p:nvSpPr>
        <p:spPr/>
        <p:txBody>
          <a:bodyPr/>
          <a:lstStyle/>
          <a:p>
            <a:r>
              <a:rPr lang="en-US"/>
              <a:t>May 7, 2024</a:t>
            </a:r>
            <a:endParaRPr lang="en-US" dirty="0"/>
          </a:p>
        </p:txBody>
      </p:sp>
      <p:sp>
        <p:nvSpPr>
          <p:cNvPr id="6" name="Slide Number Placeholder 5">
            <a:extLst>
              <a:ext uri="{FF2B5EF4-FFF2-40B4-BE49-F238E27FC236}">
                <a16:creationId xmlns:a16="http://schemas.microsoft.com/office/drawing/2014/main" id="{52268269-2DDB-1EA7-7D62-78B93AA2E6A0}"/>
              </a:ext>
            </a:extLst>
          </p:cNvPr>
          <p:cNvSpPr>
            <a:spLocks noGrp="1"/>
          </p:cNvSpPr>
          <p:nvPr>
            <p:ph type="sldNum" sz="quarter" idx="12"/>
          </p:nvPr>
        </p:nvSpPr>
        <p:spPr/>
        <p:txBody>
          <a:bodyPr/>
          <a:lstStyle/>
          <a:p>
            <a:fld id="{6D22F896-40B5-4ADD-8801-0D06FADFA095}" type="slidenum">
              <a:rPr lang="en-US" smtClean="0"/>
              <a:t>1</a:t>
            </a:fld>
            <a:endParaRPr lang="en-US" dirty="0"/>
          </a:p>
        </p:txBody>
      </p:sp>
      <p:sp>
        <p:nvSpPr>
          <p:cNvPr id="7" name="Subtitle 2">
            <a:extLst>
              <a:ext uri="{FF2B5EF4-FFF2-40B4-BE49-F238E27FC236}">
                <a16:creationId xmlns:a16="http://schemas.microsoft.com/office/drawing/2014/main" id="{03C06E9F-E123-AE23-C307-78E086262EC0}"/>
              </a:ext>
            </a:extLst>
          </p:cNvPr>
          <p:cNvSpPr txBox="1">
            <a:spLocks/>
          </p:cNvSpPr>
          <p:nvPr/>
        </p:nvSpPr>
        <p:spPr>
          <a:xfrm>
            <a:off x="5866631" y="4077939"/>
            <a:ext cx="5678826" cy="1308820"/>
          </a:xfrm>
          <a:prstGeom prst="rect">
            <a:avLst/>
          </a:prstGeom>
        </p:spPr>
        <p:txBody>
          <a:bodyPr vert="horz" lIns="91440" tIns="45720" rIns="91440" bIns="45720" rtlCol="0" anchor="b">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spcBef>
                <a:spcPts val="0"/>
              </a:spcBef>
            </a:pPr>
            <a:r>
              <a:rPr lang="en-US" sz="1600" b="1" dirty="0">
                <a:solidFill>
                  <a:schemeClr val="tx1"/>
                </a:solidFill>
              </a:rPr>
              <a:t>Dee Anna Sobczak</a:t>
            </a:r>
            <a:r>
              <a:rPr lang="en-US" sz="1600" dirty="0">
                <a:solidFill>
                  <a:schemeClr val="tx1"/>
                </a:solidFill>
              </a:rPr>
              <a:t>, ThinkBig CEO</a:t>
            </a:r>
          </a:p>
          <a:p>
            <a:pPr algn="l">
              <a:spcBef>
                <a:spcPts val="0"/>
              </a:spcBef>
            </a:pPr>
            <a:r>
              <a:rPr lang="en-US" sz="1600" b="1" dirty="0">
                <a:solidFill>
                  <a:schemeClr val="tx1"/>
                </a:solidFill>
              </a:rPr>
              <a:t>Mark Wagner</a:t>
            </a:r>
            <a:r>
              <a:rPr lang="en-US" sz="1600" dirty="0">
                <a:solidFill>
                  <a:schemeClr val="tx1"/>
                </a:solidFill>
              </a:rPr>
              <a:t>, ThinkBig Chief of Partnerships</a:t>
            </a:r>
          </a:p>
          <a:p>
            <a:pPr algn="l">
              <a:spcBef>
                <a:spcPts val="0"/>
              </a:spcBef>
            </a:pPr>
            <a:r>
              <a:rPr lang="en-US" sz="1600" b="1" dirty="0">
                <a:solidFill>
                  <a:schemeClr val="tx1"/>
                </a:solidFill>
              </a:rPr>
              <a:t>Karen James</a:t>
            </a:r>
            <a:r>
              <a:rPr lang="en-US" sz="1600" dirty="0">
                <a:solidFill>
                  <a:schemeClr val="tx1"/>
                </a:solidFill>
              </a:rPr>
              <a:t>, ThinkBig Account Relationship Manager</a:t>
            </a:r>
          </a:p>
          <a:p>
            <a:pPr algn="l">
              <a:spcBef>
                <a:spcPts val="0"/>
              </a:spcBef>
            </a:pPr>
            <a:r>
              <a:rPr lang="en-US" sz="1600" b="1" dirty="0">
                <a:solidFill>
                  <a:schemeClr val="tx1"/>
                </a:solidFill>
              </a:rPr>
              <a:t>Michelle </a:t>
            </a:r>
            <a:r>
              <a:rPr lang="en-US" sz="1600" b="1" dirty="0" err="1">
                <a:solidFill>
                  <a:schemeClr val="tx1"/>
                </a:solidFill>
              </a:rPr>
              <a:t>Arbaugh</a:t>
            </a:r>
            <a:r>
              <a:rPr lang="en-US" sz="1600" dirty="0">
                <a:solidFill>
                  <a:schemeClr val="tx1"/>
                </a:solidFill>
              </a:rPr>
              <a:t>, Director of Sales</a:t>
            </a:r>
          </a:p>
        </p:txBody>
      </p:sp>
      <p:cxnSp>
        <p:nvCxnSpPr>
          <p:cNvPr id="9" name="Straight Connector 8">
            <a:extLst>
              <a:ext uri="{FF2B5EF4-FFF2-40B4-BE49-F238E27FC236}">
                <a16:creationId xmlns:a16="http://schemas.microsoft.com/office/drawing/2014/main" id="{20EF9C21-7A3D-59E7-158F-F045C5D24B5E}"/>
              </a:ext>
            </a:extLst>
          </p:cNvPr>
          <p:cNvCxnSpPr/>
          <p:nvPr/>
        </p:nvCxnSpPr>
        <p:spPr>
          <a:xfrm>
            <a:off x="5763491" y="4230255"/>
            <a:ext cx="0" cy="1188720"/>
          </a:xfrm>
          <a:prstGeom prst="line">
            <a:avLst/>
          </a:prstGeom>
          <a:ln w="38100">
            <a:solidFill>
              <a:srgbClr val="7897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456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a:xfrm>
            <a:off x="677334" y="609600"/>
            <a:ext cx="8596668" cy="1210147"/>
          </a:xfrm>
        </p:spPr>
        <p:txBody>
          <a:bodyPr>
            <a:normAutofit/>
          </a:bodyPr>
          <a:lstStyle/>
          <a:p>
            <a:r>
              <a:rPr lang="en-US" b="1" dirty="0">
                <a:solidFill>
                  <a:schemeClr val="tx2"/>
                </a:solidFill>
              </a:rPr>
              <a:t>NCN Broadband Buildout</a:t>
            </a:r>
            <a:br>
              <a:rPr lang="en-US" b="1" dirty="0">
                <a:solidFill>
                  <a:schemeClr val="tx2"/>
                </a:solidFill>
              </a:rPr>
            </a:br>
            <a:r>
              <a:rPr lang="en-US" sz="2400" b="1" dirty="0">
                <a:solidFill>
                  <a:schemeClr val="tx2"/>
                </a:solidFill>
              </a:rPr>
              <a:t>Completed!</a:t>
            </a: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966583" y="1729212"/>
            <a:ext cx="9061671" cy="4312150"/>
          </a:xfrm>
        </p:spPr>
        <p:txBody>
          <a:bodyPr>
            <a:normAutofit/>
          </a:bodyPr>
          <a:lstStyle/>
          <a:p>
            <a:r>
              <a:rPr lang="en-US" sz="2000" dirty="0">
                <a:solidFill>
                  <a:schemeClr val="tx1"/>
                </a:solidFill>
              </a:rPr>
              <a:t>The budget for this project was: </a:t>
            </a:r>
          </a:p>
          <a:p>
            <a:pPr lvl="1"/>
            <a:r>
              <a:rPr lang="en-US" sz="1800" dirty="0">
                <a:solidFill>
                  <a:schemeClr val="tx1"/>
                </a:solidFill>
              </a:rPr>
              <a:t>County $2,598,802</a:t>
            </a:r>
          </a:p>
          <a:p>
            <a:pPr lvl="1"/>
            <a:r>
              <a:rPr lang="en-US" sz="1800" dirty="0">
                <a:solidFill>
                  <a:schemeClr val="tx1"/>
                </a:solidFill>
              </a:rPr>
              <a:t>MD State $2,924,083</a:t>
            </a:r>
          </a:p>
          <a:p>
            <a:pPr lvl="1"/>
            <a:r>
              <a:rPr lang="en-US" sz="1800" dirty="0">
                <a:solidFill>
                  <a:schemeClr val="tx1"/>
                </a:solidFill>
              </a:rPr>
              <a:t>ThinkBig $215,361</a:t>
            </a:r>
          </a:p>
          <a:p>
            <a:pPr marL="457200" lvl="1" indent="0">
              <a:buNone/>
            </a:pPr>
            <a:endParaRPr lang="en-US" sz="1800" dirty="0">
              <a:solidFill>
                <a:schemeClr val="tx1"/>
              </a:solidFill>
            </a:endParaRPr>
          </a:p>
          <a:p>
            <a:r>
              <a:rPr lang="en-US" sz="2000" dirty="0">
                <a:solidFill>
                  <a:schemeClr val="tx1"/>
                </a:solidFill>
              </a:rPr>
              <a:t>Actual costs for the project were:</a:t>
            </a:r>
          </a:p>
          <a:p>
            <a:pPr lvl="1"/>
            <a:r>
              <a:rPr lang="en-US" sz="1800" dirty="0">
                <a:solidFill>
                  <a:schemeClr val="tx1"/>
                </a:solidFill>
              </a:rPr>
              <a:t>County $2,598,802</a:t>
            </a:r>
          </a:p>
          <a:p>
            <a:pPr lvl="1"/>
            <a:r>
              <a:rPr lang="en-US" sz="1800" dirty="0">
                <a:solidFill>
                  <a:schemeClr val="tx1"/>
                </a:solidFill>
              </a:rPr>
              <a:t>MD State $2,924,083</a:t>
            </a:r>
          </a:p>
          <a:p>
            <a:pPr lvl="1"/>
            <a:r>
              <a:rPr lang="en-US" sz="1800" dirty="0">
                <a:solidFill>
                  <a:schemeClr val="tx1"/>
                </a:solidFill>
              </a:rPr>
              <a:t>ThinkBig $861,824</a:t>
            </a:r>
          </a:p>
        </p:txBody>
      </p:sp>
      <p:sp>
        <p:nvSpPr>
          <p:cNvPr id="4" name="Footer Placeholder 3">
            <a:extLst>
              <a:ext uri="{FF2B5EF4-FFF2-40B4-BE49-F238E27FC236}">
                <a16:creationId xmlns:a16="http://schemas.microsoft.com/office/drawing/2014/main" id="{9422681C-D351-F2C8-833B-E3F5D9EB17B8}"/>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CD0BAB21-5122-4835-F92A-D9BE25840DF8}"/>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10314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a:xfrm>
            <a:off x="677334" y="609600"/>
            <a:ext cx="8596668" cy="1210147"/>
          </a:xfrm>
        </p:spPr>
        <p:txBody>
          <a:bodyPr>
            <a:normAutofit/>
          </a:bodyPr>
          <a:lstStyle/>
          <a:p>
            <a:r>
              <a:rPr lang="en-US" b="1" dirty="0">
                <a:solidFill>
                  <a:schemeClr val="tx2"/>
                </a:solidFill>
              </a:rPr>
              <a:t>NCN Broadband Buildout</a:t>
            </a:r>
            <a:br>
              <a:rPr lang="en-US" b="1" dirty="0">
                <a:solidFill>
                  <a:schemeClr val="tx2"/>
                </a:solidFill>
              </a:rPr>
            </a:br>
            <a:r>
              <a:rPr lang="en-US" sz="2400" b="1" dirty="0">
                <a:solidFill>
                  <a:schemeClr val="tx2"/>
                </a:solidFill>
              </a:rPr>
              <a:t>Completed!</a:t>
            </a: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966583" y="1729212"/>
            <a:ext cx="9061671" cy="4312150"/>
          </a:xfrm>
        </p:spPr>
        <p:txBody>
          <a:bodyPr>
            <a:normAutofit/>
          </a:bodyPr>
          <a:lstStyle/>
          <a:p>
            <a:r>
              <a:rPr lang="en-US" sz="2000" dirty="0">
                <a:solidFill>
                  <a:schemeClr val="tx1"/>
                </a:solidFill>
              </a:rPr>
              <a:t>Project Challenges</a:t>
            </a:r>
          </a:p>
          <a:p>
            <a:pPr lvl="1"/>
            <a:r>
              <a:rPr lang="en-US" sz="1800" dirty="0">
                <a:solidFill>
                  <a:schemeClr val="tx1"/>
                </a:solidFill>
              </a:rPr>
              <a:t>COVID-19</a:t>
            </a:r>
          </a:p>
          <a:p>
            <a:pPr lvl="2"/>
            <a:r>
              <a:rPr lang="en-US" sz="1600" dirty="0">
                <a:solidFill>
                  <a:schemeClr val="tx1"/>
                </a:solidFill>
              </a:rPr>
              <a:t>Impacted purchasing required network components in the areas of cost and availability</a:t>
            </a:r>
          </a:p>
          <a:p>
            <a:pPr lvl="1"/>
            <a:r>
              <a:rPr lang="en-US" sz="1800" dirty="0">
                <a:solidFill>
                  <a:schemeClr val="tx1"/>
                </a:solidFill>
              </a:rPr>
              <a:t>Easement Issues</a:t>
            </a:r>
          </a:p>
          <a:p>
            <a:pPr lvl="2"/>
            <a:r>
              <a:rPr lang="en-US" sz="1600" dirty="0">
                <a:solidFill>
                  <a:schemeClr val="tx1"/>
                </a:solidFill>
              </a:rPr>
              <a:t>In the end, ThinkBig collected over 300 easements from private parties</a:t>
            </a:r>
          </a:p>
          <a:p>
            <a:pPr lvl="2"/>
            <a:r>
              <a:rPr lang="en-US" sz="1600" dirty="0">
                <a:solidFill>
                  <a:schemeClr val="tx1"/>
                </a:solidFill>
              </a:rPr>
              <a:t>ThinkBig hired an additional employee dedicated to obtaining easements</a:t>
            </a:r>
          </a:p>
          <a:p>
            <a:pPr lvl="1"/>
            <a:r>
              <a:rPr lang="en-US" sz="1800" dirty="0">
                <a:solidFill>
                  <a:schemeClr val="tx1"/>
                </a:solidFill>
              </a:rPr>
              <a:t>SMECO Utility Poles</a:t>
            </a:r>
          </a:p>
          <a:p>
            <a:pPr lvl="2"/>
            <a:r>
              <a:rPr lang="en-US" sz="1600" dirty="0">
                <a:solidFill>
                  <a:schemeClr val="tx1"/>
                </a:solidFill>
              </a:rPr>
              <a:t>Over the next few years, SMECO plans to replace some Nanjemoy poles; this caused ThinkBig to redesign some areas</a:t>
            </a:r>
          </a:p>
          <a:p>
            <a:pPr lvl="2"/>
            <a:r>
              <a:rPr lang="en-US" sz="1600" dirty="0">
                <a:solidFill>
                  <a:schemeClr val="tx1"/>
                </a:solidFill>
              </a:rPr>
              <a:t>The cost of going on poles was more than initially budgeted</a:t>
            </a:r>
          </a:p>
        </p:txBody>
      </p:sp>
      <p:sp>
        <p:nvSpPr>
          <p:cNvPr id="4" name="Footer Placeholder 3">
            <a:extLst>
              <a:ext uri="{FF2B5EF4-FFF2-40B4-BE49-F238E27FC236}">
                <a16:creationId xmlns:a16="http://schemas.microsoft.com/office/drawing/2014/main" id="{9422681C-D351-F2C8-833B-E3F5D9EB17B8}"/>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CD0BAB21-5122-4835-F92A-D9BE25840DF8}"/>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1331507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a:xfrm>
            <a:off x="677334" y="609600"/>
            <a:ext cx="8596668" cy="1210147"/>
          </a:xfrm>
        </p:spPr>
        <p:txBody>
          <a:bodyPr>
            <a:normAutofit/>
          </a:bodyPr>
          <a:lstStyle/>
          <a:p>
            <a:r>
              <a:rPr lang="en-US" b="1" dirty="0">
                <a:solidFill>
                  <a:schemeClr val="tx2"/>
                </a:solidFill>
              </a:rPr>
              <a:t>NCN Broadband Buildout</a:t>
            </a:r>
            <a:br>
              <a:rPr lang="en-US" b="1" dirty="0">
                <a:solidFill>
                  <a:schemeClr val="tx2"/>
                </a:solidFill>
              </a:rPr>
            </a:br>
            <a:r>
              <a:rPr lang="en-US" sz="2400" b="1" dirty="0">
                <a:solidFill>
                  <a:schemeClr val="tx2"/>
                </a:solidFill>
              </a:rPr>
              <a:t>Completed!</a:t>
            </a: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966583" y="1729212"/>
            <a:ext cx="9061671" cy="4312150"/>
          </a:xfrm>
        </p:spPr>
        <p:txBody>
          <a:bodyPr>
            <a:normAutofit/>
          </a:bodyPr>
          <a:lstStyle/>
          <a:p>
            <a:r>
              <a:rPr lang="en-US" sz="2000" b="1" dirty="0">
                <a:solidFill>
                  <a:schemeClr val="tx1"/>
                </a:solidFill>
              </a:rPr>
              <a:t>The End Result</a:t>
            </a:r>
          </a:p>
          <a:p>
            <a:pPr lvl="1"/>
            <a:r>
              <a:rPr lang="en-US" sz="1800" dirty="0">
                <a:solidFill>
                  <a:schemeClr val="tx1"/>
                </a:solidFill>
              </a:rPr>
              <a:t>ThinkBig passed 1,500 premises</a:t>
            </a:r>
          </a:p>
          <a:p>
            <a:pPr lvl="1"/>
            <a:r>
              <a:rPr lang="en-US" sz="1800" dirty="0">
                <a:solidFill>
                  <a:schemeClr val="tx1"/>
                </a:solidFill>
              </a:rPr>
              <a:t>To date, 683 locations have received high-speed internet with several installations still to be completed</a:t>
            </a:r>
          </a:p>
          <a:p>
            <a:pPr lvl="2"/>
            <a:r>
              <a:rPr lang="en-US" sz="1600" dirty="0">
                <a:solidFill>
                  <a:schemeClr val="tx1"/>
                </a:solidFill>
              </a:rPr>
              <a:t>This number changes on a daily basis as ThinkBig connects more customers</a:t>
            </a:r>
          </a:p>
          <a:p>
            <a:pPr lvl="1"/>
            <a:r>
              <a:rPr lang="en-US" sz="1800" dirty="0">
                <a:solidFill>
                  <a:schemeClr val="tx1"/>
                </a:solidFill>
              </a:rPr>
              <a:t>Several County locations were also connected via the NCN Project</a:t>
            </a:r>
          </a:p>
          <a:p>
            <a:pPr lvl="2"/>
            <a:r>
              <a:rPr lang="en-US" sz="1800" dirty="0">
                <a:solidFill>
                  <a:schemeClr val="tx1"/>
                </a:solidFill>
              </a:rPr>
              <a:t>Friendship Landing Park, Nanjemoy Community Center, Nanjemoy Volunteer Fire Department, Mt Hope/Nanjemoy Elementary, </a:t>
            </a:r>
            <a:r>
              <a:rPr lang="en-US" sz="1800" dirty="0" err="1">
                <a:solidFill>
                  <a:schemeClr val="tx1"/>
                </a:solidFill>
              </a:rPr>
              <a:t>Piccowaxen</a:t>
            </a:r>
            <a:r>
              <a:rPr lang="en-US" sz="1800" dirty="0">
                <a:solidFill>
                  <a:schemeClr val="tx1"/>
                </a:solidFill>
              </a:rPr>
              <a:t> Middle School, Higdon Elementary School and Mallows Bay Park</a:t>
            </a:r>
          </a:p>
          <a:p>
            <a:pPr lvl="1"/>
            <a:r>
              <a:rPr lang="en-US" sz="1800" dirty="0">
                <a:solidFill>
                  <a:schemeClr val="tx1"/>
                </a:solidFill>
              </a:rPr>
              <a:t>We have a great partner in ThinkBig, which is excellent because they are also working on our North Nanjemoy build.</a:t>
            </a:r>
          </a:p>
          <a:p>
            <a:endParaRPr lang="en-US" sz="2000" dirty="0">
              <a:solidFill>
                <a:schemeClr val="tx1"/>
              </a:solidFill>
            </a:endParaRPr>
          </a:p>
        </p:txBody>
      </p:sp>
      <p:sp>
        <p:nvSpPr>
          <p:cNvPr id="4" name="Footer Placeholder 3">
            <a:extLst>
              <a:ext uri="{FF2B5EF4-FFF2-40B4-BE49-F238E27FC236}">
                <a16:creationId xmlns:a16="http://schemas.microsoft.com/office/drawing/2014/main" id="{9422681C-D351-F2C8-833B-E3F5D9EB17B8}"/>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CD0BAB21-5122-4835-F92A-D9BE25840DF8}"/>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38764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a:xfrm>
            <a:off x="677334" y="609600"/>
            <a:ext cx="8596668" cy="1246360"/>
          </a:xfrm>
        </p:spPr>
        <p:txBody>
          <a:bodyPr>
            <a:normAutofit/>
          </a:bodyPr>
          <a:lstStyle/>
          <a:p>
            <a:r>
              <a:rPr lang="en-US" b="1" dirty="0">
                <a:solidFill>
                  <a:schemeClr val="tx2"/>
                </a:solidFill>
              </a:rPr>
              <a:t>In Progress</a:t>
            </a:r>
            <a:br>
              <a:rPr lang="en-US" b="1" dirty="0">
                <a:solidFill>
                  <a:schemeClr val="tx2"/>
                </a:solidFill>
              </a:rPr>
            </a:br>
            <a:r>
              <a:rPr lang="en-US" sz="2400" b="1" dirty="0">
                <a:solidFill>
                  <a:schemeClr val="tx2"/>
                </a:solidFill>
              </a:rPr>
              <a:t>Nanjemoy North Broadband Buildout – Project Status</a:t>
            </a: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966583" y="1855960"/>
            <a:ext cx="9061671" cy="4185401"/>
          </a:xfrm>
        </p:spPr>
        <p:txBody>
          <a:bodyPr>
            <a:normAutofit/>
          </a:bodyPr>
          <a:lstStyle/>
          <a:p>
            <a:r>
              <a:rPr lang="en-US" sz="2000" dirty="0">
                <a:solidFill>
                  <a:schemeClr val="tx1"/>
                </a:solidFill>
              </a:rPr>
              <a:t>This project is adjacent to the Nanjemoy portion of the NCN Broadband Buildout and contains approximately 290 properties. </a:t>
            </a:r>
          </a:p>
          <a:p>
            <a:r>
              <a:rPr lang="en-US" sz="2000" dirty="0">
                <a:solidFill>
                  <a:schemeClr val="tx1"/>
                </a:solidFill>
              </a:rPr>
              <a:t>ThinkBig began construction in July 2023.</a:t>
            </a:r>
          </a:p>
          <a:p>
            <a:r>
              <a:rPr lang="en-US" sz="2000" dirty="0">
                <a:solidFill>
                  <a:schemeClr val="tx1"/>
                </a:solidFill>
              </a:rPr>
              <a:t>The project is scheduled to be completed by August 31, 2025.</a:t>
            </a:r>
          </a:p>
          <a:p>
            <a:r>
              <a:rPr lang="en-US" sz="2000" dirty="0">
                <a:solidFill>
                  <a:schemeClr val="tx1"/>
                </a:solidFill>
              </a:rPr>
              <a:t>This project was phased in a different manner, where Phase 1 contains roads that do not require an easement, and Phase 2 contains roads with  properties that do require an easement. </a:t>
            </a:r>
          </a:p>
          <a:p>
            <a:r>
              <a:rPr lang="en-US" sz="2000" dirty="0">
                <a:solidFill>
                  <a:schemeClr val="tx1"/>
                </a:solidFill>
              </a:rPr>
              <a:t>The County encourages residents to grant ThinkBig an easement (where needed), so that ThinkBig may bury the broadband fiber underground.</a:t>
            </a:r>
          </a:p>
          <a:p>
            <a:r>
              <a:rPr lang="en-US" sz="2000" dirty="0">
                <a:solidFill>
                  <a:schemeClr val="tx1"/>
                </a:solidFill>
              </a:rPr>
              <a:t>To date, ThinkBig has connected 30 homes.</a:t>
            </a:r>
            <a:endParaRPr lang="en-US" sz="1800" dirty="0">
              <a:solidFill>
                <a:schemeClr val="tx1"/>
              </a:solidFill>
            </a:endParaRPr>
          </a:p>
        </p:txBody>
      </p:sp>
      <p:sp>
        <p:nvSpPr>
          <p:cNvPr id="4" name="Footer Placeholder 3">
            <a:extLst>
              <a:ext uri="{FF2B5EF4-FFF2-40B4-BE49-F238E27FC236}">
                <a16:creationId xmlns:a16="http://schemas.microsoft.com/office/drawing/2014/main" id="{9422681C-D351-F2C8-833B-E3F5D9EB17B8}"/>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CD0BAB21-5122-4835-F92A-D9BE25840DF8}"/>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3243383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p:txBody>
          <a:bodyPr>
            <a:normAutofit fontScale="90000"/>
          </a:bodyPr>
          <a:lstStyle/>
          <a:p>
            <a:r>
              <a:rPr lang="en-US" sz="4000" b="1" dirty="0">
                <a:solidFill>
                  <a:schemeClr val="tx2"/>
                </a:solidFill>
              </a:rPr>
              <a:t>In Progress</a:t>
            </a:r>
            <a:br>
              <a:rPr lang="en-US" b="1" dirty="0">
                <a:solidFill>
                  <a:schemeClr val="tx2"/>
                </a:solidFill>
              </a:rPr>
            </a:br>
            <a:r>
              <a:rPr lang="en-US" sz="2700" b="1" dirty="0">
                <a:solidFill>
                  <a:schemeClr val="tx2"/>
                </a:solidFill>
              </a:rPr>
              <a:t>Nanjemoy North Broadband Buildout – Build Progress</a:t>
            </a: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677334" y="1793966"/>
            <a:ext cx="9180769" cy="4247395"/>
          </a:xfrm>
        </p:spPr>
        <p:txBody>
          <a:bodyPr>
            <a:normAutofit/>
          </a:bodyPr>
          <a:lstStyle/>
          <a:p>
            <a:r>
              <a:rPr lang="en-US" dirty="0">
                <a:solidFill>
                  <a:schemeClr val="tx1"/>
                </a:solidFill>
                <a:hlinkClick r:id="rId2"/>
              </a:rPr>
              <a:t>Interactive Map</a:t>
            </a:r>
            <a:endParaRPr lang="en-US" dirty="0">
              <a:solidFill>
                <a:schemeClr val="tx1"/>
              </a:solidFill>
            </a:endParaRPr>
          </a:p>
          <a:p>
            <a:endParaRPr lang="en-US" dirty="0">
              <a:solidFill>
                <a:schemeClr val="tx1"/>
              </a:solidFill>
            </a:endParaRPr>
          </a:p>
        </p:txBody>
      </p:sp>
      <p:sp>
        <p:nvSpPr>
          <p:cNvPr id="4" name="Footer Placeholder 3">
            <a:extLst>
              <a:ext uri="{FF2B5EF4-FFF2-40B4-BE49-F238E27FC236}">
                <a16:creationId xmlns:a16="http://schemas.microsoft.com/office/drawing/2014/main" id="{1A08E48A-FE6A-BFCF-ED81-0344EAC2AA2D}"/>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41F2FE93-2680-DEAE-E45B-D9FF520AED04}"/>
              </a:ext>
            </a:extLst>
          </p:cNvPr>
          <p:cNvSpPr>
            <a:spLocks noGrp="1"/>
          </p:cNvSpPr>
          <p:nvPr>
            <p:ph type="sldNum" sz="quarter" idx="12"/>
          </p:nvPr>
        </p:nvSpPr>
        <p:spPr/>
        <p:txBody>
          <a:bodyPr/>
          <a:lstStyle/>
          <a:p>
            <a:fld id="{6D22F896-40B5-4ADD-8801-0D06FADFA095}" type="slidenum">
              <a:rPr lang="en-US" smtClean="0"/>
              <a:t>14</a:t>
            </a:fld>
            <a:endParaRPr lang="en-US" dirty="0"/>
          </a:p>
        </p:txBody>
      </p:sp>
      <p:pic>
        <p:nvPicPr>
          <p:cNvPr id="8" name="Picture 7">
            <a:extLst>
              <a:ext uri="{FF2B5EF4-FFF2-40B4-BE49-F238E27FC236}">
                <a16:creationId xmlns:a16="http://schemas.microsoft.com/office/drawing/2014/main" id="{3A94827E-5B7D-4E8D-1635-593C0B7479C2}"/>
              </a:ext>
            </a:extLst>
          </p:cNvPr>
          <p:cNvPicPr>
            <a:picLocks noChangeAspect="1"/>
          </p:cNvPicPr>
          <p:nvPr/>
        </p:nvPicPr>
        <p:blipFill>
          <a:blip r:embed="rId3"/>
          <a:stretch>
            <a:fillRect/>
          </a:stretch>
        </p:blipFill>
        <p:spPr>
          <a:xfrm>
            <a:off x="8830137" y="2442578"/>
            <a:ext cx="2219635" cy="2457793"/>
          </a:xfrm>
          <a:prstGeom prst="rect">
            <a:avLst/>
          </a:prstGeom>
        </p:spPr>
      </p:pic>
      <p:pic>
        <p:nvPicPr>
          <p:cNvPr id="9" name="Picture 8">
            <a:extLst>
              <a:ext uri="{FF2B5EF4-FFF2-40B4-BE49-F238E27FC236}">
                <a16:creationId xmlns:a16="http://schemas.microsoft.com/office/drawing/2014/main" id="{487D30A3-B81B-8D30-B01B-903042D51C0A}"/>
              </a:ext>
            </a:extLst>
          </p:cNvPr>
          <p:cNvPicPr>
            <a:picLocks noChangeAspect="1"/>
          </p:cNvPicPr>
          <p:nvPr/>
        </p:nvPicPr>
        <p:blipFill rotWithShape="1">
          <a:blip r:embed="rId4"/>
          <a:srcRect l="729" t="1344" r="1034" b="1143"/>
          <a:stretch/>
        </p:blipFill>
        <p:spPr>
          <a:xfrm>
            <a:off x="796625" y="2217506"/>
            <a:ext cx="7435273" cy="3823855"/>
          </a:xfrm>
          <a:prstGeom prst="rect">
            <a:avLst/>
          </a:prstGeom>
        </p:spPr>
      </p:pic>
    </p:spTree>
    <p:extLst>
      <p:ext uri="{BB962C8B-B14F-4D97-AF65-F5344CB8AC3E}">
        <p14:creationId xmlns:p14="http://schemas.microsoft.com/office/powerpoint/2010/main" val="2439495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0B18C-42CD-49AD-96E0-8F94F6AC229B}"/>
              </a:ext>
            </a:extLst>
          </p:cNvPr>
          <p:cNvSpPr>
            <a:spLocks noGrp="1"/>
          </p:cNvSpPr>
          <p:nvPr>
            <p:ph idx="1"/>
          </p:nvPr>
        </p:nvSpPr>
        <p:spPr>
          <a:xfrm>
            <a:off x="677334" y="1930401"/>
            <a:ext cx="9326880" cy="4110962"/>
          </a:xfrm>
        </p:spPr>
        <p:txBody>
          <a:bodyPr>
            <a:normAutofit/>
          </a:bodyPr>
          <a:lstStyle/>
          <a:p>
            <a:r>
              <a:rPr lang="en-US" sz="2000" dirty="0">
                <a:solidFill>
                  <a:schemeClr val="tx1"/>
                </a:solidFill>
              </a:rPr>
              <a:t>In mid 2022, Comcast received grants from MD State and Charles County to bring broadband to </a:t>
            </a:r>
            <a:r>
              <a:rPr lang="en-US" sz="2000" dirty="0" err="1">
                <a:solidFill>
                  <a:schemeClr val="tx1"/>
                </a:solidFill>
              </a:rPr>
              <a:t>Dentsville</a:t>
            </a:r>
            <a:r>
              <a:rPr lang="en-US" sz="2000" dirty="0">
                <a:solidFill>
                  <a:schemeClr val="tx1"/>
                </a:solidFill>
              </a:rPr>
              <a:t>/Charlotte Hall (a category 1 area), Newburg (a category 2 and 3 area), as well as some additional homes in Hughesville.</a:t>
            </a:r>
          </a:p>
          <a:p>
            <a:r>
              <a:rPr lang="en-US" sz="2000" dirty="0">
                <a:solidFill>
                  <a:schemeClr val="tx1"/>
                </a:solidFill>
              </a:rPr>
              <a:t>The Comcast Broadband Buildout project is planned to pass 996 locations - residences and businesses.</a:t>
            </a:r>
          </a:p>
          <a:p>
            <a:r>
              <a:rPr lang="en-US" sz="2000" dirty="0"/>
              <a:t>The project is scheduled to be completed by August 31, 2025.</a:t>
            </a:r>
            <a:endParaRPr lang="en-US" sz="1800" dirty="0"/>
          </a:p>
          <a:p>
            <a:r>
              <a:rPr lang="en-US" sz="2000" dirty="0"/>
              <a:t>IT meets with the Comcast Project Manager on a weekly basis.</a:t>
            </a:r>
          </a:p>
          <a:p>
            <a:pPr marL="0" indent="0">
              <a:buNone/>
            </a:pPr>
            <a:endParaRPr lang="en-US" sz="2000" dirty="0"/>
          </a:p>
        </p:txBody>
      </p:sp>
      <p:sp>
        <p:nvSpPr>
          <p:cNvPr id="7" name="Title 1">
            <a:extLst>
              <a:ext uri="{FF2B5EF4-FFF2-40B4-BE49-F238E27FC236}">
                <a16:creationId xmlns:a16="http://schemas.microsoft.com/office/drawing/2014/main" id="{9BD293BE-D232-4749-ACBF-D39C45B3F933}"/>
              </a:ext>
            </a:extLst>
          </p:cNvPr>
          <p:cNvSpPr txBox="1">
            <a:spLocks/>
          </p:cNvSpPr>
          <p:nvPr/>
        </p:nvSpPr>
        <p:spPr>
          <a:xfrm>
            <a:off x="677334" y="609600"/>
            <a:ext cx="9940464" cy="1320800"/>
          </a:xfrm>
          <a:prstGeom prst="rect">
            <a:avLst/>
          </a:prstGeom>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2"/>
                </a:solidFill>
              </a:rPr>
              <a:t>In Progress</a:t>
            </a:r>
            <a:br>
              <a:rPr lang="en-US" b="1" dirty="0">
                <a:solidFill>
                  <a:schemeClr val="tx2"/>
                </a:solidFill>
              </a:rPr>
            </a:br>
            <a:r>
              <a:rPr lang="en-US" sz="2400" b="1" dirty="0">
                <a:solidFill>
                  <a:schemeClr val="tx2"/>
                </a:solidFill>
              </a:rPr>
              <a:t>FY22 MD Infrastructure Grant Broadband Buildout – Comcast</a:t>
            </a:r>
          </a:p>
          <a:p>
            <a:r>
              <a:rPr lang="en-US" sz="2400" b="1" dirty="0">
                <a:solidFill>
                  <a:schemeClr val="tx2"/>
                </a:solidFill>
              </a:rPr>
              <a:t>Newburg/Charlotte Hall/</a:t>
            </a:r>
            <a:r>
              <a:rPr lang="en-US" sz="2400" b="1" dirty="0" err="1">
                <a:solidFill>
                  <a:schemeClr val="tx2"/>
                </a:solidFill>
              </a:rPr>
              <a:t>Dentsville</a:t>
            </a:r>
            <a:endParaRPr lang="en-US" sz="2400" b="1" dirty="0">
              <a:solidFill>
                <a:schemeClr val="accent1">
                  <a:lumMod val="20000"/>
                  <a:lumOff val="80000"/>
                </a:schemeClr>
              </a:solidFill>
            </a:endParaRPr>
          </a:p>
        </p:txBody>
      </p:sp>
      <p:sp>
        <p:nvSpPr>
          <p:cNvPr id="6" name="Footer Placeholder 5">
            <a:extLst>
              <a:ext uri="{FF2B5EF4-FFF2-40B4-BE49-F238E27FC236}">
                <a16:creationId xmlns:a16="http://schemas.microsoft.com/office/drawing/2014/main" id="{55C6F2F3-5CDC-6209-3302-2A1B81406E83}"/>
              </a:ext>
            </a:extLst>
          </p:cNvPr>
          <p:cNvSpPr>
            <a:spLocks noGrp="1"/>
          </p:cNvSpPr>
          <p:nvPr>
            <p:ph type="ftr" sz="quarter" idx="11"/>
          </p:nvPr>
        </p:nvSpPr>
        <p:spPr/>
        <p:txBody>
          <a:bodyPr/>
          <a:lstStyle/>
          <a:p>
            <a:r>
              <a:rPr lang="en-US"/>
              <a:t>May 7, 2024</a:t>
            </a:r>
            <a:endParaRPr lang="en-US" dirty="0"/>
          </a:p>
        </p:txBody>
      </p:sp>
      <p:sp>
        <p:nvSpPr>
          <p:cNvPr id="8" name="Slide Number Placeholder 7">
            <a:extLst>
              <a:ext uri="{FF2B5EF4-FFF2-40B4-BE49-F238E27FC236}">
                <a16:creationId xmlns:a16="http://schemas.microsoft.com/office/drawing/2014/main" id="{E7C24A5D-B5D3-1603-40B7-4A2885047EAE}"/>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2674275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0B18C-42CD-49AD-96E0-8F94F6AC229B}"/>
              </a:ext>
            </a:extLst>
          </p:cNvPr>
          <p:cNvSpPr>
            <a:spLocks noGrp="1"/>
          </p:cNvSpPr>
          <p:nvPr>
            <p:ph idx="1"/>
          </p:nvPr>
        </p:nvSpPr>
        <p:spPr>
          <a:xfrm>
            <a:off x="887239" y="1930400"/>
            <a:ext cx="7613194" cy="4189743"/>
          </a:xfrm>
        </p:spPr>
        <p:txBody>
          <a:bodyPr>
            <a:normAutofit fontScale="92500" lnSpcReduction="20000"/>
          </a:bodyPr>
          <a:lstStyle/>
          <a:p>
            <a:pPr marL="0" indent="0">
              <a:buNone/>
            </a:pPr>
            <a:r>
              <a:rPr lang="en-US" sz="2000" dirty="0"/>
              <a:t>Comcast has divided the project into clusters</a:t>
            </a:r>
          </a:p>
          <a:p>
            <a:r>
              <a:rPr lang="en-US" sz="2000" dirty="0"/>
              <a:t>Cluster 1 – Newburg/Cobb Neck (green)</a:t>
            </a:r>
          </a:p>
          <a:p>
            <a:pPr lvl="1"/>
            <a:r>
              <a:rPr lang="en-US" sz="1800" dirty="0"/>
              <a:t>Make-ready work for pole </a:t>
            </a:r>
            <a:r>
              <a:rPr lang="en-US" sz="1800" dirty="0" err="1"/>
              <a:t>overlashing</a:t>
            </a:r>
            <a:r>
              <a:rPr lang="en-US" sz="1800" dirty="0"/>
              <a:t> in progress</a:t>
            </a:r>
          </a:p>
          <a:p>
            <a:pPr lvl="1"/>
            <a:r>
              <a:rPr lang="en-US" sz="1800" dirty="0"/>
              <a:t>Working on cost estimates for new infrastructure on poles</a:t>
            </a:r>
          </a:p>
          <a:p>
            <a:pPr lvl="1"/>
            <a:r>
              <a:rPr lang="en-US" sz="1800" dirty="0"/>
              <a:t>Underground work is done</a:t>
            </a:r>
          </a:p>
          <a:p>
            <a:pPr lvl="1"/>
            <a:r>
              <a:rPr lang="en-US" sz="1800" dirty="0"/>
              <a:t>Hope to light some customers in Cluster 1 by June 2024</a:t>
            </a:r>
          </a:p>
          <a:p>
            <a:r>
              <a:rPr lang="en-US" sz="2000" dirty="0"/>
              <a:t>Cluster 2 – </a:t>
            </a:r>
            <a:r>
              <a:rPr lang="en-US" sz="2000" dirty="0" err="1"/>
              <a:t>Dentsville</a:t>
            </a:r>
            <a:r>
              <a:rPr lang="en-US" sz="2000" dirty="0"/>
              <a:t> (pink/purple)</a:t>
            </a:r>
          </a:p>
          <a:p>
            <a:pPr lvl="1"/>
            <a:r>
              <a:rPr lang="en-US" sz="1800" dirty="0"/>
              <a:t>Make-ready work for pole </a:t>
            </a:r>
            <a:r>
              <a:rPr lang="en-US" sz="1800" dirty="0" err="1"/>
              <a:t>overlashing</a:t>
            </a:r>
            <a:r>
              <a:rPr lang="en-US" sz="1800" dirty="0"/>
              <a:t> waiting for inspection</a:t>
            </a:r>
          </a:p>
          <a:p>
            <a:pPr lvl="1"/>
            <a:r>
              <a:rPr lang="en-US" sz="1800" dirty="0"/>
              <a:t>Much new infrastructure needs to be placed on poles</a:t>
            </a:r>
          </a:p>
          <a:p>
            <a:pPr lvl="1"/>
            <a:r>
              <a:rPr lang="en-US" sz="1800" dirty="0"/>
              <a:t>Underground work in progress</a:t>
            </a:r>
          </a:p>
          <a:p>
            <a:r>
              <a:rPr lang="en-US" sz="2000" dirty="0"/>
              <a:t>Cluster 3 – Hughesville (yellow)</a:t>
            </a:r>
          </a:p>
          <a:p>
            <a:r>
              <a:rPr lang="en-US" sz="2000" dirty="0"/>
              <a:t>Working on easements in all 3 clusters</a:t>
            </a:r>
          </a:p>
          <a:p>
            <a:endParaRPr lang="en-US" sz="2000" dirty="0"/>
          </a:p>
          <a:p>
            <a:pPr marL="0" indent="0">
              <a:buNone/>
            </a:pPr>
            <a:endParaRPr lang="en-US" sz="2000" dirty="0"/>
          </a:p>
        </p:txBody>
      </p:sp>
      <p:sp>
        <p:nvSpPr>
          <p:cNvPr id="7" name="Title 1">
            <a:extLst>
              <a:ext uri="{FF2B5EF4-FFF2-40B4-BE49-F238E27FC236}">
                <a16:creationId xmlns:a16="http://schemas.microsoft.com/office/drawing/2014/main" id="{9BD293BE-D232-4749-ACBF-D39C45B3F933}"/>
              </a:ext>
            </a:extLst>
          </p:cNvPr>
          <p:cNvSpPr txBox="1">
            <a:spLocks/>
          </p:cNvSpPr>
          <p:nvPr/>
        </p:nvSpPr>
        <p:spPr>
          <a:xfrm>
            <a:off x="677334" y="609600"/>
            <a:ext cx="9940464" cy="1320800"/>
          </a:xfrm>
          <a:prstGeom prst="rect">
            <a:avLst/>
          </a:prstGeom>
        </p:spPr>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2"/>
                </a:solidFill>
              </a:rPr>
              <a:t>In Progress</a:t>
            </a:r>
            <a:br>
              <a:rPr lang="en-US" b="1" dirty="0">
                <a:solidFill>
                  <a:schemeClr val="tx2"/>
                </a:solidFill>
              </a:rPr>
            </a:br>
            <a:r>
              <a:rPr lang="en-US" sz="2600" b="1" dirty="0">
                <a:solidFill>
                  <a:schemeClr val="tx2"/>
                </a:solidFill>
              </a:rPr>
              <a:t>FY22 MD Infrastructure Grant Broadband Buildout - Comcast</a:t>
            </a:r>
          </a:p>
          <a:p>
            <a:r>
              <a:rPr lang="en-US" sz="2600" b="1" dirty="0">
                <a:solidFill>
                  <a:schemeClr val="tx2"/>
                </a:solidFill>
              </a:rPr>
              <a:t>Newburg/Charlotte Hall/</a:t>
            </a:r>
            <a:r>
              <a:rPr lang="en-US" sz="2600" b="1" dirty="0" err="1">
                <a:solidFill>
                  <a:schemeClr val="tx2"/>
                </a:solidFill>
              </a:rPr>
              <a:t>Dentsville</a:t>
            </a:r>
            <a:endParaRPr lang="en-US" sz="2600" b="1" dirty="0">
              <a:solidFill>
                <a:schemeClr val="accent1">
                  <a:lumMod val="20000"/>
                  <a:lumOff val="80000"/>
                </a:schemeClr>
              </a:solidFill>
            </a:endParaRPr>
          </a:p>
        </p:txBody>
      </p:sp>
      <p:sp>
        <p:nvSpPr>
          <p:cNvPr id="6" name="Footer Placeholder 5">
            <a:extLst>
              <a:ext uri="{FF2B5EF4-FFF2-40B4-BE49-F238E27FC236}">
                <a16:creationId xmlns:a16="http://schemas.microsoft.com/office/drawing/2014/main" id="{55C6F2F3-5CDC-6209-3302-2A1B81406E83}"/>
              </a:ext>
            </a:extLst>
          </p:cNvPr>
          <p:cNvSpPr>
            <a:spLocks noGrp="1"/>
          </p:cNvSpPr>
          <p:nvPr>
            <p:ph type="ftr" sz="quarter" idx="11"/>
          </p:nvPr>
        </p:nvSpPr>
        <p:spPr/>
        <p:txBody>
          <a:bodyPr/>
          <a:lstStyle/>
          <a:p>
            <a:r>
              <a:rPr lang="en-US"/>
              <a:t>May 7, 2024</a:t>
            </a:r>
            <a:endParaRPr lang="en-US" dirty="0"/>
          </a:p>
        </p:txBody>
      </p:sp>
      <p:sp>
        <p:nvSpPr>
          <p:cNvPr id="8" name="Slide Number Placeholder 7">
            <a:extLst>
              <a:ext uri="{FF2B5EF4-FFF2-40B4-BE49-F238E27FC236}">
                <a16:creationId xmlns:a16="http://schemas.microsoft.com/office/drawing/2014/main" id="{E7C24A5D-B5D3-1603-40B7-4A2885047EAE}"/>
              </a:ext>
            </a:extLst>
          </p:cNvPr>
          <p:cNvSpPr>
            <a:spLocks noGrp="1"/>
          </p:cNvSpPr>
          <p:nvPr>
            <p:ph type="sldNum" sz="quarter" idx="12"/>
          </p:nvPr>
        </p:nvSpPr>
        <p:spPr/>
        <p:txBody>
          <a:bodyPr/>
          <a:lstStyle/>
          <a:p>
            <a:fld id="{6D22F896-40B5-4ADD-8801-0D06FADFA095}" type="slidenum">
              <a:rPr lang="en-US" smtClean="0"/>
              <a:t>16</a:t>
            </a:fld>
            <a:endParaRPr lang="en-US" dirty="0"/>
          </a:p>
        </p:txBody>
      </p:sp>
      <p:pic>
        <p:nvPicPr>
          <p:cNvPr id="4" name="Picture 3">
            <a:extLst>
              <a:ext uri="{FF2B5EF4-FFF2-40B4-BE49-F238E27FC236}">
                <a16:creationId xmlns:a16="http://schemas.microsoft.com/office/drawing/2014/main" id="{7160A985-E58C-0230-52BC-BDC3982FB09A}"/>
              </a:ext>
            </a:extLst>
          </p:cNvPr>
          <p:cNvPicPr>
            <a:picLocks noChangeAspect="1"/>
          </p:cNvPicPr>
          <p:nvPr/>
        </p:nvPicPr>
        <p:blipFill>
          <a:blip r:embed="rId2"/>
          <a:stretch>
            <a:fillRect/>
          </a:stretch>
        </p:blipFill>
        <p:spPr>
          <a:xfrm>
            <a:off x="7767102" y="1520981"/>
            <a:ext cx="3423503" cy="5146561"/>
          </a:xfrm>
          <a:prstGeom prst="rect">
            <a:avLst/>
          </a:prstGeom>
        </p:spPr>
      </p:pic>
    </p:spTree>
    <p:extLst>
      <p:ext uri="{BB962C8B-B14F-4D97-AF65-F5344CB8AC3E}">
        <p14:creationId xmlns:p14="http://schemas.microsoft.com/office/powerpoint/2010/main" val="1184941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0B18C-42CD-49AD-96E0-8F94F6AC229B}"/>
              </a:ext>
            </a:extLst>
          </p:cNvPr>
          <p:cNvSpPr>
            <a:spLocks noGrp="1"/>
          </p:cNvSpPr>
          <p:nvPr>
            <p:ph idx="1"/>
          </p:nvPr>
        </p:nvSpPr>
        <p:spPr>
          <a:xfrm>
            <a:off x="677334" y="1795465"/>
            <a:ext cx="5984723" cy="4245898"/>
          </a:xfrm>
        </p:spPr>
        <p:txBody>
          <a:bodyPr>
            <a:normAutofit fontScale="92500" lnSpcReduction="10000"/>
          </a:bodyPr>
          <a:lstStyle/>
          <a:p>
            <a:r>
              <a:rPr lang="en-US" sz="2000" dirty="0"/>
              <a:t>In mid 2023, Comcast received grants from MD State and the County to build out to approximately 92 homes.</a:t>
            </a:r>
          </a:p>
          <a:p>
            <a:r>
              <a:rPr lang="en-US" sz="2000" dirty="0"/>
              <a:t>Many of these homes are located in areas where Comcast already provides service or where Comcast plans to build under their FY22 Infrastructure Grant.</a:t>
            </a:r>
          </a:p>
          <a:p>
            <a:r>
              <a:rPr lang="en-US" sz="2000" dirty="0"/>
              <a:t>This project must be completed by August 2026.</a:t>
            </a:r>
          </a:p>
          <a:p>
            <a:r>
              <a:rPr lang="en-US" sz="2000" dirty="0"/>
              <a:t>All MOUs have been completed.</a:t>
            </a:r>
          </a:p>
          <a:p>
            <a:r>
              <a:rPr lang="en-US" sz="2000" dirty="0"/>
              <a:t>Comcast is currently walking the area; it is their plan to provide service to some of these homes when they build out under their FY22 Infrastructure Grant.</a:t>
            </a:r>
          </a:p>
          <a:p>
            <a:pPr marL="0" indent="0">
              <a:buNone/>
            </a:pPr>
            <a:endParaRPr lang="en-US" sz="2000" dirty="0"/>
          </a:p>
        </p:txBody>
      </p:sp>
      <p:sp>
        <p:nvSpPr>
          <p:cNvPr id="7" name="Title 1">
            <a:extLst>
              <a:ext uri="{FF2B5EF4-FFF2-40B4-BE49-F238E27FC236}">
                <a16:creationId xmlns:a16="http://schemas.microsoft.com/office/drawing/2014/main" id="{9BD293BE-D232-4749-ACBF-D39C45B3F933}"/>
              </a:ext>
            </a:extLst>
          </p:cNvPr>
          <p:cNvSpPr txBox="1">
            <a:spLocks/>
          </p:cNvSpPr>
          <p:nvPr/>
        </p:nvSpPr>
        <p:spPr>
          <a:xfrm>
            <a:off x="677334" y="609600"/>
            <a:ext cx="9940464" cy="118586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2"/>
                </a:solidFill>
              </a:rPr>
              <a:t>In Progress</a:t>
            </a:r>
          </a:p>
          <a:p>
            <a:r>
              <a:rPr lang="en-US" sz="2400" b="1" dirty="0">
                <a:solidFill>
                  <a:schemeClr val="tx2"/>
                </a:solidFill>
              </a:rPr>
              <a:t>FY23 Network Infrastructure Grant - Comcast</a:t>
            </a:r>
          </a:p>
        </p:txBody>
      </p:sp>
      <p:sp>
        <p:nvSpPr>
          <p:cNvPr id="6" name="Footer Placeholder 5">
            <a:extLst>
              <a:ext uri="{FF2B5EF4-FFF2-40B4-BE49-F238E27FC236}">
                <a16:creationId xmlns:a16="http://schemas.microsoft.com/office/drawing/2014/main" id="{55C6F2F3-5CDC-6209-3302-2A1B81406E83}"/>
              </a:ext>
            </a:extLst>
          </p:cNvPr>
          <p:cNvSpPr>
            <a:spLocks noGrp="1"/>
          </p:cNvSpPr>
          <p:nvPr>
            <p:ph type="ftr" sz="quarter" idx="11"/>
          </p:nvPr>
        </p:nvSpPr>
        <p:spPr/>
        <p:txBody>
          <a:bodyPr/>
          <a:lstStyle/>
          <a:p>
            <a:r>
              <a:rPr lang="en-US"/>
              <a:t>May 7, 2024</a:t>
            </a:r>
            <a:endParaRPr lang="en-US" dirty="0"/>
          </a:p>
        </p:txBody>
      </p:sp>
      <p:sp>
        <p:nvSpPr>
          <p:cNvPr id="8" name="Slide Number Placeholder 7">
            <a:extLst>
              <a:ext uri="{FF2B5EF4-FFF2-40B4-BE49-F238E27FC236}">
                <a16:creationId xmlns:a16="http://schemas.microsoft.com/office/drawing/2014/main" id="{E7C24A5D-B5D3-1603-40B7-4A2885047EAE}"/>
              </a:ext>
            </a:extLst>
          </p:cNvPr>
          <p:cNvSpPr>
            <a:spLocks noGrp="1"/>
          </p:cNvSpPr>
          <p:nvPr>
            <p:ph type="sldNum" sz="quarter" idx="12"/>
          </p:nvPr>
        </p:nvSpPr>
        <p:spPr/>
        <p:txBody>
          <a:bodyPr/>
          <a:lstStyle/>
          <a:p>
            <a:fld id="{6D22F896-40B5-4ADD-8801-0D06FADFA095}" type="slidenum">
              <a:rPr lang="en-US" smtClean="0"/>
              <a:t>17</a:t>
            </a:fld>
            <a:endParaRPr lang="en-US" dirty="0"/>
          </a:p>
        </p:txBody>
      </p:sp>
      <p:pic>
        <p:nvPicPr>
          <p:cNvPr id="10" name="Picture 9">
            <a:extLst>
              <a:ext uri="{FF2B5EF4-FFF2-40B4-BE49-F238E27FC236}">
                <a16:creationId xmlns:a16="http://schemas.microsoft.com/office/drawing/2014/main" id="{3A419D77-9D4C-4FCB-FAF8-D62D6D5D767D}"/>
              </a:ext>
            </a:extLst>
          </p:cNvPr>
          <p:cNvPicPr>
            <a:picLocks noChangeAspect="1"/>
          </p:cNvPicPr>
          <p:nvPr/>
        </p:nvPicPr>
        <p:blipFill>
          <a:blip r:embed="rId2"/>
          <a:stretch>
            <a:fillRect/>
          </a:stretch>
        </p:blipFill>
        <p:spPr>
          <a:xfrm>
            <a:off x="7098033" y="1656127"/>
            <a:ext cx="4351938" cy="5001575"/>
          </a:xfrm>
          <a:prstGeom prst="rect">
            <a:avLst/>
          </a:prstGeom>
        </p:spPr>
      </p:pic>
    </p:spTree>
    <p:extLst>
      <p:ext uri="{BB962C8B-B14F-4D97-AF65-F5344CB8AC3E}">
        <p14:creationId xmlns:p14="http://schemas.microsoft.com/office/powerpoint/2010/main" val="1548952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0B18C-42CD-49AD-96E0-8F94F6AC229B}"/>
              </a:ext>
            </a:extLst>
          </p:cNvPr>
          <p:cNvSpPr>
            <a:spLocks noGrp="1"/>
          </p:cNvSpPr>
          <p:nvPr>
            <p:ph idx="1"/>
          </p:nvPr>
        </p:nvSpPr>
        <p:spPr>
          <a:xfrm>
            <a:off x="677334" y="1930401"/>
            <a:ext cx="9326880" cy="4110962"/>
          </a:xfrm>
        </p:spPr>
        <p:txBody>
          <a:bodyPr>
            <a:normAutofit/>
          </a:bodyPr>
          <a:lstStyle/>
          <a:p>
            <a:r>
              <a:rPr lang="en-US" sz="2000" dirty="0">
                <a:solidFill>
                  <a:schemeClr val="tx1"/>
                </a:solidFill>
              </a:rPr>
              <a:t>In mid 2023, Verizon received grants from MD State and Charles County to bring broadband to various unserved areas and homes throughout the County.</a:t>
            </a:r>
          </a:p>
          <a:p>
            <a:r>
              <a:rPr lang="en-US" sz="2000" dirty="0">
                <a:solidFill>
                  <a:schemeClr val="tx1"/>
                </a:solidFill>
              </a:rPr>
              <a:t>The Verizon Broadband Buildout project is designed to pass 107 locations - residences and businesses.</a:t>
            </a:r>
          </a:p>
          <a:p>
            <a:r>
              <a:rPr lang="en-US" sz="2000" dirty="0"/>
              <a:t>The project is scheduled to be completed by August 31, 2026.</a:t>
            </a:r>
            <a:endParaRPr lang="en-US" sz="1800" dirty="0"/>
          </a:p>
          <a:p>
            <a:r>
              <a:rPr lang="en-US" sz="2000" dirty="0"/>
              <a:t>IT meets with the Verizon Project Build Team on a bi-weekly basis.</a:t>
            </a:r>
          </a:p>
          <a:p>
            <a:pPr marL="0" indent="0">
              <a:buNone/>
            </a:pPr>
            <a:endParaRPr lang="en-US" sz="2000" dirty="0"/>
          </a:p>
        </p:txBody>
      </p:sp>
      <p:sp>
        <p:nvSpPr>
          <p:cNvPr id="7" name="Title 1">
            <a:extLst>
              <a:ext uri="{FF2B5EF4-FFF2-40B4-BE49-F238E27FC236}">
                <a16:creationId xmlns:a16="http://schemas.microsoft.com/office/drawing/2014/main" id="{9BD293BE-D232-4749-ACBF-D39C45B3F933}"/>
              </a:ext>
            </a:extLst>
          </p:cNvPr>
          <p:cNvSpPr txBox="1">
            <a:spLocks/>
          </p:cNvSpPr>
          <p:nvPr/>
        </p:nvSpPr>
        <p:spPr>
          <a:xfrm>
            <a:off x="677334" y="609600"/>
            <a:ext cx="9940464"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2"/>
                </a:solidFill>
              </a:rPr>
              <a:t>In Progress</a:t>
            </a:r>
            <a:br>
              <a:rPr lang="en-US" b="1" dirty="0">
                <a:solidFill>
                  <a:schemeClr val="tx2"/>
                </a:solidFill>
              </a:rPr>
            </a:br>
            <a:r>
              <a:rPr lang="en-US" sz="2400" b="1" dirty="0">
                <a:solidFill>
                  <a:schemeClr val="tx2"/>
                </a:solidFill>
              </a:rPr>
              <a:t>FY23 Infrastructure Grant Broadband Buildout – Verizon</a:t>
            </a:r>
            <a:endParaRPr lang="en-US" sz="2400" b="1" dirty="0">
              <a:solidFill>
                <a:schemeClr val="accent1">
                  <a:lumMod val="20000"/>
                  <a:lumOff val="80000"/>
                </a:schemeClr>
              </a:solidFill>
            </a:endParaRPr>
          </a:p>
        </p:txBody>
      </p:sp>
      <p:sp>
        <p:nvSpPr>
          <p:cNvPr id="6" name="Footer Placeholder 5">
            <a:extLst>
              <a:ext uri="{FF2B5EF4-FFF2-40B4-BE49-F238E27FC236}">
                <a16:creationId xmlns:a16="http://schemas.microsoft.com/office/drawing/2014/main" id="{55C6F2F3-5CDC-6209-3302-2A1B81406E83}"/>
              </a:ext>
            </a:extLst>
          </p:cNvPr>
          <p:cNvSpPr>
            <a:spLocks noGrp="1"/>
          </p:cNvSpPr>
          <p:nvPr>
            <p:ph type="ftr" sz="quarter" idx="11"/>
          </p:nvPr>
        </p:nvSpPr>
        <p:spPr/>
        <p:txBody>
          <a:bodyPr/>
          <a:lstStyle/>
          <a:p>
            <a:r>
              <a:rPr lang="en-US"/>
              <a:t>May 7, 2024</a:t>
            </a:r>
            <a:endParaRPr lang="en-US" dirty="0"/>
          </a:p>
        </p:txBody>
      </p:sp>
      <p:sp>
        <p:nvSpPr>
          <p:cNvPr id="8" name="Slide Number Placeholder 7">
            <a:extLst>
              <a:ext uri="{FF2B5EF4-FFF2-40B4-BE49-F238E27FC236}">
                <a16:creationId xmlns:a16="http://schemas.microsoft.com/office/drawing/2014/main" id="{E7C24A5D-B5D3-1603-40B7-4A2885047EAE}"/>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490064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0B18C-42CD-49AD-96E0-8F94F6AC229B}"/>
              </a:ext>
            </a:extLst>
          </p:cNvPr>
          <p:cNvSpPr>
            <a:spLocks noGrp="1"/>
          </p:cNvSpPr>
          <p:nvPr>
            <p:ph idx="1"/>
          </p:nvPr>
        </p:nvSpPr>
        <p:spPr>
          <a:xfrm>
            <a:off x="1484768" y="2236205"/>
            <a:ext cx="7105895" cy="3805157"/>
          </a:xfrm>
        </p:spPr>
        <p:txBody>
          <a:bodyPr>
            <a:normAutofit/>
          </a:bodyPr>
          <a:lstStyle/>
          <a:p>
            <a:r>
              <a:rPr lang="en-US" sz="2000" dirty="0">
                <a:solidFill>
                  <a:schemeClr val="tx1"/>
                </a:solidFill>
              </a:rPr>
              <a:t>Verizon has been focusing its efforts on equipment upgrades to their LaPlata, Hughesville, Indian Head, Bryans Road and Chapel Hill wire centers.</a:t>
            </a:r>
          </a:p>
          <a:p>
            <a:pPr lvl="1"/>
            <a:r>
              <a:rPr lang="en-US" sz="1800" dirty="0">
                <a:solidFill>
                  <a:schemeClr val="tx1"/>
                </a:solidFill>
              </a:rPr>
              <a:t>These are the wire centers which will support the build of this project. </a:t>
            </a:r>
          </a:p>
          <a:p>
            <a:r>
              <a:rPr lang="en-US" sz="2000" dirty="0">
                <a:solidFill>
                  <a:schemeClr val="tx1"/>
                </a:solidFill>
              </a:rPr>
              <a:t>They are currently working on the network construction and, as of March 2024, they had laid 12.8 miles of new fiber. </a:t>
            </a:r>
          </a:p>
          <a:p>
            <a:pPr marL="0" indent="0">
              <a:buNone/>
            </a:pPr>
            <a:endParaRPr lang="en-US" sz="2000" dirty="0"/>
          </a:p>
        </p:txBody>
      </p:sp>
      <p:sp>
        <p:nvSpPr>
          <p:cNvPr id="7" name="Title 1">
            <a:extLst>
              <a:ext uri="{FF2B5EF4-FFF2-40B4-BE49-F238E27FC236}">
                <a16:creationId xmlns:a16="http://schemas.microsoft.com/office/drawing/2014/main" id="{9BD293BE-D232-4749-ACBF-D39C45B3F933}"/>
              </a:ext>
            </a:extLst>
          </p:cNvPr>
          <p:cNvSpPr txBox="1">
            <a:spLocks/>
          </p:cNvSpPr>
          <p:nvPr/>
        </p:nvSpPr>
        <p:spPr>
          <a:xfrm>
            <a:off x="677334" y="609600"/>
            <a:ext cx="9940464"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2"/>
                </a:solidFill>
              </a:rPr>
              <a:t>In Progress</a:t>
            </a:r>
            <a:br>
              <a:rPr lang="en-US" b="1" dirty="0">
                <a:solidFill>
                  <a:schemeClr val="tx2"/>
                </a:solidFill>
              </a:rPr>
            </a:br>
            <a:r>
              <a:rPr lang="en-US" sz="2400" b="1" dirty="0">
                <a:solidFill>
                  <a:schemeClr val="tx2"/>
                </a:solidFill>
              </a:rPr>
              <a:t>FY23 Infrastructure Grant Broadband Buildout – Verizon</a:t>
            </a:r>
            <a:endParaRPr lang="en-US" sz="2400" b="1" dirty="0">
              <a:solidFill>
                <a:schemeClr val="accent1">
                  <a:lumMod val="20000"/>
                  <a:lumOff val="80000"/>
                </a:schemeClr>
              </a:solidFill>
            </a:endParaRPr>
          </a:p>
        </p:txBody>
      </p:sp>
      <p:sp>
        <p:nvSpPr>
          <p:cNvPr id="6" name="Footer Placeholder 5">
            <a:extLst>
              <a:ext uri="{FF2B5EF4-FFF2-40B4-BE49-F238E27FC236}">
                <a16:creationId xmlns:a16="http://schemas.microsoft.com/office/drawing/2014/main" id="{55C6F2F3-5CDC-6209-3302-2A1B81406E83}"/>
              </a:ext>
            </a:extLst>
          </p:cNvPr>
          <p:cNvSpPr>
            <a:spLocks noGrp="1"/>
          </p:cNvSpPr>
          <p:nvPr>
            <p:ph type="ftr" sz="quarter" idx="11"/>
          </p:nvPr>
        </p:nvSpPr>
        <p:spPr/>
        <p:txBody>
          <a:bodyPr/>
          <a:lstStyle/>
          <a:p>
            <a:r>
              <a:rPr lang="en-US"/>
              <a:t>May 7, 2024</a:t>
            </a:r>
            <a:endParaRPr lang="en-US" dirty="0"/>
          </a:p>
        </p:txBody>
      </p:sp>
      <p:sp>
        <p:nvSpPr>
          <p:cNvPr id="8" name="Slide Number Placeholder 7">
            <a:extLst>
              <a:ext uri="{FF2B5EF4-FFF2-40B4-BE49-F238E27FC236}">
                <a16:creationId xmlns:a16="http://schemas.microsoft.com/office/drawing/2014/main" id="{E7C24A5D-B5D3-1603-40B7-4A2885047EAE}"/>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295901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FDD3-A3DB-4E08-A454-328DF9B1C63A}"/>
              </a:ext>
            </a:extLst>
          </p:cNvPr>
          <p:cNvSpPr>
            <a:spLocks noGrp="1"/>
          </p:cNvSpPr>
          <p:nvPr>
            <p:ph type="title"/>
          </p:nvPr>
        </p:nvSpPr>
        <p:spPr/>
        <p:txBody>
          <a:bodyPr/>
          <a:lstStyle/>
          <a:p>
            <a:r>
              <a:rPr lang="en-US" b="1" dirty="0">
                <a:solidFill>
                  <a:schemeClr val="tx2"/>
                </a:solidFill>
              </a:rPr>
              <a:t>Rural Broadband Task Force</a:t>
            </a:r>
            <a:br>
              <a:rPr lang="en-US" b="1" dirty="0">
                <a:solidFill>
                  <a:schemeClr val="tx2"/>
                </a:solidFill>
              </a:rPr>
            </a:br>
            <a:r>
              <a:rPr lang="en-US" sz="2400" b="1" dirty="0">
                <a:solidFill>
                  <a:schemeClr val="accent1">
                    <a:lumMod val="20000"/>
                    <a:lumOff val="80000"/>
                  </a:schemeClr>
                </a:solidFill>
              </a:rPr>
              <a:t>Members</a:t>
            </a:r>
            <a:endParaRPr lang="en-US" b="1" dirty="0">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FD7505F4-CAD2-419A-8C2E-30E4CB92D364}"/>
              </a:ext>
            </a:extLst>
          </p:cNvPr>
          <p:cNvSpPr>
            <a:spLocks noGrp="1"/>
          </p:cNvSpPr>
          <p:nvPr>
            <p:ph sz="half" idx="1"/>
          </p:nvPr>
        </p:nvSpPr>
        <p:spPr>
          <a:xfrm>
            <a:off x="677333" y="2160589"/>
            <a:ext cx="5773709" cy="3880772"/>
          </a:xfrm>
        </p:spPr>
        <p:txBody>
          <a:bodyPr>
            <a:normAutofit/>
          </a:bodyPr>
          <a:lstStyle/>
          <a:p>
            <a:r>
              <a:rPr lang="en-US" dirty="0">
                <a:solidFill>
                  <a:schemeClr val="tx1"/>
                </a:solidFill>
              </a:rPr>
              <a:t>Jenifer Ellin &amp; Erica Rizor</a:t>
            </a:r>
            <a:r>
              <a:rPr lang="en-US" sz="1600" dirty="0">
                <a:solidFill>
                  <a:schemeClr val="tx1"/>
                </a:solidFill>
              </a:rPr>
              <a:t>, County Administration</a:t>
            </a:r>
          </a:p>
          <a:p>
            <a:r>
              <a:rPr lang="en-US" dirty="0">
                <a:solidFill>
                  <a:schemeClr val="tx1"/>
                </a:solidFill>
              </a:rPr>
              <a:t>Evelyn Jacobson, Matt Jacobson &amp; Gina Markovich</a:t>
            </a:r>
            <a:r>
              <a:rPr lang="en-US" sz="1600" dirty="0">
                <a:solidFill>
                  <a:schemeClr val="tx1"/>
                </a:solidFill>
              </a:rPr>
              <a:t>, Information Technology Division</a:t>
            </a:r>
          </a:p>
          <a:p>
            <a:r>
              <a:rPr lang="en-US" dirty="0">
                <a:solidFill>
                  <a:schemeClr val="tx1"/>
                </a:solidFill>
              </a:rPr>
              <a:t>Renesha Miles</a:t>
            </a:r>
            <a:r>
              <a:rPr lang="en-US" sz="1600" dirty="0">
                <a:solidFill>
                  <a:schemeClr val="tx1"/>
                </a:solidFill>
              </a:rPr>
              <a:t>, Chief Equity Officer</a:t>
            </a:r>
          </a:p>
          <a:p>
            <a:r>
              <a:rPr lang="en-US" dirty="0">
                <a:solidFill>
                  <a:schemeClr val="tx1"/>
                </a:solidFill>
              </a:rPr>
              <a:t>Jeffrey Clements</a:t>
            </a:r>
            <a:r>
              <a:rPr lang="en-US" sz="1600" dirty="0">
                <a:solidFill>
                  <a:schemeClr val="tx1"/>
                </a:solidFill>
              </a:rPr>
              <a:t>, Department of Emergency Services</a:t>
            </a:r>
          </a:p>
          <a:p>
            <a:r>
              <a:rPr lang="en-US" dirty="0">
                <a:solidFill>
                  <a:schemeClr val="tx1"/>
                </a:solidFill>
              </a:rPr>
              <a:t>Michelle DeSoto</a:t>
            </a:r>
            <a:r>
              <a:rPr lang="en-US" sz="1600" dirty="0">
                <a:solidFill>
                  <a:schemeClr val="tx1"/>
                </a:solidFill>
              </a:rPr>
              <a:t>, Economic Development</a:t>
            </a:r>
          </a:p>
          <a:p>
            <a:r>
              <a:rPr lang="en-US" dirty="0">
                <a:solidFill>
                  <a:schemeClr val="tx1"/>
                </a:solidFill>
              </a:rPr>
              <a:t>Steve Andritz</a:t>
            </a:r>
            <a:r>
              <a:rPr lang="en-US" sz="1600" dirty="0">
                <a:solidFill>
                  <a:schemeClr val="tx1"/>
                </a:solidFill>
              </a:rPr>
              <a:t>, Charles County Board of Education</a:t>
            </a:r>
          </a:p>
          <a:p>
            <a:r>
              <a:rPr lang="en-US" dirty="0">
                <a:solidFill>
                  <a:schemeClr val="tx1"/>
                </a:solidFill>
              </a:rPr>
              <a:t>Thomas Dennison</a:t>
            </a:r>
            <a:r>
              <a:rPr lang="en-US" sz="1600" dirty="0">
                <a:solidFill>
                  <a:schemeClr val="tx1"/>
                </a:solidFill>
              </a:rPr>
              <a:t>, SMECO</a:t>
            </a:r>
          </a:p>
          <a:p>
            <a:r>
              <a:rPr lang="en-US" dirty="0">
                <a:solidFill>
                  <a:schemeClr val="tx1"/>
                </a:solidFill>
              </a:rPr>
              <a:t>Kevin Warring</a:t>
            </a:r>
            <a:r>
              <a:rPr lang="en-US" sz="1600" dirty="0">
                <a:solidFill>
                  <a:schemeClr val="tx1"/>
                </a:solidFill>
              </a:rPr>
              <a:t>, District 1 Resident</a:t>
            </a:r>
          </a:p>
          <a:p>
            <a:r>
              <a:rPr lang="en-US" dirty="0">
                <a:solidFill>
                  <a:schemeClr val="tx1"/>
                </a:solidFill>
              </a:rPr>
              <a:t>Katie Stickle</a:t>
            </a:r>
            <a:r>
              <a:rPr lang="en-US" sz="1600" dirty="0">
                <a:solidFill>
                  <a:schemeClr val="tx1"/>
                </a:solidFill>
              </a:rPr>
              <a:t>, District 2 Resident</a:t>
            </a:r>
          </a:p>
        </p:txBody>
      </p:sp>
      <p:pic>
        <p:nvPicPr>
          <p:cNvPr id="8" name="Content Placeholder 7" descr="A group of people wearing hard hats&#10;&#10;Description automatically generated with low confidence">
            <a:extLst>
              <a:ext uri="{FF2B5EF4-FFF2-40B4-BE49-F238E27FC236}">
                <a16:creationId xmlns:a16="http://schemas.microsoft.com/office/drawing/2014/main" id="{7CCCCDEE-7651-40D1-A4EA-2AB1D506F376}"/>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6262" r="7463"/>
          <a:stretch/>
        </p:blipFill>
        <p:spPr>
          <a:xfrm>
            <a:off x="6684536" y="2247613"/>
            <a:ext cx="4495591" cy="3476536"/>
          </a:xfrm>
        </p:spPr>
      </p:pic>
      <p:sp>
        <p:nvSpPr>
          <p:cNvPr id="5" name="Footer Placeholder 4">
            <a:extLst>
              <a:ext uri="{FF2B5EF4-FFF2-40B4-BE49-F238E27FC236}">
                <a16:creationId xmlns:a16="http://schemas.microsoft.com/office/drawing/2014/main" id="{C8B0A748-5762-BB83-C813-1907DD7E0144}"/>
              </a:ext>
            </a:extLst>
          </p:cNvPr>
          <p:cNvSpPr>
            <a:spLocks noGrp="1"/>
          </p:cNvSpPr>
          <p:nvPr>
            <p:ph type="ftr" sz="quarter" idx="11"/>
          </p:nvPr>
        </p:nvSpPr>
        <p:spPr/>
        <p:txBody>
          <a:bodyPr/>
          <a:lstStyle/>
          <a:p>
            <a:r>
              <a:rPr lang="en-US"/>
              <a:t>May 7, 2024</a:t>
            </a:r>
            <a:endParaRPr lang="en-US" dirty="0"/>
          </a:p>
        </p:txBody>
      </p:sp>
      <p:sp>
        <p:nvSpPr>
          <p:cNvPr id="7" name="Slide Number Placeholder 6">
            <a:extLst>
              <a:ext uri="{FF2B5EF4-FFF2-40B4-BE49-F238E27FC236}">
                <a16:creationId xmlns:a16="http://schemas.microsoft.com/office/drawing/2014/main" id="{DD28127A-9B29-779C-ADBB-8668B3F4EA73}"/>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4007374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BD293BE-D232-4749-ACBF-D39C45B3F933}"/>
              </a:ext>
            </a:extLst>
          </p:cNvPr>
          <p:cNvSpPr txBox="1">
            <a:spLocks/>
          </p:cNvSpPr>
          <p:nvPr/>
        </p:nvSpPr>
        <p:spPr>
          <a:xfrm>
            <a:off x="677334" y="609600"/>
            <a:ext cx="9940464"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2"/>
                </a:solidFill>
              </a:rPr>
              <a:t>In Progress</a:t>
            </a:r>
            <a:br>
              <a:rPr lang="en-US" b="1" dirty="0">
                <a:solidFill>
                  <a:schemeClr val="tx2"/>
                </a:solidFill>
              </a:rPr>
            </a:br>
            <a:r>
              <a:rPr lang="en-US" sz="2400" b="1" dirty="0">
                <a:solidFill>
                  <a:schemeClr val="tx2"/>
                </a:solidFill>
              </a:rPr>
              <a:t>FY23 Infrastructure Grant Broadband Buildout – Verizon</a:t>
            </a:r>
            <a:endParaRPr lang="en-US" sz="2400" b="1" dirty="0">
              <a:solidFill>
                <a:schemeClr val="accent1">
                  <a:lumMod val="20000"/>
                  <a:lumOff val="80000"/>
                </a:schemeClr>
              </a:solidFill>
            </a:endParaRPr>
          </a:p>
        </p:txBody>
      </p:sp>
      <p:sp>
        <p:nvSpPr>
          <p:cNvPr id="6" name="Footer Placeholder 5">
            <a:extLst>
              <a:ext uri="{FF2B5EF4-FFF2-40B4-BE49-F238E27FC236}">
                <a16:creationId xmlns:a16="http://schemas.microsoft.com/office/drawing/2014/main" id="{55C6F2F3-5CDC-6209-3302-2A1B81406E83}"/>
              </a:ext>
            </a:extLst>
          </p:cNvPr>
          <p:cNvSpPr>
            <a:spLocks noGrp="1"/>
          </p:cNvSpPr>
          <p:nvPr>
            <p:ph type="ftr" sz="quarter" idx="11"/>
          </p:nvPr>
        </p:nvSpPr>
        <p:spPr/>
        <p:txBody>
          <a:bodyPr/>
          <a:lstStyle/>
          <a:p>
            <a:r>
              <a:rPr lang="en-US"/>
              <a:t>May 7, 2024</a:t>
            </a:r>
            <a:endParaRPr lang="en-US" dirty="0"/>
          </a:p>
        </p:txBody>
      </p:sp>
      <p:sp>
        <p:nvSpPr>
          <p:cNvPr id="8" name="Slide Number Placeholder 7">
            <a:extLst>
              <a:ext uri="{FF2B5EF4-FFF2-40B4-BE49-F238E27FC236}">
                <a16:creationId xmlns:a16="http://schemas.microsoft.com/office/drawing/2014/main" id="{E7C24A5D-B5D3-1603-40B7-4A2885047EAE}"/>
              </a:ext>
            </a:extLst>
          </p:cNvPr>
          <p:cNvSpPr>
            <a:spLocks noGrp="1"/>
          </p:cNvSpPr>
          <p:nvPr>
            <p:ph type="sldNum" sz="quarter" idx="12"/>
          </p:nvPr>
        </p:nvSpPr>
        <p:spPr/>
        <p:txBody>
          <a:bodyPr/>
          <a:lstStyle/>
          <a:p>
            <a:fld id="{6D22F896-40B5-4ADD-8801-0D06FADFA095}" type="slidenum">
              <a:rPr lang="en-US" smtClean="0"/>
              <a:t>20</a:t>
            </a:fld>
            <a:endParaRPr lang="en-US" dirty="0"/>
          </a:p>
        </p:txBody>
      </p:sp>
      <p:pic>
        <p:nvPicPr>
          <p:cNvPr id="4" name="Picture 3">
            <a:extLst>
              <a:ext uri="{FF2B5EF4-FFF2-40B4-BE49-F238E27FC236}">
                <a16:creationId xmlns:a16="http://schemas.microsoft.com/office/drawing/2014/main" id="{B4AD0B70-2831-57F7-E1AB-6D3B99A64CC5}"/>
              </a:ext>
            </a:extLst>
          </p:cNvPr>
          <p:cNvPicPr>
            <a:picLocks noChangeAspect="1"/>
          </p:cNvPicPr>
          <p:nvPr/>
        </p:nvPicPr>
        <p:blipFill>
          <a:blip r:embed="rId2"/>
          <a:stretch>
            <a:fillRect/>
          </a:stretch>
        </p:blipFill>
        <p:spPr>
          <a:xfrm>
            <a:off x="2917998" y="1716408"/>
            <a:ext cx="4658375" cy="4324954"/>
          </a:xfrm>
          <a:prstGeom prst="rect">
            <a:avLst/>
          </a:prstGeom>
        </p:spPr>
      </p:pic>
    </p:spTree>
    <p:extLst>
      <p:ext uri="{BB962C8B-B14F-4D97-AF65-F5344CB8AC3E}">
        <p14:creationId xmlns:p14="http://schemas.microsoft.com/office/powerpoint/2010/main" val="4013061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p:txBody>
          <a:bodyPr>
            <a:normAutofit/>
          </a:bodyPr>
          <a:lstStyle/>
          <a:p>
            <a:r>
              <a:rPr lang="en-US" b="1" dirty="0">
                <a:solidFill>
                  <a:schemeClr val="tx2"/>
                </a:solidFill>
              </a:rPr>
              <a:t>In Progress</a:t>
            </a:r>
            <a:br>
              <a:rPr lang="en-US" b="1" dirty="0">
                <a:solidFill>
                  <a:schemeClr val="tx2"/>
                </a:solidFill>
              </a:rPr>
            </a:br>
            <a:r>
              <a:rPr lang="en-US" sz="2400" b="1" dirty="0">
                <a:solidFill>
                  <a:schemeClr val="tx2"/>
                </a:solidFill>
              </a:rPr>
              <a:t>LD–Cat3 Grant – Project Overview</a:t>
            </a:r>
            <a:endParaRPr lang="en-US" sz="2400" b="1" dirty="0">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966584" y="1747319"/>
            <a:ext cx="8596668" cy="4294043"/>
          </a:xfrm>
        </p:spPr>
        <p:txBody>
          <a:bodyPr>
            <a:normAutofit lnSpcReduction="10000"/>
          </a:bodyPr>
          <a:lstStyle/>
          <a:p>
            <a:r>
              <a:rPr lang="en-US" sz="2000" dirty="0">
                <a:solidFill>
                  <a:schemeClr val="tx1"/>
                </a:solidFill>
              </a:rPr>
              <a:t>County sponsored grant which will assist with funding the construction of service drops to connect homes at the end of long, private driveways to the existing broadband network on the road.</a:t>
            </a:r>
          </a:p>
          <a:p>
            <a:r>
              <a:rPr lang="en-US" sz="2000" dirty="0">
                <a:solidFill>
                  <a:schemeClr val="tx1"/>
                </a:solidFill>
              </a:rPr>
              <a:t>The program will run through December 31, 2024. The ISP shall determine the best construction method and location for the service drop (1 per household) installation.</a:t>
            </a:r>
          </a:p>
          <a:p>
            <a:r>
              <a:rPr lang="en-US" sz="2000" dirty="0">
                <a:solidFill>
                  <a:schemeClr val="tx1"/>
                </a:solidFill>
              </a:rPr>
              <a:t>Funding formula:</a:t>
            </a:r>
          </a:p>
          <a:p>
            <a:pPr lvl="1"/>
            <a:r>
              <a:rPr lang="en-US" sz="1800" dirty="0">
                <a:solidFill>
                  <a:schemeClr val="tx1"/>
                </a:solidFill>
              </a:rPr>
              <a:t>First $1000 paid by County</a:t>
            </a:r>
          </a:p>
          <a:p>
            <a:pPr lvl="1"/>
            <a:r>
              <a:rPr lang="en-US" sz="1800" dirty="0">
                <a:solidFill>
                  <a:schemeClr val="tx1"/>
                </a:solidFill>
              </a:rPr>
              <a:t>After $1000, County will pay 90% and resident will pay 10%</a:t>
            </a:r>
          </a:p>
          <a:p>
            <a:pPr lvl="1"/>
            <a:r>
              <a:rPr lang="en-US" sz="1800" dirty="0">
                <a:solidFill>
                  <a:schemeClr val="tx1"/>
                </a:solidFill>
              </a:rPr>
              <a:t>County will pay up to $15,000 in total</a:t>
            </a:r>
          </a:p>
          <a:p>
            <a:r>
              <a:rPr lang="en-US" sz="2000" dirty="0">
                <a:solidFill>
                  <a:schemeClr val="tx1"/>
                </a:solidFill>
              </a:rPr>
              <a:t>Hardship waiver – eligible residents will have their 10% contribution waived.</a:t>
            </a:r>
          </a:p>
          <a:p>
            <a:pPr lvl="1"/>
            <a:endParaRPr lang="en-US" sz="1800" dirty="0">
              <a:solidFill>
                <a:schemeClr val="tx1"/>
              </a:solidFill>
            </a:endParaRPr>
          </a:p>
          <a:p>
            <a:endParaRPr lang="en-US" sz="2000" dirty="0">
              <a:solidFill>
                <a:schemeClr val="tx1"/>
              </a:solidFill>
            </a:endParaRPr>
          </a:p>
        </p:txBody>
      </p:sp>
      <p:sp>
        <p:nvSpPr>
          <p:cNvPr id="4" name="Footer Placeholder 3">
            <a:extLst>
              <a:ext uri="{FF2B5EF4-FFF2-40B4-BE49-F238E27FC236}">
                <a16:creationId xmlns:a16="http://schemas.microsoft.com/office/drawing/2014/main" id="{B89C4F28-E25B-EDA7-11BA-3EE18B8D44F6}"/>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8498F07D-E344-5DF3-D28B-0F986D371052}"/>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558399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p:txBody>
          <a:bodyPr>
            <a:normAutofit/>
          </a:bodyPr>
          <a:lstStyle/>
          <a:p>
            <a:r>
              <a:rPr lang="en-US" b="1" dirty="0">
                <a:solidFill>
                  <a:schemeClr val="tx2"/>
                </a:solidFill>
              </a:rPr>
              <a:t>In Progress</a:t>
            </a:r>
            <a:br>
              <a:rPr lang="en-US" b="1" dirty="0">
                <a:solidFill>
                  <a:schemeClr val="tx2"/>
                </a:solidFill>
              </a:rPr>
            </a:br>
            <a:r>
              <a:rPr lang="en-US" sz="2400" b="1" dirty="0">
                <a:solidFill>
                  <a:schemeClr val="tx2"/>
                </a:solidFill>
              </a:rPr>
              <a:t>LD–Cat3 Grant - Providers</a:t>
            </a:r>
            <a:endParaRPr lang="en-US" b="1" dirty="0">
              <a:solidFill>
                <a:srgbClr val="7897C6"/>
              </a:solidFill>
            </a:endParaRP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966584" y="1930400"/>
            <a:ext cx="8085052" cy="3870036"/>
          </a:xfrm>
        </p:spPr>
        <p:txBody>
          <a:bodyPr>
            <a:normAutofit lnSpcReduction="10000"/>
          </a:bodyPr>
          <a:lstStyle/>
          <a:p>
            <a:r>
              <a:rPr lang="en-US" sz="2400" dirty="0">
                <a:solidFill>
                  <a:schemeClr val="tx1"/>
                </a:solidFill>
              </a:rPr>
              <a:t>ThinkBig</a:t>
            </a:r>
          </a:p>
          <a:p>
            <a:pPr lvl="1"/>
            <a:r>
              <a:rPr lang="en-US" sz="2000" dirty="0">
                <a:solidFill>
                  <a:schemeClr val="tx1"/>
                </a:solidFill>
              </a:rPr>
              <a:t>Program is well underway</a:t>
            </a:r>
          </a:p>
          <a:p>
            <a:pPr lvl="1"/>
            <a:r>
              <a:rPr lang="en-US" sz="2000" dirty="0">
                <a:solidFill>
                  <a:schemeClr val="tx1"/>
                </a:solidFill>
              </a:rPr>
              <a:t>To date, 115 residents have received the County’s LD-Cat3 grant for an approximate total of $67,000</a:t>
            </a:r>
          </a:p>
          <a:p>
            <a:r>
              <a:rPr lang="en-US" sz="2400" dirty="0">
                <a:solidFill>
                  <a:schemeClr val="tx1"/>
                </a:solidFill>
              </a:rPr>
              <a:t>Comcast</a:t>
            </a:r>
          </a:p>
          <a:p>
            <a:pPr lvl="1"/>
            <a:r>
              <a:rPr lang="en-US" sz="2000" dirty="0">
                <a:solidFill>
                  <a:schemeClr val="tx1"/>
                </a:solidFill>
              </a:rPr>
              <a:t>Continue to work out details of agreement</a:t>
            </a:r>
          </a:p>
          <a:p>
            <a:pPr lvl="1"/>
            <a:r>
              <a:rPr lang="en-US" sz="2000" dirty="0">
                <a:solidFill>
                  <a:schemeClr val="tx1"/>
                </a:solidFill>
              </a:rPr>
              <a:t>ROW extensions</a:t>
            </a:r>
          </a:p>
          <a:p>
            <a:r>
              <a:rPr lang="en-US" sz="2400" dirty="0">
                <a:solidFill>
                  <a:schemeClr val="tx1"/>
                </a:solidFill>
              </a:rPr>
              <a:t>Verizon</a:t>
            </a:r>
          </a:p>
          <a:p>
            <a:pPr lvl="1"/>
            <a:r>
              <a:rPr lang="en-US" sz="2000" dirty="0">
                <a:solidFill>
                  <a:schemeClr val="tx1"/>
                </a:solidFill>
              </a:rPr>
              <a:t>Will work with us on an individual extension, if identified</a:t>
            </a:r>
          </a:p>
        </p:txBody>
      </p:sp>
      <p:sp>
        <p:nvSpPr>
          <p:cNvPr id="4" name="Footer Placeholder 3">
            <a:extLst>
              <a:ext uri="{FF2B5EF4-FFF2-40B4-BE49-F238E27FC236}">
                <a16:creationId xmlns:a16="http://schemas.microsoft.com/office/drawing/2014/main" id="{B89C4F28-E25B-EDA7-11BA-3EE18B8D44F6}"/>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8498F07D-E344-5DF3-D28B-0F986D371052}"/>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941182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p:txBody>
          <a:bodyPr>
            <a:normAutofit/>
          </a:bodyPr>
          <a:lstStyle/>
          <a:p>
            <a:r>
              <a:rPr lang="en-US" b="1" dirty="0">
                <a:solidFill>
                  <a:schemeClr val="tx2"/>
                </a:solidFill>
              </a:rPr>
              <a:t>In Progress</a:t>
            </a:r>
            <a:br>
              <a:rPr lang="en-US" b="1" dirty="0">
                <a:solidFill>
                  <a:schemeClr val="tx2"/>
                </a:solidFill>
              </a:rPr>
            </a:br>
            <a:r>
              <a:rPr lang="en-US" sz="2400" b="1" dirty="0">
                <a:solidFill>
                  <a:schemeClr val="tx2"/>
                </a:solidFill>
              </a:rPr>
              <a:t>Connect America Fund Grant (CAF) II Project - Overview</a:t>
            </a: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966584" y="1930400"/>
            <a:ext cx="8085052" cy="3870036"/>
          </a:xfrm>
        </p:spPr>
        <p:txBody>
          <a:bodyPr>
            <a:normAutofit/>
          </a:bodyPr>
          <a:lstStyle/>
          <a:p>
            <a:r>
              <a:rPr lang="en-US" sz="2400" dirty="0">
                <a:solidFill>
                  <a:schemeClr val="tx1"/>
                </a:solidFill>
              </a:rPr>
              <a:t>In 2018, the FCC opened up the CAFII Grant, and Verizon was awarded funding to build to a minimum number of properties in certain census blocks in Charles County.</a:t>
            </a:r>
          </a:p>
          <a:p>
            <a:r>
              <a:rPr lang="en-US" sz="2400" dirty="0">
                <a:solidFill>
                  <a:schemeClr val="tx1"/>
                </a:solidFill>
              </a:rPr>
              <a:t>Initial count of properties was 146 but that has been increased as some of the FY23 MD Infrastructure Grant properties (approximately 91) are located in the CAFII areas.</a:t>
            </a:r>
          </a:p>
          <a:p>
            <a:r>
              <a:rPr lang="en-US" sz="2400" dirty="0">
                <a:solidFill>
                  <a:schemeClr val="tx1"/>
                </a:solidFill>
              </a:rPr>
              <a:t>Project must be completed by the end of 2025.</a:t>
            </a:r>
          </a:p>
          <a:p>
            <a:endParaRPr lang="en-US" sz="2400" dirty="0">
              <a:solidFill>
                <a:schemeClr val="tx1"/>
              </a:solidFill>
            </a:endParaRPr>
          </a:p>
        </p:txBody>
      </p:sp>
      <p:sp>
        <p:nvSpPr>
          <p:cNvPr id="4" name="Footer Placeholder 3">
            <a:extLst>
              <a:ext uri="{FF2B5EF4-FFF2-40B4-BE49-F238E27FC236}">
                <a16:creationId xmlns:a16="http://schemas.microsoft.com/office/drawing/2014/main" id="{B89C4F28-E25B-EDA7-11BA-3EE18B8D44F6}"/>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8498F07D-E344-5DF3-D28B-0F986D371052}"/>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2130419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p:txBody>
          <a:bodyPr>
            <a:normAutofit/>
          </a:bodyPr>
          <a:lstStyle/>
          <a:p>
            <a:r>
              <a:rPr lang="en-US" b="1" dirty="0">
                <a:solidFill>
                  <a:schemeClr val="tx2"/>
                </a:solidFill>
              </a:rPr>
              <a:t>In Progress</a:t>
            </a:r>
            <a:br>
              <a:rPr lang="en-US" b="1" dirty="0">
                <a:solidFill>
                  <a:schemeClr val="tx2"/>
                </a:solidFill>
              </a:rPr>
            </a:br>
            <a:r>
              <a:rPr lang="en-US" sz="2400" b="1" dirty="0">
                <a:solidFill>
                  <a:schemeClr val="tx2"/>
                </a:solidFill>
              </a:rPr>
              <a:t>Locating Broadband Needs</a:t>
            </a:r>
            <a:endParaRPr lang="en-US" sz="2400" b="1" dirty="0">
              <a:solidFill>
                <a:schemeClr val="accent1">
                  <a:lumMod val="20000"/>
                  <a:lumOff val="80000"/>
                </a:schemeClr>
              </a:solidFill>
            </a:endParaRP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966584" y="1747319"/>
            <a:ext cx="8596668" cy="4294043"/>
          </a:xfrm>
        </p:spPr>
        <p:txBody>
          <a:bodyPr>
            <a:normAutofit/>
          </a:bodyPr>
          <a:lstStyle/>
          <a:p>
            <a:r>
              <a:rPr lang="en-US" sz="2000" dirty="0">
                <a:solidFill>
                  <a:schemeClr val="tx1"/>
                </a:solidFill>
              </a:rPr>
              <a:t>County staff continues work to identify homes which do not have access to high-speed internet.</a:t>
            </a:r>
          </a:p>
          <a:p>
            <a:r>
              <a:rPr lang="en-US" sz="2000" dirty="0">
                <a:solidFill>
                  <a:schemeClr val="tx1"/>
                </a:solidFill>
              </a:rPr>
              <a:t>This is not anywhere near as easy as it used to be!</a:t>
            </a:r>
          </a:p>
          <a:p>
            <a:r>
              <a:rPr lang="en-US" sz="2000" dirty="0">
                <a:solidFill>
                  <a:schemeClr val="tx1"/>
                </a:solidFill>
              </a:rPr>
              <a:t>When we identify a home that does not have service, we reach out to our existing providers to see if it can be included in a grant or can be reached by a long driveway extension.</a:t>
            </a:r>
          </a:p>
          <a:p>
            <a:r>
              <a:rPr lang="en-US" sz="2000" dirty="0">
                <a:solidFill>
                  <a:schemeClr val="tx1"/>
                </a:solidFill>
              </a:rPr>
              <a:t>We encourage residents who do not have access to high-speed internet to complete our Internet Service Questionnaire located at</a:t>
            </a:r>
          </a:p>
          <a:p>
            <a:pPr marL="400050" lvl="1" indent="0">
              <a:buNone/>
            </a:pPr>
            <a:r>
              <a:rPr lang="en-US" dirty="0">
                <a:solidFill>
                  <a:schemeClr val="tx1"/>
                </a:solidFill>
                <a:hlinkClick r:id="rId2"/>
              </a:rPr>
              <a:t>https://www.charlescountymd.gov/our-county/rural-broadband-in-charles-county/internetaccess-questionnaire</a:t>
            </a:r>
            <a:endParaRPr lang="en-US" dirty="0">
              <a:solidFill>
                <a:schemeClr val="tx1"/>
              </a:solidFill>
            </a:endParaRPr>
          </a:p>
          <a:p>
            <a:pPr marL="400050" lvl="1" indent="0">
              <a:buNone/>
            </a:pPr>
            <a:endParaRPr lang="en-US" dirty="0">
              <a:solidFill>
                <a:schemeClr val="tx1"/>
              </a:solidFill>
            </a:endParaRPr>
          </a:p>
          <a:p>
            <a:endParaRPr lang="en-US" sz="1800" dirty="0">
              <a:solidFill>
                <a:schemeClr val="tx1"/>
              </a:solidFill>
            </a:endParaRPr>
          </a:p>
          <a:p>
            <a:endParaRPr lang="en-US" sz="2000" dirty="0">
              <a:solidFill>
                <a:schemeClr val="tx1"/>
              </a:solidFill>
            </a:endParaRPr>
          </a:p>
        </p:txBody>
      </p:sp>
      <p:sp>
        <p:nvSpPr>
          <p:cNvPr id="4" name="Footer Placeholder 3">
            <a:extLst>
              <a:ext uri="{FF2B5EF4-FFF2-40B4-BE49-F238E27FC236}">
                <a16:creationId xmlns:a16="http://schemas.microsoft.com/office/drawing/2014/main" id="{B89C4F28-E25B-EDA7-11BA-3EE18B8D44F6}"/>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8498F07D-E344-5DF3-D28B-0F986D371052}"/>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1800057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n a stage holding a check&#10;&#10;Description automatically generated">
            <a:extLst>
              <a:ext uri="{FF2B5EF4-FFF2-40B4-BE49-F238E27FC236}">
                <a16:creationId xmlns:a16="http://schemas.microsoft.com/office/drawing/2014/main" id="{63B5BE5C-AFB2-CC65-229A-38F1CCE96AA8}"/>
              </a:ext>
            </a:extLst>
          </p:cNvPr>
          <p:cNvPicPr>
            <a:picLocks noChangeAspect="1"/>
          </p:cNvPicPr>
          <p:nvPr/>
        </p:nvPicPr>
        <p:blipFill rotWithShape="1">
          <a:blip r:embed="rId2">
            <a:extLst>
              <a:ext uri="{28A0092B-C50C-407E-A947-70E740481C1C}">
                <a14:useLocalDpi xmlns:a14="http://schemas.microsoft.com/office/drawing/2010/main" val="0"/>
              </a:ext>
            </a:extLst>
          </a:blip>
          <a:srcRect l="13805" t="19198" r="5182" b="40337"/>
          <a:stretch/>
        </p:blipFill>
        <p:spPr>
          <a:xfrm>
            <a:off x="2466110" y="3691646"/>
            <a:ext cx="7259781" cy="2418209"/>
          </a:xfrm>
          <a:prstGeom prst="rect">
            <a:avLst/>
          </a:prstGeom>
        </p:spPr>
      </p:pic>
      <p:sp>
        <p:nvSpPr>
          <p:cNvPr id="6" name="Title 1">
            <a:extLst>
              <a:ext uri="{FF2B5EF4-FFF2-40B4-BE49-F238E27FC236}">
                <a16:creationId xmlns:a16="http://schemas.microsoft.com/office/drawing/2014/main" id="{DB8F63A6-D2EF-434D-AF9C-92C33C27947E}"/>
              </a:ext>
            </a:extLst>
          </p:cNvPr>
          <p:cNvSpPr>
            <a:spLocks noGrp="1"/>
          </p:cNvSpPr>
          <p:nvPr>
            <p:ph type="title"/>
          </p:nvPr>
        </p:nvSpPr>
        <p:spPr/>
        <p:txBody>
          <a:bodyPr>
            <a:normAutofit fontScale="90000"/>
          </a:bodyPr>
          <a:lstStyle/>
          <a:p>
            <a:r>
              <a:rPr lang="en-US" sz="4000" b="1" dirty="0">
                <a:solidFill>
                  <a:schemeClr val="tx2"/>
                </a:solidFill>
              </a:rPr>
              <a:t>Upcoming Projects</a:t>
            </a:r>
            <a:br>
              <a:rPr lang="en-US" b="1" dirty="0">
                <a:solidFill>
                  <a:schemeClr val="tx2"/>
                </a:solidFill>
              </a:rPr>
            </a:br>
            <a:r>
              <a:rPr lang="en-US" sz="2700" b="1" dirty="0">
                <a:solidFill>
                  <a:schemeClr val="tx2"/>
                </a:solidFill>
              </a:rPr>
              <a:t>MD State FY24 Difficult to Serve Properties Grant</a:t>
            </a:r>
            <a:br>
              <a:rPr lang="en-US" sz="2400" b="1" dirty="0">
                <a:solidFill>
                  <a:schemeClr val="tx2"/>
                </a:solidFill>
              </a:rPr>
            </a:br>
            <a:endParaRPr lang="en-US" b="1" dirty="0">
              <a:solidFill>
                <a:schemeClr val="tx2"/>
              </a:solidFill>
            </a:endParaRP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idx="1"/>
          </p:nvPr>
        </p:nvSpPr>
        <p:spPr>
          <a:xfrm>
            <a:off x="677334" y="1920660"/>
            <a:ext cx="9990666" cy="3006941"/>
          </a:xfrm>
        </p:spPr>
        <p:txBody>
          <a:bodyPr>
            <a:normAutofit/>
          </a:bodyPr>
          <a:lstStyle/>
          <a:p>
            <a:r>
              <a:rPr lang="en-US" sz="2000" dirty="0">
                <a:solidFill>
                  <a:schemeClr val="tx1"/>
                </a:solidFill>
              </a:rPr>
              <a:t>The County was recently awarded funding through the FY24 Difficult to Serve Properties Grant, which will assist with projects focused on bringing broadband to “difficult to serve” properties.</a:t>
            </a:r>
          </a:p>
          <a:p>
            <a:r>
              <a:rPr lang="en-US" sz="2000" dirty="0">
                <a:solidFill>
                  <a:schemeClr val="tx1"/>
                </a:solidFill>
              </a:rPr>
              <a:t>The grant will pay for up to 75% of the installation costs to bring service to an unserved location. The maximum grant amount per location is $8,000.</a:t>
            </a:r>
          </a:p>
          <a:p>
            <a:endParaRPr lang="en-US" sz="2000" dirty="0">
              <a:solidFill>
                <a:schemeClr val="tx1"/>
              </a:solidFill>
            </a:endParaRPr>
          </a:p>
        </p:txBody>
      </p:sp>
      <p:sp>
        <p:nvSpPr>
          <p:cNvPr id="2" name="Footer Placeholder 1">
            <a:extLst>
              <a:ext uri="{FF2B5EF4-FFF2-40B4-BE49-F238E27FC236}">
                <a16:creationId xmlns:a16="http://schemas.microsoft.com/office/drawing/2014/main" id="{706D34BD-74E3-49D1-C555-3A278EBAA03D}"/>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E39DC90E-7DA8-F9A9-51C7-CB612F3E05A4}"/>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1439726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B8F63A6-D2EF-434D-AF9C-92C33C27947E}"/>
              </a:ext>
            </a:extLst>
          </p:cNvPr>
          <p:cNvSpPr>
            <a:spLocks noGrp="1"/>
          </p:cNvSpPr>
          <p:nvPr>
            <p:ph type="title"/>
          </p:nvPr>
        </p:nvSpPr>
        <p:spPr>
          <a:xfrm>
            <a:off x="677334" y="507184"/>
            <a:ext cx="8596668" cy="1320800"/>
          </a:xfrm>
        </p:spPr>
        <p:txBody>
          <a:bodyPr>
            <a:normAutofit fontScale="90000"/>
          </a:bodyPr>
          <a:lstStyle/>
          <a:p>
            <a:r>
              <a:rPr lang="en-US" sz="4000" b="1" dirty="0">
                <a:solidFill>
                  <a:schemeClr val="tx2"/>
                </a:solidFill>
              </a:rPr>
              <a:t>FCC Mapping Project</a:t>
            </a:r>
            <a:br>
              <a:rPr lang="en-US" b="1" dirty="0">
                <a:solidFill>
                  <a:schemeClr val="tx2"/>
                </a:solidFill>
              </a:rPr>
            </a:br>
            <a:br>
              <a:rPr lang="en-US" sz="2400" b="1" dirty="0">
                <a:solidFill>
                  <a:schemeClr val="tx2"/>
                </a:solidFill>
              </a:rPr>
            </a:br>
            <a:endParaRPr lang="en-US" b="1" dirty="0">
              <a:solidFill>
                <a:schemeClr val="tx2"/>
              </a:solidFill>
            </a:endParaRP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idx="1"/>
          </p:nvPr>
        </p:nvSpPr>
        <p:spPr>
          <a:xfrm>
            <a:off x="677333" y="1532709"/>
            <a:ext cx="11035695" cy="4508653"/>
          </a:xfrm>
        </p:spPr>
        <p:txBody>
          <a:bodyPr>
            <a:normAutofit/>
          </a:bodyPr>
          <a:lstStyle/>
          <a:p>
            <a:r>
              <a:rPr lang="en-US" sz="2400" dirty="0">
                <a:solidFill>
                  <a:schemeClr val="tx1"/>
                </a:solidFill>
              </a:rPr>
              <a:t>The FCC has undergone a multi-year effort to improve the accuracy of their broadband mapping.</a:t>
            </a:r>
          </a:p>
          <a:p>
            <a:pPr lvl="1"/>
            <a:r>
              <a:rPr lang="en-US" sz="2400" dirty="0">
                <a:solidFill>
                  <a:schemeClr val="tx1"/>
                </a:solidFill>
              </a:rPr>
              <a:t>The FCC collected address level data from broadband providers to generate an accurate map of service availability.</a:t>
            </a:r>
          </a:p>
          <a:p>
            <a:r>
              <a:rPr lang="en-US" sz="2400" dirty="0">
                <a:solidFill>
                  <a:schemeClr val="tx1"/>
                </a:solidFill>
              </a:rPr>
              <a:t>The new FCC map was released in November 2022 and the underlying data made available to service providers and government entities.</a:t>
            </a:r>
          </a:p>
          <a:p>
            <a:pPr lvl="1"/>
            <a:r>
              <a:rPr lang="en-US" sz="2400" dirty="0">
                <a:solidFill>
                  <a:schemeClr val="tx1"/>
                </a:solidFill>
              </a:rPr>
              <a:t>Charles County Government went through the application process to acquire this data.</a:t>
            </a:r>
          </a:p>
          <a:p>
            <a:r>
              <a:rPr lang="en-US" sz="2400" dirty="0">
                <a:solidFill>
                  <a:schemeClr val="tx1"/>
                </a:solidFill>
              </a:rPr>
              <a:t>This data will greatly help the Broadband Task Force’s efforts to identify remaining unserved locations in the County.</a:t>
            </a:r>
          </a:p>
          <a:p>
            <a:endParaRPr lang="en-US" sz="2400" dirty="0">
              <a:solidFill>
                <a:schemeClr val="tx1"/>
              </a:solidFill>
            </a:endParaRPr>
          </a:p>
          <a:p>
            <a:pPr lvl="1"/>
            <a:endParaRPr lang="en-US" sz="2200" dirty="0">
              <a:solidFill>
                <a:schemeClr val="tx1"/>
              </a:solidFill>
            </a:endParaRPr>
          </a:p>
          <a:p>
            <a:pPr lvl="1"/>
            <a:endParaRPr lang="en-US" sz="2200" dirty="0">
              <a:solidFill>
                <a:schemeClr val="tx1"/>
              </a:solidFill>
            </a:endParaRPr>
          </a:p>
        </p:txBody>
      </p:sp>
      <p:sp>
        <p:nvSpPr>
          <p:cNvPr id="2" name="Footer Placeholder 1">
            <a:extLst>
              <a:ext uri="{FF2B5EF4-FFF2-40B4-BE49-F238E27FC236}">
                <a16:creationId xmlns:a16="http://schemas.microsoft.com/office/drawing/2014/main" id="{706D34BD-74E3-49D1-C555-3A278EBAA03D}"/>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E39DC90E-7DA8-F9A9-51C7-CB612F3E05A4}"/>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759066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C391B4F-DD42-6B2A-3B34-405E725DF9B7}"/>
              </a:ext>
            </a:extLst>
          </p:cNvPr>
          <p:cNvPicPr>
            <a:picLocks noGrp="1" noChangeAspect="1"/>
          </p:cNvPicPr>
          <p:nvPr>
            <p:ph idx="1"/>
          </p:nvPr>
        </p:nvPicPr>
        <p:blipFill>
          <a:blip r:embed="rId2"/>
          <a:stretch>
            <a:fillRect/>
          </a:stretch>
        </p:blipFill>
        <p:spPr>
          <a:xfrm>
            <a:off x="666623" y="1277982"/>
            <a:ext cx="9313400" cy="4809667"/>
          </a:xfrm>
        </p:spPr>
      </p:pic>
      <p:sp>
        <p:nvSpPr>
          <p:cNvPr id="4" name="Footer Placeholder 3">
            <a:extLst>
              <a:ext uri="{FF2B5EF4-FFF2-40B4-BE49-F238E27FC236}">
                <a16:creationId xmlns:a16="http://schemas.microsoft.com/office/drawing/2014/main" id="{B828DCB7-0503-853C-3453-DD191C6440AF}"/>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5CF6FF76-5259-DD57-E2E2-BD5A6420BB4A}"/>
              </a:ext>
            </a:extLst>
          </p:cNvPr>
          <p:cNvSpPr>
            <a:spLocks noGrp="1"/>
          </p:cNvSpPr>
          <p:nvPr>
            <p:ph type="sldNum" sz="quarter" idx="12"/>
          </p:nvPr>
        </p:nvSpPr>
        <p:spPr/>
        <p:txBody>
          <a:bodyPr/>
          <a:lstStyle/>
          <a:p>
            <a:fld id="{6D22F896-40B5-4ADD-8801-0D06FADFA095}" type="slidenum">
              <a:rPr lang="en-US" smtClean="0"/>
              <a:t>27</a:t>
            </a:fld>
            <a:endParaRPr lang="en-US" dirty="0"/>
          </a:p>
        </p:txBody>
      </p:sp>
      <p:pic>
        <p:nvPicPr>
          <p:cNvPr id="8" name="Picture 7">
            <a:extLst>
              <a:ext uri="{FF2B5EF4-FFF2-40B4-BE49-F238E27FC236}">
                <a16:creationId xmlns:a16="http://schemas.microsoft.com/office/drawing/2014/main" id="{33D55C26-A723-5F17-8911-255BD5939790}"/>
              </a:ext>
            </a:extLst>
          </p:cNvPr>
          <p:cNvPicPr>
            <a:picLocks noChangeAspect="1"/>
          </p:cNvPicPr>
          <p:nvPr/>
        </p:nvPicPr>
        <p:blipFill>
          <a:blip r:embed="rId3"/>
          <a:stretch>
            <a:fillRect/>
          </a:stretch>
        </p:blipFill>
        <p:spPr>
          <a:xfrm>
            <a:off x="495001" y="573834"/>
            <a:ext cx="8779001" cy="1408298"/>
          </a:xfrm>
          <a:prstGeom prst="rect">
            <a:avLst/>
          </a:prstGeom>
        </p:spPr>
      </p:pic>
    </p:spTree>
    <p:extLst>
      <p:ext uri="{BB962C8B-B14F-4D97-AF65-F5344CB8AC3E}">
        <p14:creationId xmlns:p14="http://schemas.microsoft.com/office/powerpoint/2010/main" val="2416743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B8F63A6-D2EF-434D-AF9C-92C33C27947E}"/>
              </a:ext>
            </a:extLst>
          </p:cNvPr>
          <p:cNvSpPr>
            <a:spLocks noGrp="1"/>
          </p:cNvSpPr>
          <p:nvPr>
            <p:ph type="title"/>
          </p:nvPr>
        </p:nvSpPr>
        <p:spPr/>
        <p:txBody>
          <a:bodyPr>
            <a:normAutofit fontScale="90000"/>
          </a:bodyPr>
          <a:lstStyle/>
          <a:p>
            <a:r>
              <a:rPr lang="en-US" b="1" dirty="0">
                <a:solidFill>
                  <a:schemeClr val="tx2"/>
                </a:solidFill>
              </a:rPr>
              <a:t>Upcoming Opportunities</a:t>
            </a:r>
            <a:br>
              <a:rPr lang="en-US" b="1" dirty="0">
                <a:solidFill>
                  <a:schemeClr val="tx2"/>
                </a:solidFill>
              </a:rPr>
            </a:br>
            <a:r>
              <a:rPr lang="en-US" sz="2400" b="1" dirty="0">
                <a:solidFill>
                  <a:schemeClr val="tx2"/>
                </a:solidFill>
              </a:rPr>
              <a:t>BEAD</a:t>
            </a:r>
            <a:br>
              <a:rPr lang="en-US" sz="2400" b="1" dirty="0">
                <a:solidFill>
                  <a:schemeClr val="tx2"/>
                </a:solidFill>
              </a:rPr>
            </a:br>
            <a:endParaRPr lang="en-US" b="1" dirty="0">
              <a:solidFill>
                <a:schemeClr val="tx2"/>
              </a:solidFill>
            </a:endParaRP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idx="1"/>
          </p:nvPr>
        </p:nvSpPr>
        <p:spPr>
          <a:xfrm>
            <a:off x="677334" y="1920659"/>
            <a:ext cx="8991767" cy="4120703"/>
          </a:xfrm>
        </p:spPr>
        <p:txBody>
          <a:bodyPr>
            <a:normAutofit/>
          </a:bodyPr>
          <a:lstStyle/>
          <a:p>
            <a:pPr algn="l"/>
            <a:r>
              <a:rPr lang="en-US" sz="2000" b="0" i="0" dirty="0">
                <a:solidFill>
                  <a:schemeClr val="tx1"/>
                </a:solidFill>
                <a:effectLst/>
              </a:rPr>
              <a:t>The Broadband Equity, Access, and Deployment (“BEAD”) program provides federal funding</a:t>
            </a:r>
            <a:r>
              <a:rPr lang="en-US" sz="2000" b="0" i="0" u="none" strike="noStrike" dirty="0">
                <a:solidFill>
                  <a:schemeClr val="tx1"/>
                </a:solidFill>
                <a:effectLst/>
                <a:hlinkClick r:id="rId2">
                  <a:extLst>
                    <a:ext uri="{A12FA001-AC4F-418D-AE19-62706E023703}">
                      <ahyp:hlinkClr xmlns:ahyp="http://schemas.microsoft.com/office/drawing/2018/hyperlinkcolor" val="tx"/>
                    </a:ext>
                  </a:extLst>
                </a:hlinkClick>
              </a:rPr>
              <a:t>​</a:t>
            </a:r>
            <a:r>
              <a:rPr lang="en-US" sz="2000" b="0" i="0" dirty="0">
                <a:solidFill>
                  <a:schemeClr val="tx1"/>
                </a:solidFill>
                <a:effectLst/>
              </a:rPr>
              <a:t> to expand broadband access. The BEAD program will fund broadband planning, infrastructure deployment, and adoption programs. </a:t>
            </a:r>
          </a:p>
          <a:p>
            <a:pPr algn="l"/>
            <a:r>
              <a:rPr lang="en-US" sz="2000" b="0" i="0" dirty="0">
                <a:solidFill>
                  <a:schemeClr val="tx1"/>
                </a:solidFill>
                <a:effectLst/>
              </a:rPr>
              <a:t>Once final, the BEAD Plan will serve as Maryland’s State Plan establishing its commitments and strategy to support broadband projects over the next five years to close the digital divide in Maryland. </a:t>
            </a:r>
          </a:p>
          <a:p>
            <a:pPr algn="l"/>
            <a:r>
              <a:rPr lang="en-US" sz="2000" b="0" i="0" dirty="0">
                <a:solidFill>
                  <a:schemeClr val="tx1"/>
                </a:solidFill>
                <a:effectLst/>
              </a:rPr>
              <a:t>Information regarding the BEAD plan can be found at </a:t>
            </a:r>
            <a:r>
              <a:rPr lang="en-US" sz="2000" b="0" i="0" dirty="0">
                <a:solidFill>
                  <a:schemeClr val="tx1"/>
                </a:solidFill>
                <a:effectLst/>
                <a:hlinkClick r:id="rId3">
                  <a:extLst>
                    <a:ext uri="{A12FA001-AC4F-418D-AE19-62706E023703}">
                      <ahyp:hlinkClr xmlns:ahyp="http://schemas.microsoft.com/office/drawing/2018/hyperlinkcolor" val="tx"/>
                    </a:ext>
                  </a:extLst>
                </a:hlinkClick>
              </a:rPr>
              <a:t>https://dhcd.maryland.gov/Broadband/Pages/StatePlans.aspx</a:t>
            </a:r>
            <a:endParaRPr lang="en-US" sz="2000" b="0" i="0" dirty="0">
              <a:solidFill>
                <a:schemeClr val="tx1"/>
              </a:solidFill>
              <a:effectLst/>
            </a:endParaRPr>
          </a:p>
          <a:p>
            <a:pPr algn="l"/>
            <a:endParaRPr lang="en-US" sz="2000" b="0" i="0" dirty="0">
              <a:solidFill>
                <a:schemeClr val="tx1"/>
              </a:solidFill>
              <a:effectLst/>
            </a:endParaRPr>
          </a:p>
          <a:p>
            <a:endParaRPr lang="en-US" sz="2400" dirty="0">
              <a:solidFill>
                <a:schemeClr val="tx1"/>
              </a:solidFill>
            </a:endParaRPr>
          </a:p>
        </p:txBody>
      </p:sp>
      <p:sp>
        <p:nvSpPr>
          <p:cNvPr id="2" name="Footer Placeholder 1">
            <a:extLst>
              <a:ext uri="{FF2B5EF4-FFF2-40B4-BE49-F238E27FC236}">
                <a16:creationId xmlns:a16="http://schemas.microsoft.com/office/drawing/2014/main" id="{706D34BD-74E3-49D1-C555-3A278EBAA03D}"/>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E39DC90E-7DA8-F9A9-51C7-CB612F3E05A4}"/>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763592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B8F63A6-D2EF-434D-AF9C-92C33C27947E}"/>
              </a:ext>
            </a:extLst>
          </p:cNvPr>
          <p:cNvSpPr>
            <a:spLocks noGrp="1"/>
          </p:cNvSpPr>
          <p:nvPr>
            <p:ph type="title"/>
          </p:nvPr>
        </p:nvSpPr>
        <p:spPr/>
        <p:txBody>
          <a:bodyPr>
            <a:normAutofit/>
          </a:bodyPr>
          <a:lstStyle/>
          <a:p>
            <a:br>
              <a:rPr lang="en-US" sz="2400" b="1" dirty="0">
                <a:solidFill>
                  <a:schemeClr val="tx2"/>
                </a:solidFill>
              </a:rPr>
            </a:br>
            <a:endParaRPr lang="en-US" b="1" dirty="0">
              <a:solidFill>
                <a:schemeClr val="tx2"/>
              </a:solidFill>
            </a:endParaRP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idx="1"/>
          </p:nvPr>
        </p:nvSpPr>
        <p:spPr>
          <a:xfrm>
            <a:off x="677334" y="1920659"/>
            <a:ext cx="9480654" cy="4120703"/>
          </a:xfrm>
        </p:spPr>
        <p:txBody>
          <a:bodyPr>
            <a:normAutofit/>
          </a:bodyPr>
          <a:lstStyle/>
          <a:p>
            <a:pPr marL="0" indent="0">
              <a:buNone/>
            </a:pPr>
            <a:r>
              <a:rPr lang="en-US" sz="2400" dirty="0">
                <a:solidFill>
                  <a:schemeClr val="tx1"/>
                </a:solidFill>
              </a:rPr>
              <a:t> </a:t>
            </a:r>
          </a:p>
          <a:p>
            <a:pPr marL="0" indent="0">
              <a:buNone/>
            </a:pPr>
            <a:r>
              <a:rPr lang="en-US" sz="6600" dirty="0">
                <a:solidFill>
                  <a:schemeClr val="tx1"/>
                </a:solidFill>
              </a:rPr>
              <a:t>Questions &amp; Comments</a:t>
            </a:r>
          </a:p>
        </p:txBody>
      </p:sp>
      <p:sp>
        <p:nvSpPr>
          <p:cNvPr id="2" name="Footer Placeholder 1">
            <a:extLst>
              <a:ext uri="{FF2B5EF4-FFF2-40B4-BE49-F238E27FC236}">
                <a16:creationId xmlns:a16="http://schemas.microsoft.com/office/drawing/2014/main" id="{706D34BD-74E3-49D1-C555-3A278EBAA03D}"/>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E39DC90E-7DA8-F9A9-51C7-CB612F3E05A4}"/>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22902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FDD3-A3DB-4E08-A454-328DF9B1C63A}"/>
              </a:ext>
            </a:extLst>
          </p:cNvPr>
          <p:cNvSpPr>
            <a:spLocks noGrp="1"/>
          </p:cNvSpPr>
          <p:nvPr>
            <p:ph type="title"/>
          </p:nvPr>
        </p:nvSpPr>
        <p:spPr/>
        <p:txBody>
          <a:bodyPr/>
          <a:lstStyle/>
          <a:p>
            <a:pPr>
              <a:tabLst>
                <a:tab pos="2682875" algn="l"/>
              </a:tabLst>
            </a:pPr>
            <a:r>
              <a:rPr lang="en-US" b="1" dirty="0">
                <a:solidFill>
                  <a:schemeClr val="tx2"/>
                </a:solidFill>
              </a:rPr>
              <a:t>Rural Broadband Task Force</a:t>
            </a:r>
            <a:br>
              <a:rPr lang="en-US" b="1" dirty="0">
                <a:solidFill>
                  <a:schemeClr val="tx2"/>
                </a:solidFill>
              </a:rPr>
            </a:br>
            <a:r>
              <a:rPr lang="en-US" sz="2400" b="1" dirty="0">
                <a:solidFill>
                  <a:schemeClr val="accent1">
                    <a:lumMod val="20000"/>
                    <a:lumOff val="80000"/>
                  </a:schemeClr>
                </a:solidFill>
              </a:rPr>
              <a:t>Agenda</a:t>
            </a:r>
          </a:p>
        </p:txBody>
      </p:sp>
      <p:sp>
        <p:nvSpPr>
          <p:cNvPr id="12" name="Content Placeholder 11">
            <a:extLst>
              <a:ext uri="{FF2B5EF4-FFF2-40B4-BE49-F238E27FC236}">
                <a16:creationId xmlns:a16="http://schemas.microsoft.com/office/drawing/2014/main" id="{585B3004-F89B-4FA3-8412-F8F2B20464B2}"/>
              </a:ext>
            </a:extLst>
          </p:cNvPr>
          <p:cNvSpPr>
            <a:spLocks noGrp="1"/>
          </p:cNvSpPr>
          <p:nvPr>
            <p:ph idx="1"/>
          </p:nvPr>
        </p:nvSpPr>
        <p:spPr>
          <a:xfrm>
            <a:off x="677333" y="2049810"/>
            <a:ext cx="5418665" cy="3880773"/>
          </a:xfrm>
        </p:spPr>
        <p:txBody>
          <a:bodyPr>
            <a:normAutofit fontScale="92500"/>
          </a:bodyPr>
          <a:lstStyle/>
          <a:p>
            <a:r>
              <a:rPr lang="en-US" sz="2400" b="1" dirty="0"/>
              <a:t>Categories &amp; Definitions</a:t>
            </a:r>
          </a:p>
          <a:p>
            <a:r>
              <a:rPr lang="en-US" sz="2400" b="1" dirty="0"/>
              <a:t>Nanjemoy/Cobb Neck (NCN) Broadband Buildout </a:t>
            </a:r>
            <a:r>
              <a:rPr lang="en-US" sz="2400" dirty="0"/>
              <a:t>– Completed!</a:t>
            </a:r>
          </a:p>
          <a:p>
            <a:r>
              <a:rPr lang="en-US" sz="2400" b="1" dirty="0"/>
              <a:t>In Progress</a:t>
            </a:r>
          </a:p>
          <a:p>
            <a:pPr lvl="1"/>
            <a:r>
              <a:rPr lang="en-US" sz="2100" dirty="0"/>
              <a:t>North Nanjemoy Broadband Buildout</a:t>
            </a:r>
          </a:p>
          <a:p>
            <a:pPr lvl="1"/>
            <a:r>
              <a:rPr lang="en-US" sz="2100" dirty="0"/>
              <a:t>MD FY22 Infrastructure Grant – Comcast (Newburg/</a:t>
            </a:r>
            <a:r>
              <a:rPr lang="en-US" sz="2100" dirty="0" err="1"/>
              <a:t>Dentsville</a:t>
            </a:r>
            <a:r>
              <a:rPr lang="en-US" sz="2100" dirty="0"/>
              <a:t>/Charlotte Hall)</a:t>
            </a:r>
          </a:p>
          <a:p>
            <a:pPr lvl="1"/>
            <a:r>
              <a:rPr lang="en-US" sz="2100" dirty="0"/>
              <a:t>MD FY23 Infrastructure Grant – Comcast </a:t>
            </a:r>
          </a:p>
          <a:p>
            <a:pPr lvl="1"/>
            <a:r>
              <a:rPr lang="en-US" sz="2100" dirty="0"/>
              <a:t>MD FY23 Infrastructure Grant - Verizon</a:t>
            </a:r>
          </a:p>
        </p:txBody>
      </p:sp>
      <p:sp>
        <p:nvSpPr>
          <p:cNvPr id="3" name="Footer Placeholder 2">
            <a:extLst>
              <a:ext uri="{FF2B5EF4-FFF2-40B4-BE49-F238E27FC236}">
                <a16:creationId xmlns:a16="http://schemas.microsoft.com/office/drawing/2014/main" id="{7F7FAF02-D31F-4A09-7E2A-52CCB094519B}"/>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F6A8020F-53F1-160E-F62B-AEA14E79BCE9}"/>
              </a:ext>
            </a:extLst>
          </p:cNvPr>
          <p:cNvSpPr>
            <a:spLocks noGrp="1"/>
          </p:cNvSpPr>
          <p:nvPr>
            <p:ph type="sldNum" sz="quarter" idx="12"/>
          </p:nvPr>
        </p:nvSpPr>
        <p:spPr/>
        <p:txBody>
          <a:bodyPr/>
          <a:lstStyle/>
          <a:p>
            <a:fld id="{6D22F896-40B5-4ADD-8801-0D06FADFA095}" type="slidenum">
              <a:rPr lang="en-US" smtClean="0"/>
              <a:t>3</a:t>
            </a:fld>
            <a:endParaRPr lang="en-US" dirty="0"/>
          </a:p>
        </p:txBody>
      </p:sp>
      <p:sp>
        <p:nvSpPr>
          <p:cNvPr id="9" name="Content Placeholder 11">
            <a:extLst>
              <a:ext uri="{FF2B5EF4-FFF2-40B4-BE49-F238E27FC236}">
                <a16:creationId xmlns:a16="http://schemas.microsoft.com/office/drawing/2014/main" id="{DAD0C78C-7A56-F3EA-A7B1-DFAD4879E1FB}"/>
              </a:ext>
            </a:extLst>
          </p:cNvPr>
          <p:cNvSpPr txBox="1">
            <a:spLocks/>
          </p:cNvSpPr>
          <p:nvPr/>
        </p:nvSpPr>
        <p:spPr>
          <a:xfrm>
            <a:off x="6126149" y="2041179"/>
            <a:ext cx="4919472" cy="39556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200" b="1" dirty="0"/>
              <a:t>In Progress </a:t>
            </a:r>
            <a:r>
              <a:rPr lang="en-US" sz="2200" dirty="0"/>
              <a:t>(</a:t>
            </a:r>
            <a:r>
              <a:rPr lang="en-US" sz="2200" dirty="0" err="1"/>
              <a:t>con’t</a:t>
            </a:r>
            <a:r>
              <a:rPr lang="en-US" sz="2200" dirty="0"/>
              <a:t>)</a:t>
            </a:r>
          </a:p>
          <a:p>
            <a:pPr lvl="1"/>
            <a:r>
              <a:rPr lang="en-US" sz="1900" dirty="0"/>
              <a:t>Long Driveway Grant (LD-Cat3)</a:t>
            </a:r>
          </a:p>
          <a:p>
            <a:pPr lvl="1"/>
            <a:r>
              <a:rPr lang="en-US" sz="1900" dirty="0"/>
              <a:t>Connect America Fund (CAF) II</a:t>
            </a:r>
          </a:p>
          <a:p>
            <a:r>
              <a:rPr lang="en-US" sz="2200" b="1" dirty="0"/>
              <a:t>Upcoming Projects</a:t>
            </a:r>
          </a:p>
          <a:p>
            <a:pPr lvl="1"/>
            <a:r>
              <a:rPr lang="en-US" sz="1900" dirty="0"/>
              <a:t>Difficult to Serve Properties Grant</a:t>
            </a:r>
          </a:p>
          <a:p>
            <a:r>
              <a:rPr lang="en-US" sz="2200" b="1" dirty="0"/>
              <a:t>FCC Mapping Project</a:t>
            </a:r>
          </a:p>
          <a:p>
            <a:r>
              <a:rPr lang="en-US" sz="2200" b="1" dirty="0"/>
              <a:t>Future Opportunities</a:t>
            </a:r>
          </a:p>
          <a:p>
            <a:pPr lvl="1"/>
            <a:r>
              <a:rPr lang="en-US" sz="1900" dirty="0">
                <a:solidFill>
                  <a:schemeClr val="tx1"/>
                </a:solidFill>
              </a:rPr>
              <a:t>BEAD</a:t>
            </a:r>
          </a:p>
          <a:p>
            <a:r>
              <a:rPr lang="en-US" sz="2200" b="1" dirty="0"/>
              <a:t>Questions &amp; Comments</a:t>
            </a:r>
          </a:p>
        </p:txBody>
      </p:sp>
      <p:cxnSp>
        <p:nvCxnSpPr>
          <p:cNvPr id="11" name="Straight Connector 10">
            <a:extLst>
              <a:ext uri="{FF2B5EF4-FFF2-40B4-BE49-F238E27FC236}">
                <a16:creationId xmlns:a16="http://schemas.microsoft.com/office/drawing/2014/main" id="{E9A6CB3D-020B-AFCA-CEBA-DAD73847437A}"/>
              </a:ext>
            </a:extLst>
          </p:cNvPr>
          <p:cNvCxnSpPr/>
          <p:nvPr/>
        </p:nvCxnSpPr>
        <p:spPr>
          <a:xfrm flipV="1">
            <a:off x="6096001" y="1890208"/>
            <a:ext cx="0" cy="4560835"/>
          </a:xfrm>
          <a:prstGeom prst="line">
            <a:avLst/>
          </a:prstGeom>
          <a:ln w="28575">
            <a:solidFill>
              <a:srgbClr val="7897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404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730950" y="1658274"/>
            <a:ext cx="5108250" cy="1397966"/>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lvl="0" algn="ctr">
              <a:spcBef>
                <a:spcPct val="20000"/>
              </a:spcBef>
            </a:pPr>
            <a:r>
              <a:rPr lang="en-US" b="1" kern="0" dirty="0">
                <a:effectLst>
                  <a:outerShdw blurRad="50800" dist="38100" dir="2700000" algn="tl" rotWithShape="0">
                    <a:prstClr val="black">
                      <a:alpha val="40000"/>
                    </a:prstClr>
                  </a:outerShdw>
                </a:effectLst>
                <a:latin typeface="Arial"/>
              </a:rPr>
              <a:t>Charles County Government</a:t>
            </a:r>
          </a:p>
          <a:p>
            <a:pPr algn="ctr"/>
            <a:r>
              <a:rPr lang="en-US" sz="1400" b="1" kern="0" dirty="0">
                <a:effectLst>
                  <a:outerShdw blurRad="50800" dist="38100" dir="2700000" algn="tl" rotWithShape="0">
                    <a:prstClr val="black">
                      <a:alpha val="40000"/>
                    </a:prstClr>
                  </a:outerShdw>
                </a:effectLst>
              </a:rPr>
              <a:t>200 Baltimore Street • La Plata, MD • 301-645-0550</a:t>
            </a:r>
          </a:p>
          <a:p>
            <a:pPr algn="ctr"/>
            <a:r>
              <a:rPr lang="en-US" sz="1300" b="1" kern="0" dirty="0">
                <a:effectLst>
                  <a:outerShdw blurRad="50800" dist="38100" dir="2700000" algn="tl" rotWithShape="0">
                    <a:prstClr val="black">
                      <a:alpha val="40000"/>
                    </a:prstClr>
                  </a:outerShdw>
                </a:effectLst>
              </a:rPr>
              <a:t>Equal Opportunity Employer</a:t>
            </a:r>
          </a:p>
          <a:p>
            <a:pPr algn="ctr"/>
            <a:endParaRPr lang="en-US" sz="1300" b="1" kern="0" dirty="0">
              <a:effectLst>
                <a:outerShdw blurRad="50800" dist="38100" dir="2700000" algn="tl" rotWithShape="0">
                  <a:prstClr val="black">
                    <a:alpha val="40000"/>
                  </a:prstClr>
                </a:outerShdw>
              </a:effectLst>
            </a:endParaRPr>
          </a:p>
          <a:p>
            <a:pPr algn="ctr"/>
            <a:r>
              <a:rPr lang="en-US" b="1" kern="0" dirty="0">
                <a:effectLst>
                  <a:outerShdw blurRad="50800" dist="38100" dir="2700000" algn="tl" rotWithShape="0">
                    <a:prstClr val="black">
                      <a:alpha val="40000"/>
                    </a:prstClr>
                  </a:outerShdw>
                </a:effectLst>
                <a:latin typeface="+mn-lt"/>
              </a:rPr>
              <a:t>www.CharlesCountyMD.gov</a:t>
            </a:r>
            <a:endParaRPr kumimoji="0" lang="en-US" b="1" i="0" u="none" strike="noStrike" kern="0" cap="none" spc="0" normalizeH="0" baseline="0" noProof="0" dirty="0">
              <a:ln>
                <a:noFill/>
              </a:ln>
              <a:effectLst>
                <a:outerShdw blurRad="50800" dist="38100" dir="2700000" algn="tl" rotWithShape="0">
                  <a:prstClr val="black">
                    <a:alpha val="40000"/>
                  </a:prstClr>
                </a:outerShdw>
              </a:effectLst>
              <a:uLnTx/>
              <a:uFillTx/>
              <a:latin typeface="+mn-lt"/>
            </a:endParaRPr>
          </a:p>
        </p:txBody>
      </p:sp>
      <p:pic>
        <p:nvPicPr>
          <p:cNvPr id="5" name="Picture 4" descr="CCSEAL_cmyk_transp.gif"/>
          <p:cNvPicPr>
            <a:picLocks noChangeAspect="1"/>
          </p:cNvPicPr>
          <p:nvPr/>
        </p:nvPicPr>
        <p:blipFill>
          <a:blip r:embed="rId3"/>
          <a:stretch>
            <a:fillRect/>
          </a:stretch>
        </p:blipFill>
        <p:spPr>
          <a:xfrm>
            <a:off x="1567314" y="829219"/>
            <a:ext cx="1863468" cy="251604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3682" y="3229662"/>
            <a:ext cx="1482786" cy="163330"/>
          </a:xfrm>
          <a:prstGeom prst="rect">
            <a:avLst/>
          </a:prstGeom>
        </p:spPr>
      </p:pic>
      <p:sp>
        <p:nvSpPr>
          <p:cNvPr id="7" name="Rectangle 3"/>
          <p:cNvSpPr txBox="1">
            <a:spLocks noChangeArrowheads="1"/>
          </p:cNvSpPr>
          <p:nvPr/>
        </p:nvSpPr>
        <p:spPr bwMode="auto">
          <a:xfrm>
            <a:off x="1037341" y="3893076"/>
            <a:ext cx="7456801" cy="2135706"/>
          </a:xfrm>
          <a:prstGeom prst="rect">
            <a:avLst/>
          </a:prstGeom>
          <a:noFill/>
          <a:ln w="9525">
            <a:no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r>
              <a:rPr lang="en-US" sz="1400" b="1" dirty="0">
                <a:effectLst>
                  <a:outerShdw blurRad="38100" dist="38100" dir="2700000" algn="tl">
                    <a:srgbClr val="000000">
                      <a:alpha val="43137"/>
                    </a:srgbClr>
                  </a:outerShdw>
                </a:effectLst>
              </a:rPr>
              <a:t>About Charles County Government</a:t>
            </a:r>
            <a:endParaRPr lang="en-US" sz="1400" dirty="0">
              <a:effectLst>
                <a:outerShdw blurRad="38100" dist="38100" dir="2700000" algn="tl">
                  <a:srgbClr val="000000">
                    <a:alpha val="43137"/>
                  </a:srgbClr>
                </a:outerShdw>
              </a:effectLst>
            </a:endParaRPr>
          </a:p>
          <a:p>
            <a:pPr algn="ctr"/>
            <a:r>
              <a:rPr lang="en-US" sz="1100" dirty="0">
                <a:effectLst>
                  <a:outerShdw blurRad="38100" dist="38100" dir="2700000" algn="tl">
                    <a:srgbClr val="000000">
                      <a:alpha val="43137"/>
                    </a:srgbClr>
                  </a:outerShdw>
                </a:effectLst>
              </a:rPr>
              <a:t>The mission of Charles County Government is to provide our citizens the highest quality service possible in a timely, efficient and courteous manner. To achieve this goal, our government must be operated in an open and accessible atmosphere, be based on comprehensive long- and short-term planning and have an appropriate managerial organization tempered by fiscal responsibility. We support and encourage efforts to grow a diverse workplace. Charles County is a place where all people thrive and businesses grow and prosper; where the preservation of our heritage and environment is paramount; where government services to its citizens are provided at the highest level of excellence; and where the quality of life is the best in the nation.</a:t>
            </a:r>
          </a:p>
          <a:p>
            <a:pPr algn="ctr"/>
            <a:endParaRPr lang="en-US" sz="1100" dirty="0">
              <a:effectLst>
                <a:outerShdw blurRad="38100" dist="38100" dir="2700000" algn="tl">
                  <a:srgbClr val="000000">
                    <a:alpha val="43137"/>
                  </a:srgbClr>
                </a:outerShdw>
              </a:effectLst>
            </a:endParaRPr>
          </a:p>
          <a:p>
            <a:pPr algn="ctr"/>
            <a:r>
              <a:rPr lang="en-US" sz="1100" dirty="0">
                <a:effectLst>
                  <a:outerShdw blurRad="38100" dist="38100" dir="2700000" algn="tl">
                    <a:srgbClr val="000000">
                      <a:alpha val="43137"/>
                    </a:srgbClr>
                  </a:outerShdw>
                </a:effectLst>
              </a:rPr>
              <a:t>It is the policy of Charles County to provide equal employment opportunity to all persons regardless of race, color, sex, age, national origin, religious or political affiliation or opinion, disability, marital status, sexual orientation, genetic information, gender identity or expression, or any other status protected by law.</a:t>
            </a:r>
          </a:p>
        </p:txBody>
      </p:sp>
      <p:sp>
        <p:nvSpPr>
          <p:cNvPr id="3" name="Footer Placeholder 2">
            <a:extLst>
              <a:ext uri="{FF2B5EF4-FFF2-40B4-BE49-F238E27FC236}">
                <a16:creationId xmlns:a16="http://schemas.microsoft.com/office/drawing/2014/main" id="{6EFF1E37-D889-55D2-7D4F-73F0B8583DB7}"/>
              </a:ext>
            </a:extLst>
          </p:cNvPr>
          <p:cNvSpPr>
            <a:spLocks noGrp="1"/>
          </p:cNvSpPr>
          <p:nvPr>
            <p:ph type="ftr" sz="quarter" idx="11"/>
          </p:nvPr>
        </p:nvSpPr>
        <p:spPr/>
        <p:txBody>
          <a:bodyPr/>
          <a:lstStyle/>
          <a:p>
            <a:r>
              <a:rPr lang="en-US"/>
              <a:t>May 7, 2024</a:t>
            </a:r>
            <a:endParaRPr lang="en-US" dirty="0"/>
          </a:p>
        </p:txBody>
      </p:sp>
      <p:sp>
        <p:nvSpPr>
          <p:cNvPr id="9" name="Slide Number Placeholder 8">
            <a:extLst>
              <a:ext uri="{FF2B5EF4-FFF2-40B4-BE49-F238E27FC236}">
                <a16:creationId xmlns:a16="http://schemas.microsoft.com/office/drawing/2014/main" id="{D4F8CAC0-810E-B267-DF44-91478E40A6E0}"/>
              </a:ext>
            </a:extLst>
          </p:cNvPr>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322198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0B18C-42CD-49AD-96E0-8F94F6AC229B}"/>
              </a:ext>
            </a:extLst>
          </p:cNvPr>
          <p:cNvSpPr>
            <a:spLocks noGrp="1"/>
          </p:cNvSpPr>
          <p:nvPr>
            <p:ph idx="1"/>
          </p:nvPr>
        </p:nvSpPr>
        <p:spPr>
          <a:xfrm>
            <a:off x="677333" y="2160589"/>
            <a:ext cx="8929245" cy="3880773"/>
          </a:xfrm>
        </p:spPr>
        <p:txBody>
          <a:bodyPr>
            <a:normAutofit/>
          </a:bodyPr>
          <a:lstStyle/>
          <a:p>
            <a:r>
              <a:rPr lang="en-US" sz="2200" b="1" dirty="0"/>
              <a:t>Category 1</a:t>
            </a:r>
            <a:r>
              <a:rPr lang="en-US" sz="2200" dirty="0"/>
              <a:t>: Contiguous areas where no infrastructure exists capable of delivering broadband</a:t>
            </a:r>
          </a:p>
          <a:p>
            <a:endParaRPr lang="en-US" sz="1400" dirty="0"/>
          </a:p>
          <a:p>
            <a:r>
              <a:rPr lang="en-US" sz="2200" b="1" dirty="0"/>
              <a:t>Category 2</a:t>
            </a:r>
            <a:r>
              <a:rPr lang="en-US" sz="2200" dirty="0"/>
              <a:t>: Isolated pockets and roads that don’t have broadband infrastructure that are located within otherwise-served areas</a:t>
            </a:r>
          </a:p>
          <a:p>
            <a:endParaRPr lang="en-US" sz="1400" dirty="0"/>
          </a:p>
          <a:p>
            <a:r>
              <a:rPr lang="en-US" sz="2200" b="1" dirty="0"/>
              <a:t>Category 3</a:t>
            </a:r>
            <a:r>
              <a:rPr lang="en-US" sz="2200" dirty="0"/>
              <a:t>: Locations at the end of long setbacks/driveways requiring customers to contribute to the cost of installation of the “service drop”</a:t>
            </a:r>
          </a:p>
          <a:p>
            <a:pPr marL="0" indent="0">
              <a:buNone/>
            </a:pPr>
            <a:endParaRPr lang="en-US" sz="2200" dirty="0"/>
          </a:p>
          <a:p>
            <a:pPr marL="0" indent="0">
              <a:buNone/>
            </a:pPr>
            <a:endParaRPr lang="en-US" sz="2200" dirty="0"/>
          </a:p>
        </p:txBody>
      </p:sp>
      <p:sp>
        <p:nvSpPr>
          <p:cNvPr id="7" name="Title 1">
            <a:extLst>
              <a:ext uri="{FF2B5EF4-FFF2-40B4-BE49-F238E27FC236}">
                <a16:creationId xmlns:a16="http://schemas.microsoft.com/office/drawing/2014/main" id="{9BD293BE-D232-4749-ACBF-D39C45B3F933}"/>
              </a:ext>
            </a:extLst>
          </p:cNvPr>
          <p:cNvSpPr txBox="1">
            <a:spLocks/>
          </p:cNvSpPr>
          <p:nvPr/>
        </p:nvSpPr>
        <p:spPr>
          <a:xfrm>
            <a:off x="677334" y="609600"/>
            <a:ext cx="9940464"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2"/>
                </a:solidFill>
              </a:rPr>
              <a:t>Categories of Unserved</a:t>
            </a:r>
            <a:br>
              <a:rPr lang="en-US" b="1" dirty="0">
                <a:solidFill>
                  <a:schemeClr val="tx2"/>
                </a:solidFill>
              </a:rPr>
            </a:br>
            <a:r>
              <a:rPr lang="en-US" sz="2400" b="1" dirty="0">
                <a:solidFill>
                  <a:schemeClr val="accent1">
                    <a:lumMod val="20000"/>
                    <a:lumOff val="80000"/>
                  </a:schemeClr>
                </a:solidFill>
              </a:rPr>
              <a:t>Definitions</a:t>
            </a:r>
            <a:endParaRPr lang="en-US" b="1" dirty="0">
              <a:solidFill>
                <a:schemeClr val="accent1">
                  <a:lumMod val="20000"/>
                  <a:lumOff val="80000"/>
                </a:schemeClr>
              </a:solidFill>
            </a:endParaRPr>
          </a:p>
        </p:txBody>
      </p:sp>
      <p:sp>
        <p:nvSpPr>
          <p:cNvPr id="2" name="Footer Placeholder 1">
            <a:extLst>
              <a:ext uri="{FF2B5EF4-FFF2-40B4-BE49-F238E27FC236}">
                <a16:creationId xmlns:a16="http://schemas.microsoft.com/office/drawing/2014/main" id="{6EF0E593-76B5-9FBF-3DAC-829E2EACAD50}"/>
              </a:ext>
            </a:extLst>
          </p:cNvPr>
          <p:cNvSpPr>
            <a:spLocks noGrp="1"/>
          </p:cNvSpPr>
          <p:nvPr>
            <p:ph type="ftr" sz="quarter" idx="11"/>
          </p:nvPr>
        </p:nvSpPr>
        <p:spPr/>
        <p:txBody>
          <a:bodyPr/>
          <a:lstStyle/>
          <a:p>
            <a:r>
              <a:rPr lang="en-US"/>
              <a:t>May 7, 2024</a:t>
            </a:r>
            <a:endParaRPr lang="en-US" dirty="0"/>
          </a:p>
        </p:txBody>
      </p:sp>
      <p:sp>
        <p:nvSpPr>
          <p:cNvPr id="6" name="Slide Number Placeholder 5">
            <a:extLst>
              <a:ext uri="{FF2B5EF4-FFF2-40B4-BE49-F238E27FC236}">
                <a16:creationId xmlns:a16="http://schemas.microsoft.com/office/drawing/2014/main" id="{DDD742FA-D168-EE7E-5AC1-082DD5359199}"/>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2350181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4000">
              <a:schemeClr val="bg1"/>
            </a:gs>
            <a:gs pos="96000">
              <a:srgbClr val="33A7B5"/>
            </a:gs>
            <a:gs pos="0">
              <a:srgbClr val="33A7B5"/>
            </a:gs>
          </a:gsLst>
          <a:lin ang="27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35DB090-93B5-4581-8D71-BB3839684B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9619"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6A94FA82-54B0-B3E8-6D0E-7AA35C6EAC40}"/>
              </a:ext>
            </a:extLst>
          </p:cNvPr>
          <p:cNvSpPr txBox="1">
            <a:spLocks/>
          </p:cNvSpPr>
          <p:nvPr/>
        </p:nvSpPr>
        <p:spPr>
          <a:xfrm>
            <a:off x="536521" y="3126104"/>
            <a:ext cx="5452067" cy="295345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3200" b="0" i="0" u="none" strike="noStrike" kern="1200" cap="none" spc="0" normalizeH="0" baseline="0" noProof="0" dirty="0">
                <a:ln>
                  <a:noFill/>
                </a:ln>
                <a:solidFill>
                  <a:prstClr val="black"/>
                </a:solidFill>
                <a:effectLst/>
                <a:uLnTx/>
                <a:uFillTx/>
                <a:latin typeface="Calibri" panose="020F0502020204030204"/>
                <a:ea typeface="+mj-ea"/>
                <a:cs typeface="+mj-cs"/>
              </a:rPr>
              <a:t>ThinkBig Networks is a leading Maryland-based internet service provider offering Gigabit Internet services over a pure fiber optic network.</a:t>
            </a:r>
          </a:p>
        </p:txBody>
      </p:sp>
      <p:pic>
        <p:nvPicPr>
          <p:cNvPr id="2" name="Picture 1">
            <a:extLst>
              <a:ext uri="{FF2B5EF4-FFF2-40B4-BE49-F238E27FC236}">
                <a16:creationId xmlns:a16="http://schemas.microsoft.com/office/drawing/2014/main" id="{3001BEAB-CFEB-01C4-72F5-6E0D7A88F2B1}"/>
              </a:ext>
            </a:extLst>
          </p:cNvPr>
          <p:cNvPicPr>
            <a:picLocks noChangeAspect="1"/>
          </p:cNvPicPr>
          <p:nvPr/>
        </p:nvPicPr>
        <p:blipFill>
          <a:blip r:embed="rId2"/>
          <a:stretch>
            <a:fillRect/>
          </a:stretch>
        </p:blipFill>
        <p:spPr>
          <a:xfrm>
            <a:off x="6559967" y="834155"/>
            <a:ext cx="4965491" cy="5264617"/>
          </a:xfrm>
          <a:prstGeom prst="rect">
            <a:avLst/>
          </a:prstGeom>
          <a:ln>
            <a:noFill/>
          </a:ln>
          <a:effectLst>
            <a:softEdge rad="112500"/>
          </a:effectLst>
        </p:spPr>
      </p:pic>
      <p:pic>
        <p:nvPicPr>
          <p:cNvPr id="6" name="Graphic 5">
            <a:extLst>
              <a:ext uri="{FF2B5EF4-FFF2-40B4-BE49-F238E27FC236}">
                <a16:creationId xmlns:a16="http://schemas.microsoft.com/office/drawing/2014/main" id="{E1E37048-BF23-C0D8-AC8D-659388F9D0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913" y="763128"/>
            <a:ext cx="4491887" cy="2122677"/>
          </a:xfrm>
          <a:prstGeom prst="rect">
            <a:avLst/>
          </a:prstGeom>
        </p:spPr>
      </p:pic>
    </p:spTree>
    <p:extLst>
      <p:ext uri="{BB962C8B-B14F-4D97-AF65-F5344CB8AC3E}">
        <p14:creationId xmlns:p14="http://schemas.microsoft.com/office/powerpoint/2010/main" val="362242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oval with a crown and a shield&#10;&#10;Description automatically generated">
            <a:extLst>
              <a:ext uri="{FF2B5EF4-FFF2-40B4-BE49-F238E27FC236}">
                <a16:creationId xmlns:a16="http://schemas.microsoft.com/office/drawing/2014/main" id="{0E04AC79-DA16-138D-77D7-C223E0C66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741" y="822960"/>
            <a:ext cx="3910740" cy="5171440"/>
          </a:xfrm>
          <a:prstGeom prst="rect">
            <a:avLst/>
          </a:prstGeom>
        </p:spPr>
      </p:pic>
      <p:pic>
        <p:nvPicPr>
          <p:cNvPr id="6" name="Picture 5" descr="A collage of women using computers&#10;&#10;Description automatically generated">
            <a:extLst>
              <a:ext uri="{FF2B5EF4-FFF2-40B4-BE49-F238E27FC236}">
                <a16:creationId xmlns:a16="http://schemas.microsoft.com/office/drawing/2014/main" id="{2D748E52-6DB2-1A52-938A-B65C79EC7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296" y="822960"/>
            <a:ext cx="7163168" cy="5171440"/>
          </a:xfrm>
          <a:prstGeom prst="rect">
            <a:avLst/>
          </a:prstGeom>
        </p:spPr>
      </p:pic>
    </p:spTree>
    <p:extLst>
      <p:ext uri="{BB962C8B-B14F-4D97-AF65-F5344CB8AC3E}">
        <p14:creationId xmlns:p14="http://schemas.microsoft.com/office/powerpoint/2010/main" val="2042479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cell phone with a screen showing a menu&#10;&#10;Description automatically generated with medium confidence">
            <a:extLst>
              <a:ext uri="{FF2B5EF4-FFF2-40B4-BE49-F238E27FC236}">
                <a16:creationId xmlns:a16="http://schemas.microsoft.com/office/drawing/2014/main" id="{1BD92952-FE03-3244-F04A-33DAB4F48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674" y="0"/>
            <a:ext cx="3810000" cy="6858000"/>
          </a:xfrm>
          <a:prstGeom prst="rect">
            <a:avLst/>
          </a:prstGeom>
        </p:spPr>
      </p:pic>
      <p:pic>
        <p:nvPicPr>
          <p:cNvPr id="2" name="Picture 1" descr="A lamp and a box on a table&#10;&#10;Description automatically generated">
            <a:extLst>
              <a:ext uri="{FF2B5EF4-FFF2-40B4-BE49-F238E27FC236}">
                <a16:creationId xmlns:a16="http://schemas.microsoft.com/office/drawing/2014/main" id="{AE4EB7DF-19FF-D1F1-2533-AA136AB73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360" y="3123504"/>
            <a:ext cx="5841999" cy="3478613"/>
          </a:xfrm>
          <a:prstGeom prst="rect">
            <a:avLst/>
          </a:prstGeom>
        </p:spPr>
      </p:pic>
      <p:sp>
        <p:nvSpPr>
          <p:cNvPr id="4" name="TextBox 3">
            <a:extLst>
              <a:ext uri="{FF2B5EF4-FFF2-40B4-BE49-F238E27FC236}">
                <a16:creationId xmlns:a16="http://schemas.microsoft.com/office/drawing/2014/main" id="{D4E48A73-14B5-1199-4EB1-65DDE090D31D}"/>
              </a:ext>
            </a:extLst>
          </p:cNvPr>
          <p:cNvSpPr txBox="1"/>
          <p:nvPr/>
        </p:nvSpPr>
        <p:spPr>
          <a:xfrm>
            <a:off x="5466080" y="294640"/>
            <a:ext cx="5923279" cy="267765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From nothing to Best in Class Broadband Service</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Up to 1Gig of connectivity</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State of the Art Wireless Connectivity</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Fully integrated customer control over all devices</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Future Proof total connectivity</a:t>
            </a:r>
          </a:p>
        </p:txBody>
      </p:sp>
    </p:spTree>
    <p:extLst>
      <p:ext uri="{BB962C8B-B14F-4D97-AF65-F5344CB8AC3E}">
        <p14:creationId xmlns:p14="http://schemas.microsoft.com/office/powerpoint/2010/main" val="74164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1291E-97BC-E38B-A148-656F93D663D0}"/>
              </a:ext>
            </a:extLst>
          </p:cNvPr>
          <p:cNvSpPr txBox="1"/>
          <p:nvPr/>
        </p:nvSpPr>
        <p:spPr>
          <a:xfrm>
            <a:off x="8166957" y="229722"/>
            <a:ext cx="3624373" cy="65248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Only 10% over budget despite beginning pre Covid.  </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Over 300 private right of way easements obtained</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1500 residents passed with a brand new state of the art fiber optic network</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682 customers brought online already</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105 in the que to be installed shortly</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True Partnership with Charles County allowed for this successful and impactful project</a:t>
            </a:r>
          </a:p>
          <a:p>
            <a:endParaRPr lang="en-US" dirty="0"/>
          </a:p>
        </p:txBody>
      </p:sp>
      <p:pic>
        <p:nvPicPr>
          <p:cNvPr id="4" name="Picture 3">
            <a:extLst>
              <a:ext uri="{FF2B5EF4-FFF2-40B4-BE49-F238E27FC236}">
                <a16:creationId xmlns:a16="http://schemas.microsoft.com/office/drawing/2014/main" id="{2F262F95-35F4-A1CD-09B1-7BA3740BC8B6}"/>
              </a:ext>
            </a:extLst>
          </p:cNvPr>
          <p:cNvPicPr>
            <a:picLocks noChangeAspect="1"/>
          </p:cNvPicPr>
          <p:nvPr/>
        </p:nvPicPr>
        <p:blipFill rotWithShape="1">
          <a:blip r:embed="rId2"/>
          <a:srcRect l="7558" r="10746"/>
          <a:stretch/>
        </p:blipFill>
        <p:spPr>
          <a:xfrm>
            <a:off x="117458" y="118012"/>
            <a:ext cx="4535394" cy="4854038"/>
          </a:xfrm>
          <a:prstGeom prst="rect">
            <a:avLst/>
          </a:prstGeom>
          <a:ln>
            <a:solidFill>
              <a:schemeClr val="tx1"/>
            </a:solidFill>
          </a:ln>
        </p:spPr>
      </p:pic>
      <p:pic>
        <p:nvPicPr>
          <p:cNvPr id="2" name="Picture 1">
            <a:extLst>
              <a:ext uri="{FF2B5EF4-FFF2-40B4-BE49-F238E27FC236}">
                <a16:creationId xmlns:a16="http://schemas.microsoft.com/office/drawing/2014/main" id="{1BF18BBB-C69C-BD74-B238-91221CE743C4}"/>
              </a:ext>
            </a:extLst>
          </p:cNvPr>
          <p:cNvPicPr>
            <a:picLocks noChangeAspect="1"/>
          </p:cNvPicPr>
          <p:nvPr/>
        </p:nvPicPr>
        <p:blipFill rotWithShape="1">
          <a:blip r:embed="rId3"/>
          <a:srcRect l="14286" t="1849" r="2837"/>
          <a:stretch/>
        </p:blipFill>
        <p:spPr>
          <a:xfrm>
            <a:off x="4433776" y="1879015"/>
            <a:ext cx="3733181" cy="4749263"/>
          </a:xfrm>
          <a:prstGeom prst="rect">
            <a:avLst/>
          </a:prstGeom>
          <a:ln>
            <a:solidFill>
              <a:schemeClr val="tx1"/>
            </a:solidFill>
          </a:ln>
        </p:spPr>
      </p:pic>
      <p:pic>
        <p:nvPicPr>
          <p:cNvPr id="5" name="Picture 4">
            <a:extLst>
              <a:ext uri="{FF2B5EF4-FFF2-40B4-BE49-F238E27FC236}">
                <a16:creationId xmlns:a16="http://schemas.microsoft.com/office/drawing/2014/main" id="{D7D4CB4B-8B32-C363-E51F-7B199C0F0B93}"/>
              </a:ext>
            </a:extLst>
          </p:cNvPr>
          <p:cNvPicPr>
            <a:picLocks noChangeAspect="1"/>
          </p:cNvPicPr>
          <p:nvPr/>
        </p:nvPicPr>
        <p:blipFill>
          <a:blip r:embed="rId4"/>
          <a:stretch>
            <a:fillRect/>
          </a:stretch>
        </p:blipFill>
        <p:spPr>
          <a:xfrm>
            <a:off x="3534655" y="5334705"/>
            <a:ext cx="1798241" cy="1096714"/>
          </a:xfrm>
          <a:prstGeom prst="rect">
            <a:avLst/>
          </a:prstGeom>
          <a:ln>
            <a:solidFill>
              <a:schemeClr val="tx1"/>
            </a:solidFill>
          </a:ln>
        </p:spPr>
      </p:pic>
      <p:sp>
        <p:nvSpPr>
          <p:cNvPr id="8" name="TextBox 7">
            <a:extLst>
              <a:ext uri="{FF2B5EF4-FFF2-40B4-BE49-F238E27FC236}">
                <a16:creationId xmlns:a16="http://schemas.microsoft.com/office/drawing/2014/main" id="{CE570408-A239-72E2-E548-9ABC05BC0748}"/>
              </a:ext>
            </a:extLst>
          </p:cNvPr>
          <p:cNvSpPr txBox="1"/>
          <p:nvPr/>
        </p:nvSpPr>
        <p:spPr>
          <a:xfrm>
            <a:off x="360572" y="5334705"/>
            <a:ext cx="2834061" cy="830997"/>
          </a:xfrm>
          <a:prstGeom prst="rect">
            <a:avLst/>
          </a:prstGeom>
          <a:noFill/>
        </p:spPr>
        <p:txBody>
          <a:bodyPr wrap="square">
            <a:spAutoFit/>
          </a:bodyPr>
          <a:lstStyle/>
          <a:p>
            <a:pPr algn="ctr"/>
            <a:r>
              <a:rPr lang="en-US" sz="2400" dirty="0">
                <a:solidFill>
                  <a:schemeClr val="tx1"/>
                </a:solidFill>
                <a:hlinkClick r:id="rId5"/>
              </a:rPr>
              <a:t>Link to the County’s </a:t>
            </a:r>
          </a:p>
          <a:p>
            <a:pPr algn="ctr"/>
            <a:r>
              <a:rPr lang="en-US" sz="2400" dirty="0">
                <a:solidFill>
                  <a:schemeClr val="tx1"/>
                </a:solidFill>
                <a:hlinkClick r:id="rId5"/>
              </a:rPr>
              <a:t>Interactive Map</a:t>
            </a:r>
            <a:endParaRPr lang="en-US" sz="2400" dirty="0">
              <a:solidFill>
                <a:schemeClr val="tx1"/>
              </a:solidFill>
            </a:endParaRPr>
          </a:p>
        </p:txBody>
      </p:sp>
      <p:sp>
        <p:nvSpPr>
          <p:cNvPr id="3" name="TextBox 2">
            <a:extLst>
              <a:ext uri="{FF2B5EF4-FFF2-40B4-BE49-F238E27FC236}">
                <a16:creationId xmlns:a16="http://schemas.microsoft.com/office/drawing/2014/main" id="{EC581715-7BD0-6D34-46C5-6EBADDED56B1}"/>
              </a:ext>
            </a:extLst>
          </p:cNvPr>
          <p:cNvSpPr txBox="1"/>
          <p:nvPr/>
        </p:nvSpPr>
        <p:spPr>
          <a:xfrm>
            <a:off x="4652851" y="312322"/>
            <a:ext cx="3514105" cy="1292662"/>
          </a:xfrm>
          <a:prstGeom prst="rect">
            <a:avLst/>
          </a:prstGeom>
          <a:noFill/>
        </p:spPr>
        <p:txBody>
          <a:bodyPr wrap="square" rtlCol="0">
            <a:spAutoFit/>
          </a:bodyPr>
          <a:lstStyle/>
          <a:p>
            <a:pPr algn="ctr"/>
            <a:r>
              <a:rPr lang="en-US" sz="3900" b="1" dirty="0"/>
              <a:t>NCN Broadband Buildout</a:t>
            </a:r>
          </a:p>
        </p:txBody>
      </p:sp>
    </p:spTree>
    <p:extLst>
      <p:ext uri="{BB962C8B-B14F-4D97-AF65-F5344CB8AC3E}">
        <p14:creationId xmlns:p14="http://schemas.microsoft.com/office/powerpoint/2010/main" val="4046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4E281-6306-4064-8B0D-19D6E09C421C}"/>
              </a:ext>
            </a:extLst>
          </p:cNvPr>
          <p:cNvSpPr>
            <a:spLocks noGrp="1"/>
          </p:cNvSpPr>
          <p:nvPr>
            <p:ph type="title"/>
          </p:nvPr>
        </p:nvSpPr>
        <p:spPr>
          <a:xfrm>
            <a:off x="677334" y="609600"/>
            <a:ext cx="8596668" cy="1210147"/>
          </a:xfrm>
        </p:spPr>
        <p:txBody>
          <a:bodyPr>
            <a:normAutofit/>
          </a:bodyPr>
          <a:lstStyle/>
          <a:p>
            <a:r>
              <a:rPr lang="en-US" b="1" dirty="0">
                <a:solidFill>
                  <a:schemeClr val="tx2"/>
                </a:solidFill>
              </a:rPr>
              <a:t>NCN Broadband Buildout</a:t>
            </a:r>
            <a:br>
              <a:rPr lang="en-US" b="1" dirty="0">
                <a:solidFill>
                  <a:schemeClr val="tx2"/>
                </a:solidFill>
              </a:rPr>
            </a:br>
            <a:r>
              <a:rPr lang="en-US" sz="2400" b="1" dirty="0">
                <a:solidFill>
                  <a:schemeClr val="tx2"/>
                </a:solidFill>
              </a:rPr>
              <a:t>Completed!</a:t>
            </a:r>
          </a:p>
        </p:txBody>
      </p:sp>
      <p:sp>
        <p:nvSpPr>
          <p:cNvPr id="3" name="Content Placeholder 2">
            <a:extLst>
              <a:ext uri="{FF2B5EF4-FFF2-40B4-BE49-F238E27FC236}">
                <a16:creationId xmlns:a16="http://schemas.microsoft.com/office/drawing/2014/main" id="{1C399015-B16D-4A65-A697-A16C28113E01}"/>
              </a:ext>
            </a:extLst>
          </p:cNvPr>
          <p:cNvSpPr>
            <a:spLocks noGrp="1"/>
          </p:cNvSpPr>
          <p:nvPr>
            <p:ph sz="half" idx="1"/>
          </p:nvPr>
        </p:nvSpPr>
        <p:spPr>
          <a:xfrm>
            <a:off x="966583" y="1665838"/>
            <a:ext cx="9061671" cy="4375524"/>
          </a:xfrm>
        </p:spPr>
        <p:txBody>
          <a:bodyPr>
            <a:normAutofit/>
          </a:bodyPr>
          <a:lstStyle/>
          <a:p>
            <a:endParaRPr lang="en-US" sz="2000" dirty="0">
              <a:solidFill>
                <a:schemeClr val="tx1"/>
              </a:solidFill>
            </a:endParaRPr>
          </a:p>
          <a:p>
            <a:r>
              <a:rPr lang="en-US" sz="2000" dirty="0">
                <a:solidFill>
                  <a:schemeClr val="tx1"/>
                </a:solidFill>
              </a:rPr>
              <a:t>In early 2020, ThinkBig Networks, LLC received grants from MD State and Charles County to bring high-speed internet to two large Category 1 areas – Nanjemoy and parts of Cobb Neck. </a:t>
            </a:r>
          </a:p>
          <a:p>
            <a:r>
              <a:rPr lang="en-US" sz="2000" dirty="0">
                <a:solidFill>
                  <a:schemeClr val="tx1"/>
                </a:solidFill>
              </a:rPr>
              <a:t>We named this project the NCN Broadband Buildout.</a:t>
            </a:r>
          </a:p>
          <a:p>
            <a:r>
              <a:rPr lang="en-US" sz="2000" dirty="0">
                <a:solidFill>
                  <a:schemeClr val="tx1"/>
                </a:solidFill>
              </a:rPr>
              <a:t>The NCN Broadband network would be 100% FTTP (Fiber to the Premise) </a:t>
            </a:r>
          </a:p>
          <a:p>
            <a:r>
              <a:rPr lang="en-US" sz="2000" dirty="0">
                <a:solidFill>
                  <a:schemeClr val="tx1"/>
                </a:solidFill>
              </a:rPr>
              <a:t>The NCN Broadband Buildout project was planned to pass 1,408 locations - residences and businesses.</a:t>
            </a:r>
          </a:p>
          <a:p>
            <a:pPr lvl="1"/>
            <a:r>
              <a:rPr lang="en-US" sz="1800" dirty="0">
                <a:solidFill>
                  <a:schemeClr val="tx1"/>
                </a:solidFill>
              </a:rPr>
              <a:t>Passing a location means that the owner has the ability to sign up for broadband service </a:t>
            </a:r>
          </a:p>
          <a:p>
            <a:r>
              <a:rPr lang="en-US" sz="2000" b="1" dirty="0">
                <a:solidFill>
                  <a:schemeClr val="tx1"/>
                </a:solidFill>
              </a:rPr>
              <a:t>The project was completed in February 2024!</a:t>
            </a:r>
          </a:p>
          <a:p>
            <a:endParaRPr lang="en-US" sz="2000" dirty="0">
              <a:solidFill>
                <a:schemeClr val="tx1"/>
              </a:solidFill>
            </a:endParaRPr>
          </a:p>
        </p:txBody>
      </p:sp>
      <p:sp>
        <p:nvSpPr>
          <p:cNvPr id="4" name="Footer Placeholder 3">
            <a:extLst>
              <a:ext uri="{FF2B5EF4-FFF2-40B4-BE49-F238E27FC236}">
                <a16:creationId xmlns:a16="http://schemas.microsoft.com/office/drawing/2014/main" id="{9422681C-D351-F2C8-833B-E3F5D9EB17B8}"/>
              </a:ext>
            </a:extLst>
          </p:cNvPr>
          <p:cNvSpPr>
            <a:spLocks noGrp="1"/>
          </p:cNvSpPr>
          <p:nvPr>
            <p:ph type="ftr" sz="quarter" idx="11"/>
          </p:nvPr>
        </p:nvSpPr>
        <p:spPr/>
        <p:txBody>
          <a:bodyPr/>
          <a:lstStyle/>
          <a:p>
            <a:r>
              <a:rPr lang="en-US"/>
              <a:t>May 7, 2024</a:t>
            </a:r>
            <a:endParaRPr lang="en-US" dirty="0"/>
          </a:p>
        </p:txBody>
      </p:sp>
      <p:sp>
        <p:nvSpPr>
          <p:cNvPr id="5" name="Slide Number Placeholder 4">
            <a:extLst>
              <a:ext uri="{FF2B5EF4-FFF2-40B4-BE49-F238E27FC236}">
                <a16:creationId xmlns:a16="http://schemas.microsoft.com/office/drawing/2014/main" id="{CD0BAB21-5122-4835-F92A-D9BE25840DF8}"/>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2690669813"/>
      </p:ext>
    </p:extLst>
  </p:cSld>
  <p:clrMapOvr>
    <a:masterClrMapping/>
  </p:clrMapOvr>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16516</TotalTime>
  <Words>2296</Words>
  <Application>Microsoft Office PowerPoint</Application>
  <PresentationFormat>Widescreen</PresentationFormat>
  <Paragraphs>251</Paragraphs>
  <Slides>30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Courier New</vt:lpstr>
      <vt:lpstr>Trebuchet MS</vt:lpstr>
      <vt:lpstr>Wingdings 3</vt:lpstr>
      <vt:lpstr>Facet</vt:lpstr>
      <vt:lpstr>Office Theme</vt:lpstr>
      <vt:lpstr>Rural Broadband Task Force May 7, 2024</vt:lpstr>
      <vt:lpstr>Rural Broadband Task Force Members</vt:lpstr>
      <vt:lpstr>Rural Broadband Task Force Agenda</vt:lpstr>
      <vt:lpstr>PowerPoint Presentation</vt:lpstr>
      <vt:lpstr>PowerPoint Presentation</vt:lpstr>
      <vt:lpstr>PowerPoint Presentation</vt:lpstr>
      <vt:lpstr>PowerPoint Presentation</vt:lpstr>
      <vt:lpstr>PowerPoint Presentation</vt:lpstr>
      <vt:lpstr>NCN Broadband Buildout Completed!</vt:lpstr>
      <vt:lpstr>NCN Broadband Buildout Completed!</vt:lpstr>
      <vt:lpstr>NCN Broadband Buildout Completed!</vt:lpstr>
      <vt:lpstr>NCN Broadband Buildout Completed!</vt:lpstr>
      <vt:lpstr>In Progress Nanjemoy North Broadband Buildout – Project Status</vt:lpstr>
      <vt:lpstr>In Progress Nanjemoy North Broadband Buildout – Build Progress</vt:lpstr>
      <vt:lpstr>PowerPoint Presentation</vt:lpstr>
      <vt:lpstr>PowerPoint Presentation</vt:lpstr>
      <vt:lpstr>PowerPoint Presentation</vt:lpstr>
      <vt:lpstr>PowerPoint Presentation</vt:lpstr>
      <vt:lpstr>PowerPoint Presentation</vt:lpstr>
      <vt:lpstr>PowerPoint Presentation</vt:lpstr>
      <vt:lpstr>In Progress LD–Cat3 Grant – Project Overview</vt:lpstr>
      <vt:lpstr>In Progress LD–Cat3 Grant - Providers</vt:lpstr>
      <vt:lpstr>In Progress Connect America Fund Grant (CAF) II Project - Overview</vt:lpstr>
      <vt:lpstr>In Progress Locating Broadband Needs</vt:lpstr>
      <vt:lpstr>Upcoming Projects MD State FY24 Difficult to Serve Properties Grant </vt:lpstr>
      <vt:lpstr>FCC Mapping Project  </vt:lpstr>
      <vt:lpstr>PowerPoint Presentation</vt:lpstr>
      <vt:lpstr>Upcoming Opportunities BEAD </vt:lpstr>
      <vt:lpstr> </vt:lpstr>
      <vt:lpstr>PowerPoint Presentation</vt:lpstr>
    </vt:vector>
  </TitlesOfParts>
  <Company>Charles County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Tina Kozloski</dc:creator>
  <cp:lastModifiedBy>Erica Rizor</cp:lastModifiedBy>
  <cp:revision>372</cp:revision>
  <cp:lastPrinted>2022-06-22T19:48:45Z</cp:lastPrinted>
  <dcterms:created xsi:type="dcterms:W3CDTF">2016-10-31T20:07:50Z</dcterms:created>
  <dcterms:modified xsi:type="dcterms:W3CDTF">2024-05-13T16:48:30Z</dcterms:modified>
</cp:coreProperties>
</file>