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0.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7010400" cy="9296400"/>
  <p:embeddedFontLst>
    <p:embeddedFont>
      <p:font typeface="Calibri" panose="020F0502020204030204" pitchFamily="34" charset="0"/>
      <p:regular r:id="rId15"/>
      <p:bold r:id="rId16"/>
      <p:italic r:id="rId17"/>
      <p:boldItalic r:id="rId18"/>
    </p:embeddedFont>
    <p:embeddedFont>
      <p:font typeface="Montserrat" panose="00000500000000000000" pitchFamily="2" charset="0"/>
      <p:regular r:id="rId19"/>
      <p:bold r:id="rId20"/>
      <p:italic r:id="rId21"/>
      <p:boldItalic r:id="rId22"/>
    </p:embeddedFont>
    <p:embeddedFont>
      <p:font typeface="Rockwell" panose="02060603020205020403" pitchFamily="18"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gKvC+wShIhWugXvz5ceG76bt8T9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70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7" autoAdjust="0"/>
    <p:restoredTop sz="94694"/>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customschemas.google.com/relationships/presentationmetadata" Target="metadata"/><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37901769143283"/>
          <c:y val="0.1185557202753954"/>
          <c:w val="0.70324196461713429"/>
          <c:h val="0.68992660366890701"/>
        </c:manualLayout>
      </c:layout>
      <c:doughnutChart>
        <c:varyColors val="1"/>
        <c:ser>
          <c:idx val="0"/>
          <c:order val="0"/>
          <c:tx>
            <c:strRef>
              <c:f>Sheet1!$B$1</c:f>
              <c:strCache>
                <c:ptCount val="1"/>
                <c:pt idx="0">
                  <c:v>Column2</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4-E20A-2849-A835-064766DC97C2}"/>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E20A-2849-A835-064766DC97C2}"/>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E20A-2849-A835-064766DC97C2}"/>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6-E20A-2849-A835-064766DC97C2}"/>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8-E20A-2849-A835-064766DC97C2}"/>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E20A-2849-A835-064766DC97C2}"/>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20A-2849-A835-064766DC97C2}"/>
              </c:ext>
            </c:extLst>
          </c:dPt>
          <c:dPt>
            <c:idx val="7"/>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E20A-2849-A835-064766DC97C2}"/>
              </c:ext>
            </c:extLst>
          </c:dPt>
          <c:dPt>
            <c:idx val="8"/>
            <c:bubble3D val="0"/>
            <c:spPr>
              <a:solidFill>
                <a:schemeClr val="accent3">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20A-2849-A835-064766DC97C2}"/>
              </c:ext>
            </c:extLst>
          </c:dPt>
          <c:dLbls>
            <c:dLbl>
              <c:idx val="0"/>
              <c:tx>
                <c:rich>
                  <a:bodyPr/>
                  <a:lstStyle/>
                  <a:p>
                    <a:fld id="{90B23653-6319-A847-A112-D86665690410}" type="PERCENTAGE">
                      <a:rPr lang="en-US">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20A-2849-A835-064766DC97C2}"/>
                </c:ext>
              </c:extLst>
            </c:dLbl>
            <c:dLbl>
              <c:idx val="1"/>
              <c:tx>
                <c:rich>
                  <a:bodyPr/>
                  <a:lstStyle/>
                  <a:p>
                    <a:fld id="{7880EF8B-F6C6-0A4F-8539-F1C1B4140AD2}" type="PERCENTAGE">
                      <a:rPr lang="en-US">
                        <a:solidFill>
                          <a:schemeClr val="tx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20A-2849-A835-064766DC97C2}"/>
                </c:ext>
              </c:extLst>
            </c:dLbl>
            <c:dLbl>
              <c:idx val="2"/>
              <c:tx>
                <c:rich>
                  <a:bodyPr/>
                  <a:lstStyle/>
                  <a:p>
                    <a:fld id="{26D0B3EB-78F8-7448-997A-469B6D7FC354}" type="PERCENTAGE">
                      <a:rPr lang="en-US">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20A-2849-A835-064766DC97C2}"/>
                </c:ext>
              </c:extLst>
            </c:dLbl>
            <c:dLbl>
              <c:idx val="3"/>
              <c:tx>
                <c:rich>
                  <a:bodyPr/>
                  <a:lstStyle/>
                  <a:p>
                    <a:fld id="{1ED2CAA8-24EC-664C-B6BF-E3F8B0A1092C}" type="PERCENTAGE">
                      <a:rPr lang="en-US">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20A-2849-A835-064766DC97C2}"/>
                </c:ext>
              </c:extLst>
            </c:dLbl>
            <c:dLbl>
              <c:idx val="4"/>
              <c:tx>
                <c:rich>
                  <a:bodyPr/>
                  <a:lstStyle/>
                  <a:p>
                    <a:fld id="{B718C366-E272-204E-B57A-CE4F95440160}" type="PERCENTAGE">
                      <a:rPr lang="en-US">
                        <a:solidFill>
                          <a:schemeClr val="tx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E20A-2849-A835-064766DC97C2}"/>
                </c:ext>
              </c:extLst>
            </c:dLbl>
            <c:dLbl>
              <c:idx val="5"/>
              <c:tx>
                <c:rich>
                  <a:bodyPr/>
                  <a:lstStyle/>
                  <a:p>
                    <a:fld id="{52518A4B-110E-B440-913D-81AEEFC394BB}" type="PERCENTAGE">
                      <a:rPr lang="en-US">
                        <a:solidFill>
                          <a:schemeClr val="tx1"/>
                        </a:solidFill>
                        <a:latin typeface="Arial" panose="020B0604020202020204" pitchFamily="34" charset="0"/>
                        <a:cs typeface="Arial" panose="020B0604020202020204" pitchFamily="34" charset="0"/>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20A-2849-A835-064766DC97C2}"/>
                </c:ext>
              </c:extLst>
            </c:dLbl>
            <c:dLbl>
              <c:idx val="6"/>
              <c:tx>
                <c:rich>
                  <a:bodyPr/>
                  <a:lstStyle/>
                  <a:p>
                    <a:fld id="{58048673-F80B-C643-9CA8-94E2108CCCD3}" type="PERCENTAGE">
                      <a:rPr lang="en-US">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20A-2849-A835-064766DC97C2}"/>
                </c:ext>
              </c:extLst>
            </c:dLbl>
            <c:dLbl>
              <c:idx val="7"/>
              <c:tx>
                <c:rich>
                  <a:bodyPr/>
                  <a:lstStyle/>
                  <a:p>
                    <a:fld id="{54607FC6-0989-D747-B44E-E58521FCADB8}" type="PERCENTAGE">
                      <a:rPr lang="en-US">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20A-2849-A835-064766DC97C2}"/>
                </c:ext>
              </c:extLst>
            </c:dLbl>
            <c:dLbl>
              <c:idx val="8"/>
              <c:tx>
                <c:rich>
                  <a:bodyPr/>
                  <a:lstStyle/>
                  <a:p>
                    <a:fld id="{9D7B2843-027B-C143-BD85-6C1B8AD87186}" type="PERCENTAGE">
                      <a:rPr lang="en-US">
                        <a:solidFill>
                          <a:schemeClr val="bg1"/>
                        </a:solidFill>
                        <a:latin typeface="Arial" panose="020B0604020202020204" pitchFamily="34" charset="0"/>
                        <a:cs typeface="Arial" panose="020B0604020202020204" pitchFamily="34" charset="0"/>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20A-2849-A835-064766DC97C2}"/>
                </c:ext>
              </c:extLst>
            </c:dLbl>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0-9</c:v>
                </c:pt>
                <c:pt idx="1">
                  <c:v>10-19</c:v>
                </c:pt>
                <c:pt idx="2">
                  <c:v>20-29</c:v>
                </c:pt>
                <c:pt idx="3">
                  <c:v>30-39</c:v>
                </c:pt>
                <c:pt idx="4">
                  <c:v>40-49</c:v>
                </c:pt>
                <c:pt idx="5">
                  <c:v>50-59</c:v>
                </c:pt>
                <c:pt idx="6">
                  <c:v>60-69</c:v>
                </c:pt>
                <c:pt idx="7">
                  <c:v>70-79</c:v>
                </c:pt>
                <c:pt idx="8">
                  <c:v>80+</c:v>
                </c:pt>
              </c:strCache>
            </c:strRef>
          </c:cat>
          <c:val>
            <c:numRef>
              <c:f>Sheet1!$B$2:$B$10</c:f>
              <c:numCache>
                <c:formatCode>General</c:formatCode>
                <c:ptCount val="9"/>
                <c:pt idx="0">
                  <c:v>13</c:v>
                </c:pt>
                <c:pt idx="1">
                  <c:v>14</c:v>
                </c:pt>
                <c:pt idx="2">
                  <c:v>13</c:v>
                </c:pt>
                <c:pt idx="3">
                  <c:v>13</c:v>
                </c:pt>
                <c:pt idx="4">
                  <c:v>14</c:v>
                </c:pt>
                <c:pt idx="5">
                  <c:v>15</c:v>
                </c:pt>
                <c:pt idx="6">
                  <c:v>10</c:v>
                </c:pt>
                <c:pt idx="7">
                  <c:v>6</c:v>
                </c:pt>
                <c:pt idx="8">
                  <c:v>2</c:v>
                </c:pt>
              </c:numCache>
            </c:numRef>
          </c:val>
          <c:extLst>
            <c:ext xmlns:c16="http://schemas.microsoft.com/office/drawing/2014/chart" uri="{C3380CC4-5D6E-409C-BE32-E72D297353CC}">
              <c16:uniqueId val="{00000000-E20A-2849-A835-064766DC97C2}"/>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manualLayout>
          <c:xMode val="edge"/>
          <c:yMode val="edge"/>
          <c:x val="0.81853133066428518"/>
          <c:y val="0.14486930885077839"/>
          <c:w val="0.14363390859761596"/>
          <c:h val="0.5888646862970204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000" b="1" i="0" dirty="0">
                <a:solidFill>
                  <a:schemeClr val="tx1"/>
                </a:solidFill>
                <a:latin typeface="Arial" panose="020B0604020202020204" pitchFamily="34" charset="0"/>
                <a:cs typeface="Arial" panose="020B0604020202020204" pitchFamily="34" charset="0"/>
              </a:rPr>
              <a:t>Percentage of Childhood Poverty</a:t>
            </a:r>
            <a:r>
              <a:rPr lang="en-US" sz="1000" b="1" i="0" baseline="30000" dirty="0">
                <a:solidFill>
                  <a:schemeClr val="tx1"/>
                </a:solidFill>
                <a:latin typeface="Arial" panose="020B0604020202020204" pitchFamily="34" charset="0"/>
                <a:cs typeface="Arial" panose="020B0604020202020204" pitchFamily="34" charset="0"/>
              </a:rPr>
              <a:t>7</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Sheet1!$A$2:$A$6</c:f>
              <c:numCache>
                <c:formatCode>General</c:formatCode>
                <c:ptCount val="5"/>
                <c:pt idx="0">
                  <c:v>2016</c:v>
                </c:pt>
                <c:pt idx="1">
                  <c:v>2017</c:v>
                </c:pt>
                <c:pt idx="2">
                  <c:v>2018</c:v>
                </c:pt>
                <c:pt idx="3">
                  <c:v>2019</c:v>
                </c:pt>
                <c:pt idx="4">
                  <c:v>2020</c:v>
                </c:pt>
              </c:numCache>
            </c:numRef>
          </c:cat>
          <c:val>
            <c:numRef>
              <c:f>Sheet1!$B$2:$B$6</c:f>
              <c:numCache>
                <c:formatCode>0%</c:formatCode>
                <c:ptCount val="5"/>
                <c:pt idx="0">
                  <c:v>0.1</c:v>
                </c:pt>
                <c:pt idx="1">
                  <c:v>0.1</c:v>
                </c:pt>
                <c:pt idx="2">
                  <c:v>7.0000000000000007E-2</c:v>
                </c:pt>
                <c:pt idx="3">
                  <c:v>0.09</c:v>
                </c:pt>
                <c:pt idx="4">
                  <c:v>0.09</c:v>
                </c:pt>
              </c:numCache>
            </c:numRef>
          </c:val>
          <c:smooth val="0"/>
          <c:extLst>
            <c:ext xmlns:c16="http://schemas.microsoft.com/office/drawing/2014/chart" uri="{C3380CC4-5D6E-409C-BE32-E72D297353CC}">
              <c16:uniqueId val="{00000000-B536-B247-8BF0-5169781CB456}"/>
            </c:ext>
          </c:extLst>
        </c:ser>
        <c:dLbls>
          <c:showLegendKey val="0"/>
          <c:showVal val="0"/>
          <c:showCatName val="0"/>
          <c:showSerName val="0"/>
          <c:showPercent val="0"/>
          <c:showBubbleSize val="0"/>
        </c:dLbls>
        <c:marker val="1"/>
        <c:smooth val="0"/>
        <c:axId val="57712079"/>
        <c:axId val="867283376"/>
      </c:lineChart>
      <c:catAx>
        <c:axId val="57712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67283376"/>
        <c:crosses val="autoZero"/>
        <c:auto val="1"/>
        <c:lblAlgn val="ctr"/>
        <c:lblOffset val="100"/>
        <c:noMultiLvlLbl val="0"/>
      </c:catAx>
      <c:valAx>
        <c:axId val="867283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77120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6350">
      <a:solidFill>
        <a:schemeClr val="accent1"/>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477790479686769E-2"/>
          <c:y val="0.1240382327970203"/>
          <c:w val="0.85738493037719266"/>
          <c:h val="0.43789333130556168"/>
        </c:manualLayout>
      </c:layout>
      <c:barChart>
        <c:barDir val="col"/>
        <c:grouping val="clustered"/>
        <c:varyColors val="0"/>
        <c:ser>
          <c:idx val="0"/>
          <c:order val="0"/>
          <c:tx>
            <c:strRef>
              <c:f>Sheet1!$B$1</c:f>
              <c:strCache>
                <c:ptCount val="1"/>
                <c:pt idx="0">
                  <c:v>2016-2017</c:v>
                </c:pt>
              </c:strCache>
            </c:strRef>
          </c:tx>
          <c:spPr>
            <a:solidFill>
              <a:schemeClr val="accent1"/>
            </a:solidFill>
            <a:ln>
              <a:noFill/>
            </a:ln>
            <a:effectLst/>
          </c:spPr>
          <c:invertIfNegative val="0"/>
          <c:cat>
            <c:strRef>
              <c:f>Sheet1!$A$2:$A$3</c:f>
              <c:strCache>
                <c:ptCount val="2"/>
                <c:pt idx="0">
                  <c:v>Without Disabilities</c:v>
                </c:pt>
                <c:pt idx="1">
                  <c:v>With Disabilities</c:v>
                </c:pt>
              </c:strCache>
            </c:strRef>
          </c:cat>
          <c:val>
            <c:numRef>
              <c:f>Sheet1!$B$2:$B$3</c:f>
              <c:numCache>
                <c:formatCode>General</c:formatCode>
                <c:ptCount val="2"/>
                <c:pt idx="0">
                  <c:v>44</c:v>
                </c:pt>
                <c:pt idx="1">
                  <c:v>13</c:v>
                </c:pt>
              </c:numCache>
            </c:numRef>
          </c:val>
          <c:extLst>
            <c:ext xmlns:c16="http://schemas.microsoft.com/office/drawing/2014/chart" uri="{C3380CC4-5D6E-409C-BE32-E72D297353CC}">
              <c16:uniqueId val="{00000000-9B22-4244-9F14-CBEBC9104140}"/>
            </c:ext>
          </c:extLst>
        </c:ser>
        <c:ser>
          <c:idx val="1"/>
          <c:order val="1"/>
          <c:tx>
            <c:strRef>
              <c:f>Sheet1!$C$1</c:f>
              <c:strCache>
                <c:ptCount val="1"/>
                <c:pt idx="0">
                  <c:v>2017-2018</c:v>
                </c:pt>
              </c:strCache>
            </c:strRef>
          </c:tx>
          <c:spPr>
            <a:solidFill>
              <a:schemeClr val="accent2"/>
            </a:solidFill>
            <a:ln>
              <a:noFill/>
            </a:ln>
            <a:effectLst/>
          </c:spPr>
          <c:invertIfNegative val="0"/>
          <c:cat>
            <c:strRef>
              <c:f>Sheet1!$A$2:$A$3</c:f>
              <c:strCache>
                <c:ptCount val="2"/>
                <c:pt idx="0">
                  <c:v>Without Disabilities</c:v>
                </c:pt>
                <c:pt idx="1">
                  <c:v>With Disabilities</c:v>
                </c:pt>
              </c:strCache>
            </c:strRef>
          </c:cat>
          <c:val>
            <c:numRef>
              <c:f>Sheet1!$C$2:$C$3</c:f>
              <c:numCache>
                <c:formatCode>General</c:formatCode>
                <c:ptCount val="2"/>
                <c:pt idx="0">
                  <c:v>42</c:v>
                </c:pt>
                <c:pt idx="1">
                  <c:v>11</c:v>
                </c:pt>
              </c:numCache>
            </c:numRef>
          </c:val>
          <c:extLst>
            <c:ext xmlns:c16="http://schemas.microsoft.com/office/drawing/2014/chart" uri="{C3380CC4-5D6E-409C-BE32-E72D297353CC}">
              <c16:uniqueId val="{00000001-9B22-4244-9F14-CBEBC9104140}"/>
            </c:ext>
          </c:extLst>
        </c:ser>
        <c:ser>
          <c:idx val="2"/>
          <c:order val="2"/>
          <c:tx>
            <c:strRef>
              <c:f>Sheet1!$D$1</c:f>
              <c:strCache>
                <c:ptCount val="1"/>
                <c:pt idx="0">
                  <c:v>2018-2019</c:v>
                </c:pt>
              </c:strCache>
            </c:strRef>
          </c:tx>
          <c:spPr>
            <a:solidFill>
              <a:schemeClr val="accent3"/>
            </a:solidFill>
            <a:ln>
              <a:noFill/>
            </a:ln>
            <a:effectLst/>
          </c:spPr>
          <c:invertIfNegative val="0"/>
          <c:cat>
            <c:strRef>
              <c:f>Sheet1!$A$2:$A$3</c:f>
              <c:strCache>
                <c:ptCount val="2"/>
                <c:pt idx="0">
                  <c:v>Without Disabilities</c:v>
                </c:pt>
                <c:pt idx="1">
                  <c:v>With Disabilities</c:v>
                </c:pt>
              </c:strCache>
            </c:strRef>
          </c:cat>
          <c:val>
            <c:numRef>
              <c:f>Sheet1!$D$2:$D$3</c:f>
              <c:numCache>
                <c:formatCode>General</c:formatCode>
                <c:ptCount val="2"/>
                <c:pt idx="0">
                  <c:v>42</c:v>
                </c:pt>
                <c:pt idx="1">
                  <c:v>15</c:v>
                </c:pt>
              </c:numCache>
            </c:numRef>
          </c:val>
          <c:extLst>
            <c:ext xmlns:c16="http://schemas.microsoft.com/office/drawing/2014/chart" uri="{C3380CC4-5D6E-409C-BE32-E72D297353CC}">
              <c16:uniqueId val="{00000005-9B22-4244-9F14-CBEBC9104140}"/>
            </c:ext>
          </c:extLst>
        </c:ser>
        <c:ser>
          <c:idx val="3"/>
          <c:order val="3"/>
          <c:tx>
            <c:strRef>
              <c:f>Sheet1!$E$1</c:f>
              <c:strCache>
                <c:ptCount val="1"/>
                <c:pt idx="0">
                  <c:v>2019-2020</c:v>
                </c:pt>
              </c:strCache>
            </c:strRef>
          </c:tx>
          <c:spPr>
            <a:solidFill>
              <a:schemeClr val="accent4"/>
            </a:solidFill>
            <a:ln>
              <a:noFill/>
            </a:ln>
            <a:effectLst/>
          </c:spPr>
          <c:invertIfNegative val="0"/>
          <c:cat>
            <c:strRef>
              <c:f>Sheet1!$A$2:$A$3</c:f>
              <c:strCache>
                <c:ptCount val="2"/>
                <c:pt idx="0">
                  <c:v>Without Disabilities</c:v>
                </c:pt>
                <c:pt idx="1">
                  <c:v>With Disabilities</c:v>
                </c:pt>
              </c:strCache>
            </c:strRef>
          </c:cat>
          <c:val>
            <c:numRef>
              <c:f>Sheet1!$E$2:$E$3</c:f>
              <c:numCache>
                <c:formatCode>General</c:formatCode>
                <c:ptCount val="2"/>
                <c:pt idx="0">
                  <c:v>46</c:v>
                </c:pt>
                <c:pt idx="1">
                  <c:v>20</c:v>
                </c:pt>
              </c:numCache>
            </c:numRef>
          </c:val>
          <c:extLst>
            <c:ext xmlns:c16="http://schemas.microsoft.com/office/drawing/2014/chart" uri="{C3380CC4-5D6E-409C-BE32-E72D297353CC}">
              <c16:uniqueId val="{00000006-9B22-4244-9F14-CBEBC9104140}"/>
            </c:ext>
          </c:extLst>
        </c:ser>
        <c:ser>
          <c:idx val="4"/>
          <c:order val="4"/>
          <c:tx>
            <c:strRef>
              <c:f>Sheet1!$F$1</c:f>
              <c:strCache>
                <c:ptCount val="1"/>
                <c:pt idx="0">
                  <c:v>2021-2022</c:v>
                </c:pt>
              </c:strCache>
            </c:strRef>
          </c:tx>
          <c:spPr>
            <a:solidFill>
              <a:schemeClr val="tx2">
                <a:lumMod val="50000"/>
              </a:schemeClr>
            </a:solidFill>
            <a:ln>
              <a:noFill/>
            </a:ln>
            <a:effectLst/>
          </c:spPr>
          <c:invertIfNegative val="0"/>
          <c:cat>
            <c:strRef>
              <c:f>Sheet1!$A$2:$A$3</c:f>
              <c:strCache>
                <c:ptCount val="2"/>
                <c:pt idx="0">
                  <c:v>Without Disabilities</c:v>
                </c:pt>
                <c:pt idx="1">
                  <c:v>With Disabilities</c:v>
                </c:pt>
              </c:strCache>
            </c:strRef>
          </c:cat>
          <c:val>
            <c:numRef>
              <c:f>Sheet1!$F$2:$F$3</c:f>
              <c:numCache>
                <c:formatCode>General</c:formatCode>
                <c:ptCount val="2"/>
                <c:pt idx="0">
                  <c:v>39</c:v>
                </c:pt>
                <c:pt idx="1">
                  <c:v>17</c:v>
                </c:pt>
              </c:numCache>
            </c:numRef>
          </c:val>
          <c:extLst>
            <c:ext xmlns:c16="http://schemas.microsoft.com/office/drawing/2014/chart" uri="{C3380CC4-5D6E-409C-BE32-E72D297353CC}">
              <c16:uniqueId val="{00000007-9B22-4244-9F14-CBEBC9104140}"/>
            </c:ext>
          </c:extLst>
        </c:ser>
        <c:dLbls>
          <c:showLegendKey val="0"/>
          <c:showVal val="0"/>
          <c:showCatName val="0"/>
          <c:showSerName val="0"/>
          <c:showPercent val="0"/>
          <c:showBubbleSize val="0"/>
        </c:dLbls>
        <c:gapWidth val="147"/>
        <c:overlap val="-27"/>
        <c:axId val="873326911"/>
        <c:axId val="873328895"/>
      </c:barChart>
      <c:catAx>
        <c:axId val="873326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73328895"/>
        <c:crosses val="autoZero"/>
        <c:auto val="1"/>
        <c:lblAlgn val="ctr"/>
        <c:lblOffset val="100"/>
        <c:noMultiLvlLbl val="0"/>
      </c:catAx>
      <c:valAx>
        <c:axId val="8733288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73326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6350">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477790479686769E-2"/>
          <c:y val="0.1240382327970203"/>
          <c:w val="0.85738493037719266"/>
          <c:h val="0.43789333130556168"/>
        </c:manualLayout>
      </c:layout>
      <c:barChart>
        <c:barDir val="col"/>
        <c:grouping val="clustered"/>
        <c:varyColors val="0"/>
        <c:ser>
          <c:idx val="0"/>
          <c:order val="0"/>
          <c:tx>
            <c:strRef>
              <c:f>Sheet1!$B$1</c:f>
              <c:strCache>
                <c:ptCount val="1"/>
                <c:pt idx="0">
                  <c:v>2016-2017</c:v>
                </c:pt>
              </c:strCache>
            </c:strRef>
          </c:tx>
          <c:spPr>
            <a:solidFill>
              <a:schemeClr val="accent1"/>
            </a:solidFill>
            <a:ln>
              <a:noFill/>
            </a:ln>
            <a:effectLst/>
          </c:spPr>
          <c:invertIfNegative val="0"/>
          <c:cat>
            <c:strRef>
              <c:f>Sheet1!$A$2:$A$3</c:f>
              <c:strCache>
                <c:ptCount val="2"/>
                <c:pt idx="0">
                  <c:v>Fluent in English</c:v>
                </c:pt>
                <c:pt idx="1">
                  <c:v>English Language Learners</c:v>
                </c:pt>
              </c:strCache>
            </c:strRef>
          </c:cat>
          <c:val>
            <c:numRef>
              <c:f>Sheet1!$B$2:$B$3</c:f>
              <c:numCache>
                <c:formatCode>General</c:formatCode>
                <c:ptCount val="2"/>
                <c:pt idx="0">
                  <c:v>41</c:v>
                </c:pt>
                <c:pt idx="1">
                  <c:v>0</c:v>
                </c:pt>
              </c:numCache>
            </c:numRef>
          </c:val>
          <c:extLst>
            <c:ext xmlns:c16="http://schemas.microsoft.com/office/drawing/2014/chart" uri="{C3380CC4-5D6E-409C-BE32-E72D297353CC}">
              <c16:uniqueId val="{00000000-C3BC-AA4B-981E-5552406410AC}"/>
            </c:ext>
          </c:extLst>
        </c:ser>
        <c:ser>
          <c:idx val="1"/>
          <c:order val="1"/>
          <c:tx>
            <c:strRef>
              <c:f>Sheet1!$C$1</c:f>
              <c:strCache>
                <c:ptCount val="1"/>
                <c:pt idx="0">
                  <c:v>2017-2018</c:v>
                </c:pt>
              </c:strCache>
            </c:strRef>
          </c:tx>
          <c:spPr>
            <a:solidFill>
              <a:schemeClr val="accent2"/>
            </a:solidFill>
            <a:ln>
              <a:noFill/>
            </a:ln>
            <a:effectLst/>
          </c:spPr>
          <c:invertIfNegative val="0"/>
          <c:cat>
            <c:strRef>
              <c:f>Sheet1!$A$2:$A$3</c:f>
              <c:strCache>
                <c:ptCount val="2"/>
                <c:pt idx="0">
                  <c:v>Fluent in English</c:v>
                </c:pt>
                <c:pt idx="1">
                  <c:v>English Language Learners</c:v>
                </c:pt>
              </c:strCache>
            </c:strRef>
          </c:cat>
          <c:val>
            <c:numRef>
              <c:f>Sheet1!$C$2:$C$3</c:f>
              <c:numCache>
                <c:formatCode>General</c:formatCode>
                <c:ptCount val="2"/>
                <c:pt idx="0">
                  <c:v>39</c:v>
                </c:pt>
                <c:pt idx="1">
                  <c:v>0</c:v>
                </c:pt>
              </c:numCache>
            </c:numRef>
          </c:val>
          <c:extLst>
            <c:ext xmlns:c16="http://schemas.microsoft.com/office/drawing/2014/chart" uri="{C3380CC4-5D6E-409C-BE32-E72D297353CC}">
              <c16:uniqueId val="{00000001-C3BC-AA4B-981E-5552406410AC}"/>
            </c:ext>
          </c:extLst>
        </c:ser>
        <c:ser>
          <c:idx val="2"/>
          <c:order val="2"/>
          <c:tx>
            <c:strRef>
              <c:f>Sheet1!$D$1</c:f>
              <c:strCache>
                <c:ptCount val="1"/>
                <c:pt idx="0">
                  <c:v>2018-2019</c:v>
                </c:pt>
              </c:strCache>
            </c:strRef>
          </c:tx>
          <c:spPr>
            <a:solidFill>
              <a:schemeClr val="accent3"/>
            </a:solidFill>
            <a:ln>
              <a:noFill/>
            </a:ln>
            <a:effectLst/>
          </c:spPr>
          <c:invertIfNegative val="0"/>
          <c:cat>
            <c:strRef>
              <c:f>Sheet1!$A$2:$A$3</c:f>
              <c:strCache>
                <c:ptCount val="2"/>
                <c:pt idx="0">
                  <c:v>Fluent in English</c:v>
                </c:pt>
                <c:pt idx="1">
                  <c:v>English Language Learners</c:v>
                </c:pt>
              </c:strCache>
            </c:strRef>
          </c:cat>
          <c:val>
            <c:numRef>
              <c:f>Sheet1!$D$2:$D$3</c:f>
              <c:numCache>
                <c:formatCode>General</c:formatCode>
                <c:ptCount val="2"/>
                <c:pt idx="0">
                  <c:v>41</c:v>
                </c:pt>
                <c:pt idx="1">
                  <c:v>14</c:v>
                </c:pt>
              </c:numCache>
            </c:numRef>
          </c:val>
          <c:extLst>
            <c:ext xmlns:c16="http://schemas.microsoft.com/office/drawing/2014/chart" uri="{C3380CC4-5D6E-409C-BE32-E72D297353CC}">
              <c16:uniqueId val="{00000002-C3BC-AA4B-981E-5552406410AC}"/>
            </c:ext>
          </c:extLst>
        </c:ser>
        <c:ser>
          <c:idx val="3"/>
          <c:order val="3"/>
          <c:tx>
            <c:strRef>
              <c:f>Sheet1!$E$1</c:f>
              <c:strCache>
                <c:ptCount val="1"/>
                <c:pt idx="0">
                  <c:v>2019-2020</c:v>
                </c:pt>
              </c:strCache>
            </c:strRef>
          </c:tx>
          <c:spPr>
            <a:solidFill>
              <a:schemeClr val="accent4"/>
            </a:solidFill>
            <a:ln>
              <a:noFill/>
            </a:ln>
            <a:effectLst/>
          </c:spPr>
          <c:invertIfNegative val="0"/>
          <c:cat>
            <c:strRef>
              <c:f>Sheet1!$A$2:$A$3</c:f>
              <c:strCache>
                <c:ptCount val="2"/>
                <c:pt idx="0">
                  <c:v>Fluent in English</c:v>
                </c:pt>
                <c:pt idx="1">
                  <c:v>English Language Learners</c:v>
                </c:pt>
              </c:strCache>
            </c:strRef>
          </c:cat>
          <c:val>
            <c:numRef>
              <c:f>Sheet1!$E$2:$E$3</c:f>
              <c:numCache>
                <c:formatCode>General</c:formatCode>
                <c:ptCount val="2"/>
                <c:pt idx="0">
                  <c:v>45</c:v>
                </c:pt>
                <c:pt idx="1">
                  <c:v>14</c:v>
                </c:pt>
              </c:numCache>
            </c:numRef>
          </c:val>
          <c:extLst>
            <c:ext xmlns:c16="http://schemas.microsoft.com/office/drawing/2014/chart" uri="{C3380CC4-5D6E-409C-BE32-E72D297353CC}">
              <c16:uniqueId val="{00000003-C3BC-AA4B-981E-5552406410AC}"/>
            </c:ext>
          </c:extLst>
        </c:ser>
        <c:ser>
          <c:idx val="4"/>
          <c:order val="4"/>
          <c:tx>
            <c:strRef>
              <c:f>Sheet1!$F$1</c:f>
              <c:strCache>
                <c:ptCount val="1"/>
                <c:pt idx="0">
                  <c:v>2021-2022</c:v>
                </c:pt>
              </c:strCache>
            </c:strRef>
          </c:tx>
          <c:spPr>
            <a:solidFill>
              <a:schemeClr val="tx2">
                <a:lumMod val="50000"/>
              </a:schemeClr>
            </a:solidFill>
            <a:ln>
              <a:noFill/>
            </a:ln>
            <a:effectLst/>
          </c:spPr>
          <c:invertIfNegative val="0"/>
          <c:cat>
            <c:strRef>
              <c:f>Sheet1!$A$2:$A$3</c:f>
              <c:strCache>
                <c:ptCount val="2"/>
                <c:pt idx="0">
                  <c:v>Fluent in English</c:v>
                </c:pt>
                <c:pt idx="1">
                  <c:v>English Language Learners</c:v>
                </c:pt>
              </c:strCache>
            </c:strRef>
          </c:cat>
          <c:val>
            <c:numRef>
              <c:f>Sheet1!$F$2:$F$3</c:f>
              <c:numCache>
                <c:formatCode>General</c:formatCode>
                <c:ptCount val="2"/>
                <c:pt idx="0">
                  <c:v>37</c:v>
                </c:pt>
                <c:pt idx="1">
                  <c:v>4</c:v>
                </c:pt>
              </c:numCache>
            </c:numRef>
          </c:val>
          <c:extLst>
            <c:ext xmlns:c16="http://schemas.microsoft.com/office/drawing/2014/chart" uri="{C3380CC4-5D6E-409C-BE32-E72D297353CC}">
              <c16:uniqueId val="{00000004-C3BC-AA4B-981E-5552406410AC}"/>
            </c:ext>
          </c:extLst>
        </c:ser>
        <c:dLbls>
          <c:showLegendKey val="0"/>
          <c:showVal val="0"/>
          <c:showCatName val="0"/>
          <c:showSerName val="0"/>
          <c:showPercent val="0"/>
          <c:showBubbleSize val="0"/>
        </c:dLbls>
        <c:gapWidth val="147"/>
        <c:overlap val="-27"/>
        <c:axId val="873326911"/>
        <c:axId val="873328895"/>
      </c:barChart>
      <c:catAx>
        <c:axId val="873326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73328895"/>
        <c:crosses val="autoZero"/>
        <c:auto val="1"/>
        <c:lblAlgn val="ctr"/>
        <c:lblOffset val="100"/>
        <c:noMultiLvlLbl val="0"/>
      </c:catAx>
      <c:valAx>
        <c:axId val="8733288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73326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6350">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spcAft>
                <a:spcPts val="400"/>
              </a:spcAft>
              <a:defRPr sz="1862" b="0" i="0" u="none" strike="noStrike" kern="1200" spc="0" baseline="0">
                <a:solidFill>
                  <a:schemeClr val="tx1">
                    <a:lumMod val="65000"/>
                    <a:lumOff val="35000"/>
                  </a:schemeClr>
                </a:solidFill>
                <a:latin typeface="+mn-lt"/>
                <a:ea typeface="+mn-ea"/>
                <a:cs typeface="+mn-cs"/>
              </a:defRPr>
            </a:pPr>
            <a:r>
              <a:rPr lang="en-US" sz="1000" b="1" i="0" dirty="0">
                <a:solidFill>
                  <a:schemeClr val="tx1"/>
                </a:solidFill>
                <a:latin typeface="Arial" panose="020B0604020202020204" pitchFamily="34" charset="0"/>
                <a:cs typeface="Arial" panose="020B0604020202020204" pitchFamily="34" charset="0"/>
              </a:rPr>
              <a:t>Kindergartners</a:t>
            </a:r>
            <a:r>
              <a:rPr lang="en-US" sz="1000" b="1" i="0" baseline="0" dirty="0">
                <a:solidFill>
                  <a:schemeClr val="tx1"/>
                </a:solidFill>
                <a:latin typeface="Arial" panose="020B0604020202020204" pitchFamily="34" charset="0"/>
                <a:cs typeface="Arial" panose="020B0604020202020204" pitchFamily="34" charset="0"/>
              </a:rPr>
              <a:t> Demonstrating Readiness</a:t>
            </a:r>
            <a:r>
              <a:rPr lang="en-US" sz="1000" b="1" i="0" baseline="30000" dirty="0">
                <a:solidFill>
                  <a:schemeClr val="tx1"/>
                </a:solidFill>
                <a:latin typeface="Arial" panose="020B0604020202020204" pitchFamily="34" charset="0"/>
                <a:cs typeface="Arial" panose="020B0604020202020204" pitchFamily="34" charset="0"/>
              </a:rPr>
              <a:t>9</a:t>
            </a:r>
          </a:p>
          <a:p>
            <a:pPr>
              <a:spcAft>
                <a:spcPts val="400"/>
              </a:spcAft>
              <a:defRPr/>
            </a:pPr>
            <a:r>
              <a:rPr lang="en-US" sz="800" b="1" i="0" baseline="0" dirty="0">
                <a:solidFill>
                  <a:schemeClr val="tx1"/>
                </a:solidFill>
                <a:latin typeface="Arial" panose="020B0604020202020204" pitchFamily="34" charset="0"/>
                <a:cs typeface="Arial" panose="020B0604020202020204" pitchFamily="34" charset="0"/>
              </a:rPr>
              <a:t>BY RACE</a:t>
            </a:r>
            <a:endParaRPr lang="en-US" sz="800" b="1" i="0"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spcAft>
              <a:spcPts val="400"/>
            </a:spcAft>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African American</c:v>
                </c:pt>
              </c:strCache>
            </c:strRef>
          </c:tx>
          <c:spPr>
            <a:solidFill>
              <a:schemeClr val="accent1"/>
            </a:solidFill>
            <a:ln>
              <a:noFill/>
            </a:ln>
            <a:effectLst/>
          </c:spPr>
          <c:invertIfNegative val="0"/>
          <c:cat>
            <c:strRef>
              <c:f>Sheet1!$A$2:$A$5</c:f>
              <c:strCache>
                <c:ptCount val="4"/>
                <c:pt idx="0">
                  <c:v>2017-2018</c:v>
                </c:pt>
                <c:pt idx="1">
                  <c:v>2018-2019</c:v>
                </c:pt>
                <c:pt idx="2">
                  <c:v>2019-2020</c:v>
                </c:pt>
                <c:pt idx="3">
                  <c:v>2021-2022</c:v>
                </c:pt>
              </c:strCache>
            </c:strRef>
          </c:cat>
          <c:val>
            <c:numRef>
              <c:f>Sheet1!$B$2:$B$5</c:f>
              <c:numCache>
                <c:formatCode>General</c:formatCode>
                <c:ptCount val="4"/>
                <c:pt idx="0">
                  <c:v>32</c:v>
                </c:pt>
                <c:pt idx="1">
                  <c:v>37</c:v>
                </c:pt>
                <c:pt idx="2">
                  <c:v>39</c:v>
                </c:pt>
                <c:pt idx="3">
                  <c:v>35</c:v>
                </c:pt>
              </c:numCache>
            </c:numRef>
          </c:val>
          <c:extLst>
            <c:ext xmlns:c16="http://schemas.microsoft.com/office/drawing/2014/chart" uri="{C3380CC4-5D6E-409C-BE32-E72D297353CC}">
              <c16:uniqueId val="{00000000-EA8B-A945-8342-903D94597EA9}"/>
            </c:ext>
          </c:extLst>
        </c:ser>
        <c:ser>
          <c:idx val="1"/>
          <c:order val="1"/>
          <c:tx>
            <c:strRef>
              <c:f>Sheet1!$C$1</c:f>
              <c:strCache>
                <c:ptCount val="1"/>
                <c:pt idx="0">
                  <c:v>Asian</c:v>
                </c:pt>
              </c:strCache>
            </c:strRef>
          </c:tx>
          <c:spPr>
            <a:solidFill>
              <a:schemeClr val="accent2"/>
            </a:solidFill>
            <a:ln>
              <a:noFill/>
            </a:ln>
            <a:effectLst/>
          </c:spPr>
          <c:invertIfNegative val="0"/>
          <c:cat>
            <c:strRef>
              <c:f>Sheet1!$A$2:$A$5</c:f>
              <c:strCache>
                <c:ptCount val="4"/>
                <c:pt idx="0">
                  <c:v>2017-2018</c:v>
                </c:pt>
                <c:pt idx="1">
                  <c:v>2018-2019</c:v>
                </c:pt>
                <c:pt idx="2">
                  <c:v>2019-2020</c:v>
                </c:pt>
                <c:pt idx="3">
                  <c:v>2021-2022</c:v>
                </c:pt>
              </c:strCache>
            </c:strRef>
          </c:cat>
          <c:val>
            <c:numRef>
              <c:f>Sheet1!$C$2:$C$5</c:f>
              <c:numCache>
                <c:formatCode>General</c:formatCode>
                <c:ptCount val="4"/>
                <c:pt idx="0">
                  <c:v>0</c:v>
                </c:pt>
                <c:pt idx="1">
                  <c:v>38</c:v>
                </c:pt>
                <c:pt idx="2">
                  <c:v>44</c:v>
                </c:pt>
                <c:pt idx="3">
                  <c:v>45</c:v>
                </c:pt>
              </c:numCache>
            </c:numRef>
          </c:val>
          <c:extLst>
            <c:ext xmlns:c16="http://schemas.microsoft.com/office/drawing/2014/chart" uri="{C3380CC4-5D6E-409C-BE32-E72D297353CC}">
              <c16:uniqueId val="{00000001-EA8B-A945-8342-903D94597EA9}"/>
            </c:ext>
          </c:extLst>
        </c:ser>
        <c:ser>
          <c:idx val="2"/>
          <c:order val="2"/>
          <c:tx>
            <c:strRef>
              <c:f>Sheet1!$D$1</c:f>
              <c:strCache>
                <c:ptCount val="1"/>
                <c:pt idx="0">
                  <c:v>Hispanic/Latino</c:v>
                </c:pt>
              </c:strCache>
            </c:strRef>
          </c:tx>
          <c:spPr>
            <a:solidFill>
              <a:schemeClr val="accent3"/>
            </a:solidFill>
            <a:ln>
              <a:noFill/>
            </a:ln>
            <a:effectLst/>
          </c:spPr>
          <c:invertIfNegative val="0"/>
          <c:cat>
            <c:strRef>
              <c:f>Sheet1!$A$2:$A$5</c:f>
              <c:strCache>
                <c:ptCount val="4"/>
                <c:pt idx="0">
                  <c:v>2017-2018</c:v>
                </c:pt>
                <c:pt idx="1">
                  <c:v>2018-2019</c:v>
                </c:pt>
                <c:pt idx="2">
                  <c:v>2019-2020</c:v>
                </c:pt>
                <c:pt idx="3">
                  <c:v>2021-2022</c:v>
                </c:pt>
              </c:strCache>
            </c:strRef>
          </c:cat>
          <c:val>
            <c:numRef>
              <c:f>Sheet1!$D$2:$D$5</c:f>
              <c:numCache>
                <c:formatCode>General</c:formatCode>
                <c:ptCount val="4"/>
                <c:pt idx="0">
                  <c:v>27</c:v>
                </c:pt>
                <c:pt idx="1">
                  <c:v>31</c:v>
                </c:pt>
                <c:pt idx="2">
                  <c:v>39</c:v>
                </c:pt>
                <c:pt idx="3">
                  <c:v>25</c:v>
                </c:pt>
              </c:numCache>
            </c:numRef>
          </c:val>
          <c:extLst>
            <c:ext xmlns:c16="http://schemas.microsoft.com/office/drawing/2014/chart" uri="{C3380CC4-5D6E-409C-BE32-E72D297353CC}">
              <c16:uniqueId val="{00000002-EA8B-A945-8342-903D94597EA9}"/>
            </c:ext>
          </c:extLst>
        </c:ser>
        <c:ser>
          <c:idx val="3"/>
          <c:order val="3"/>
          <c:tx>
            <c:strRef>
              <c:f>Sheet1!$E$1</c:f>
              <c:strCache>
                <c:ptCount val="1"/>
                <c:pt idx="0">
                  <c:v>White</c:v>
                </c:pt>
              </c:strCache>
            </c:strRef>
          </c:tx>
          <c:spPr>
            <a:solidFill>
              <a:schemeClr val="accent4"/>
            </a:solidFill>
            <a:ln>
              <a:noFill/>
            </a:ln>
            <a:effectLst/>
          </c:spPr>
          <c:invertIfNegative val="0"/>
          <c:cat>
            <c:strRef>
              <c:f>Sheet1!$A$2:$A$5</c:f>
              <c:strCache>
                <c:ptCount val="4"/>
                <c:pt idx="0">
                  <c:v>2017-2018</c:v>
                </c:pt>
                <c:pt idx="1">
                  <c:v>2018-2019</c:v>
                </c:pt>
                <c:pt idx="2">
                  <c:v>2019-2020</c:v>
                </c:pt>
                <c:pt idx="3">
                  <c:v>2021-2022</c:v>
                </c:pt>
              </c:strCache>
            </c:strRef>
          </c:cat>
          <c:val>
            <c:numRef>
              <c:f>Sheet1!$E$2:$E$5</c:f>
              <c:numCache>
                <c:formatCode>General</c:formatCode>
                <c:ptCount val="4"/>
                <c:pt idx="0">
                  <c:v>50</c:v>
                </c:pt>
                <c:pt idx="1">
                  <c:v>48</c:v>
                </c:pt>
                <c:pt idx="2">
                  <c:v>53</c:v>
                </c:pt>
                <c:pt idx="3">
                  <c:v>47</c:v>
                </c:pt>
              </c:numCache>
            </c:numRef>
          </c:val>
          <c:extLst>
            <c:ext xmlns:c16="http://schemas.microsoft.com/office/drawing/2014/chart" uri="{C3380CC4-5D6E-409C-BE32-E72D297353CC}">
              <c16:uniqueId val="{00000003-EA8B-A945-8342-903D94597EA9}"/>
            </c:ext>
          </c:extLst>
        </c:ser>
        <c:ser>
          <c:idx val="4"/>
          <c:order val="4"/>
          <c:tx>
            <c:strRef>
              <c:f>Sheet1!$F$1</c:f>
              <c:strCache>
                <c:ptCount val="1"/>
                <c:pt idx="0">
                  <c:v>Two or More Races</c:v>
                </c:pt>
              </c:strCache>
            </c:strRef>
          </c:tx>
          <c:spPr>
            <a:solidFill>
              <a:schemeClr val="tx2">
                <a:lumMod val="50000"/>
              </a:schemeClr>
            </a:solidFill>
            <a:ln>
              <a:noFill/>
            </a:ln>
            <a:effectLst/>
          </c:spPr>
          <c:invertIfNegative val="0"/>
          <c:cat>
            <c:strRef>
              <c:f>Sheet1!$A$2:$A$5</c:f>
              <c:strCache>
                <c:ptCount val="4"/>
                <c:pt idx="0">
                  <c:v>2017-2018</c:v>
                </c:pt>
                <c:pt idx="1">
                  <c:v>2018-2019</c:v>
                </c:pt>
                <c:pt idx="2">
                  <c:v>2019-2020</c:v>
                </c:pt>
                <c:pt idx="3">
                  <c:v>2021-2022</c:v>
                </c:pt>
              </c:strCache>
            </c:strRef>
          </c:cat>
          <c:val>
            <c:numRef>
              <c:f>Sheet1!$F$2:$F$5</c:f>
              <c:numCache>
                <c:formatCode>General</c:formatCode>
                <c:ptCount val="4"/>
                <c:pt idx="0">
                  <c:v>47</c:v>
                </c:pt>
                <c:pt idx="1">
                  <c:v>43</c:v>
                </c:pt>
                <c:pt idx="2">
                  <c:v>52</c:v>
                </c:pt>
                <c:pt idx="3">
                  <c:v>41</c:v>
                </c:pt>
              </c:numCache>
            </c:numRef>
          </c:val>
          <c:extLst>
            <c:ext xmlns:c16="http://schemas.microsoft.com/office/drawing/2014/chart" uri="{C3380CC4-5D6E-409C-BE32-E72D297353CC}">
              <c16:uniqueId val="{00000004-EA8B-A945-8342-903D94597EA9}"/>
            </c:ext>
          </c:extLst>
        </c:ser>
        <c:dLbls>
          <c:showLegendKey val="0"/>
          <c:showVal val="0"/>
          <c:showCatName val="0"/>
          <c:showSerName val="0"/>
          <c:showPercent val="0"/>
          <c:showBubbleSize val="0"/>
        </c:dLbls>
        <c:gapWidth val="147"/>
        <c:overlap val="-27"/>
        <c:axId val="873326911"/>
        <c:axId val="873328895"/>
      </c:barChart>
      <c:catAx>
        <c:axId val="873326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73328895"/>
        <c:crosses val="autoZero"/>
        <c:auto val="1"/>
        <c:lblAlgn val="ctr"/>
        <c:lblOffset val="100"/>
        <c:noMultiLvlLbl val="0"/>
      </c:catAx>
      <c:valAx>
        <c:axId val="8733288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733269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6350">
      <a:solidFill>
        <a:schemeClr val="accent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4-23E1-874D-909C-FFA0DDD98B7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23E1-874D-909C-FFA0DDD98B77}"/>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23E1-874D-909C-FFA0DDD98B77}"/>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6-23E1-874D-909C-FFA0DDD98B77}"/>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7-23E1-874D-909C-FFA0DDD98B77}"/>
              </c:ext>
            </c:extLst>
          </c:dPt>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0.14000000000000001</c:v>
                </c:pt>
                <c:pt idx="1">
                  <c:v>0.14000000000000001</c:v>
                </c:pt>
                <c:pt idx="2">
                  <c:v>0.16</c:v>
                </c:pt>
                <c:pt idx="3">
                  <c:v>0.15</c:v>
                </c:pt>
                <c:pt idx="4">
                  <c:v>0.18</c:v>
                </c:pt>
              </c:numCache>
            </c:numRef>
          </c:val>
          <c:extLst>
            <c:ext xmlns:c16="http://schemas.microsoft.com/office/drawing/2014/chart" uri="{C3380CC4-5D6E-409C-BE32-E72D297353CC}">
              <c16:uniqueId val="{00000000-23E1-874D-909C-FFA0DDD98B77}"/>
            </c:ext>
          </c:extLst>
        </c:ser>
        <c:dLbls>
          <c:showLegendKey val="0"/>
          <c:showVal val="0"/>
          <c:showCatName val="0"/>
          <c:showSerName val="0"/>
          <c:showPercent val="0"/>
          <c:showBubbleSize val="0"/>
        </c:dLbls>
        <c:gapWidth val="219"/>
        <c:overlap val="-27"/>
        <c:axId val="2146416304"/>
        <c:axId val="2145625712"/>
      </c:barChart>
      <c:catAx>
        <c:axId val="2146416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45625712"/>
        <c:crosses val="autoZero"/>
        <c:auto val="1"/>
        <c:lblAlgn val="ctr"/>
        <c:lblOffset val="100"/>
        <c:noMultiLvlLbl val="0"/>
      </c:catAx>
      <c:valAx>
        <c:axId val="2145625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464163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08728352"/>
        <c:axId val="1990422960"/>
      </c:barChart>
      <c:catAx>
        <c:axId val="208728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90422960"/>
        <c:crosses val="autoZero"/>
        <c:auto val="1"/>
        <c:lblAlgn val="ctr"/>
        <c:lblOffset val="100"/>
        <c:noMultiLvlLbl val="0"/>
      </c:catAx>
      <c:valAx>
        <c:axId val="1990422960"/>
        <c:scaling>
          <c:orientation val="minMax"/>
        </c:scaling>
        <c:delete val="1"/>
        <c:axPos val="l"/>
        <c:numFmt formatCode="General" sourceLinked="1"/>
        <c:majorTickMark val="none"/>
        <c:minorTickMark val="none"/>
        <c:tickLblPos val="nextTo"/>
        <c:crossAx val="208728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80482688466181"/>
          <c:y val="0.17051621359595695"/>
          <c:w val="0.84337950445108545"/>
          <c:h val="0.68416388581374821"/>
        </c:manualLayout>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Pt>
            <c:idx val="2"/>
            <c:invertIfNegative val="0"/>
            <c:bubble3D val="0"/>
            <c:spPr>
              <a:solidFill>
                <a:schemeClr val="accent3"/>
              </a:solidFill>
              <a:ln>
                <a:noFill/>
              </a:ln>
              <a:effectLst/>
            </c:spPr>
            <c:extLst>
              <c:ext xmlns:c16="http://schemas.microsoft.com/office/drawing/2014/chart" uri="{C3380CC4-5D6E-409C-BE32-E72D297353CC}">
                <c16:uniqueId val="{00000003-4DD7-EB4F-809A-31FD1E9B0C95}"/>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4-4DD7-EB4F-809A-31FD1E9B0C95}"/>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5-4DD7-EB4F-809A-31FD1E9B0C95}"/>
              </c:ext>
            </c:extLst>
          </c:dPt>
          <c:cat>
            <c:strRef>
              <c:f>Sheet1!$A$2:$A$6</c:f>
              <c:strCache>
                <c:ptCount val="5"/>
                <c:pt idx="0">
                  <c:v>0-3</c:v>
                </c:pt>
                <c:pt idx="1">
                  <c:v>10-Apr</c:v>
                </c:pt>
                <c:pt idx="2">
                  <c:v>44879.00</c:v>
                </c:pt>
                <c:pt idx="3">
                  <c:v>15-Dec</c:v>
                </c:pt>
                <c:pt idx="4">
                  <c:v>16-18</c:v>
                </c:pt>
              </c:strCache>
            </c:strRef>
          </c:cat>
          <c:val>
            <c:numRef>
              <c:f>Sheet1!$B$2:$B$6</c:f>
              <c:numCache>
                <c:formatCode>General</c:formatCode>
                <c:ptCount val="5"/>
                <c:pt idx="0">
                  <c:v>0</c:v>
                </c:pt>
                <c:pt idx="1">
                  <c:v>14.5</c:v>
                </c:pt>
                <c:pt idx="2">
                  <c:v>19</c:v>
                </c:pt>
                <c:pt idx="3">
                  <c:v>82</c:v>
                </c:pt>
                <c:pt idx="4">
                  <c:v>68</c:v>
                </c:pt>
              </c:numCache>
            </c:numRef>
          </c:val>
          <c:extLst>
            <c:ext xmlns:c16="http://schemas.microsoft.com/office/drawing/2014/chart" uri="{C3380CC4-5D6E-409C-BE32-E72D297353CC}">
              <c16:uniqueId val="{00000000-4DD7-EB4F-809A-31FD1E9B0C95}"/>
            </c:ext>
          </c:extLst>
        </c:ser>
        <c:dLbls>
          <c:showLegendKey val="0"/>
          <c:showVal val="0"/>
          <c:showCatName val="0"/>
          <c:showSerName val="0"/>
          <c:showPercent val="0"/>
          <c:showBubbleSize val="0"/>
        </c:dLbls>
        <c:gapWidth val="219"/>
        <c:overlap val="-27"/>
        <c:axId val="1518061376"/>
        <c:axId val="1687384784"/>
      </c:barChart>
      <c:catAx>
        <c:axId val="1518061376"/>
        <c:scaling>
          <c:orientation val="minMax"/>
        </c:scaling>
        <c:delete val="1"/>
        <c:axPos val="b"/>
        <c:numFmt formatCode="General" sourceLinked="1"/>
        <c:majorTickMark val="none"/>
        <c:minorTickMark val="none"/>
        <c:tickLblPos val="nextTo"/>
        <c:crossAx val="1687384784"/>
        <c:crosses val="autoZero"/>
        <c:auto val="1"/>
        <c:lblAlgn val="ctr"/>
        <c:lblOffset val="100"/>
        <c:noMultiLvlLbl val="0"/>
      </c:catAx>
      <c:valAx>
        <c:axId val="1687384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18061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sz="1000" b="1" i="0" kern="1200" spc="0" baseline="0" dirty="0">
                <a:solidFill>
                  <a:srgbClr val="000000"/>
                </a:solidFill>
                <a:effectLst/>
                <a:latin typeface="+mj-lt"/>
                <a:cs typeface="Arial" panose="020B0604020202020204" pitchFamily="34" charset="0"/>
              </a:rPr>
              <a:t>2021– Number of Juvenile Offenses </a:t>
            </a:r>
            <a:r>
              <a:rPr lang="en-US" sz="1000" b="1" i="0" kern="1200" spc="0" baseline="30000" dirty="0">
                <a:solidFill>
                  <a:srgbClr val="000000"/>
                </a:solidFill>
                <a:effectLst/>
                <a:latin typeface="+mj-lt"/>
                <a:cs typeface="Arial" panose="020B0604020202020204" pitchFamily="34" charset="0"/>
              </a:rPr>
              <a:t>13,14</a:t>
            </a:r>
            <a:endParaRPr lang="en-US" sz="1000" baseline="30000" dirty="0">
              <a:effectLst/>
              <a:latin typeface="+mj-lt"/>
            </a:endParaRPr>
          </a:p>
          <a:p>
            <a:pPr marL="0" marR="0" indent="0" algn="ctr" defTabSz="914400" rtl="0" eaLnBrk="1" fontAlgn="auto" latinLnBrk="0" hangingPunct="1">
              <a:lnSpc>
                <a:spcPct val="100000"/>
              </a:lnSpc>
              <a:spcBef>
                <a:spcPts val="0"/>
              </a:spcBef>
              <a:spcAft>
                <a:spcPts val="0"/>
              </a:spcAft>
              <a:buClrTx/>
              <a:buSzTx/>
              <a:buFontTx/>
              <a:buNone/>
              <a:tabLst/>
              <a:defRPr>
                <a:solidFill>
                  <a:srgbClr val="000000">
                    <a:lumMod val="65000"/>
                    <a:lumOff val="35000"/>
                  </a:srgbClr>
                </a:solidFill>
              </a:defRPr>
            </a:pPr>
            <a:r>
              <a:rPr lang="en-US" sz="800" b="1" i="0" kern="1200" spc="0" baseline="0" dirty="0">
                <a:solidFill>
                  <a:srgbClr val="000000"/>
                </a:solidFill>
                <a:effectLst/>
                <a:latin typeface="Arial" panose="020B0604020202020204" pitchFamily="34" charset="0"/>
                <a:cs typeface="Arial" panose="020B0604020202020204" pitchFamily="34" charset="0"/>
              </a:rPr>
              <a:t>TOP FOUR CITIES WHERE THEY </a:t>
            </a:r>
            <a:r>
              <a:rPr lang="en-US" sz="800" b="1" i="0" kern="1200" spc="0" baseline="0">
                <a:solidFill>
                  <a:srgbClr val="000000"/>
                </a:solidFill>
                <a:effectLst/>
                <a:latin typeface="Arial" panose="020B0604020202020204" pitchFamily="34" charset="0"/>
                <a:cs typeface="Arial" panose="020B0604020202020204" pitchFamily="34" charset="0"/>
              </a:rPr>
              <a:t>ARE COMMITED</a:t>
            </a:r>
            <a:endParaRPr lang="en-US" sz="800" dirty="0">
              <a:effectLst/>
            </a:endParaRPr>
          </a:p>
        </c:rich>
      </c:tx>
      <c:layout>
        <c:manualLayout>
          <c:xMode val="edge"/>
          <c:yMode val="edge"/>
          <c:x val="0.30249353960434455"/>
          <c:y val="3.8990065208581497E-2"/>
        </c:manualLayout>
      </c:layout>
      <c:overlay val="0"/>
      <c:spPr>
        <a:solidFill>
          <a:schemeClr val="lt1"/>
        </a:solid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2826-E74E-82D1-9F8F3C9AE5FC}"/>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1-2826-E74E-82D1-9F8F3C9AE5FC}"/>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2-2826-E74E-82D1-9F8F3C9AE5FC}"/>
              </c:ext>
            </c:extLst>
          </c:dPt>
          <c:dPt>
            <c:idx val="4"/>
            <c:invertIfNegative val="0"/>
            <c:bubble3D val="0"/>
            <c:spPr>
              <a:solidFill>
                <a:schemeClr val="bg2"/>
              </a:solidFill>
              <a:ln>
                <a:noFill/>
              </a:ln>
              <a:effectLst/>
            </c:spPr>
            <c:extLst>
              <c:ext xmlns:c16="http://schemas.microsoft.com/office/drawing/2014/chart" uri="{C3380CC4-5D6E-409C-BE32-E72D297353CC}">
                <c16:uniqueId val="{00000003-2826-E74E-82D1-9F8F3C9AE5FC}"/>
              </c:ext>
            </c:extLst>
          </c:dPt>
          <c:cat>
            <c:strRef>
              <c:f>Sheet1!$A$2:$A$5</c:f>
              <c:strCache>
                <c:ptCount val="4"/>
                <c:pt idx="0">
                  <c:v>Waldorf</c:v>
                </c:pt>
                <c:pt idx="1">
                  <c:v>La Plata</c:v>
                </c:pt>
                <c:pt idx="2">
                  <c:v>Indian Head</c:v>
                </c:pt>
                <c:pt idx="3">
                  <c:v>White Plains</c:v>
                </c:pt>
              </c:strCache>
            </c:strRef>
          </c:cat>
          <c:val>
            <c:numRef>
              <c:f>Sheet1!$B$2:$B$5</c:f>
              <c:numCache>
                <c:formatCode>General</c:formatCode>
                <c:ptCount val="4"/>
                <c:pt idx="0">
                  <c:v>99</c:v>
                </c:pt>
                <c:pt idx="1">
                  <c:v>22</c:v>
                </c:pt>
                <c:pt idx="2">
                  <c:v>16</c:v>
                </c:pt>
                <c:pt idx="3">
                  <c:v>12</c:v>
                </c:pt>
              </c:numCache>
            </c:numRef>
          </c:val>
          <c:extLst>
            <c:ext xmlns:c16="http://schemas.microsoft.com/office/drawing/2014/chart" uri="{C3380CC4-5D6E-409C-BE32-E72D297353CC}">
              <c16:uniqueId val="{00000000-F77A-324E-9A0C-983A4B681476}"/>
            </c:ext>
          </c:extLst>
        </c:ser>
        <c:dLbls>
          <c:showLegendKey val="0"/>
          <c:showVal val="0"/>
          <c:showCatName val="0"/>
          <c:showSerName val="0"/>
          <c:showPercent val="0"/>
          <c:showBubbleSize val="0"/>
        </c:dLbls>
        <c:gapWidth val="219"/>
        <c:overlap val="-27"/>
        <c:axId val="1800001759"/>
        <c:axId val="1928245247"/>
      </c:barChart>
      <c:catAx>
        <c:axId val="1800001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928245247"/>
        <c:crosses val="autoZero"/>
        <c:auto val="1"/>
        <c:lblAlgn val="ctr"/>
        <c:lblOffset val="100"/>
        <c:noMultiLvlLbl val="0"/>
      </c:catAx>
      <c:valAx>
        <c:axId val="19282452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000017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000" b="1" i="0" dirty="0">
                <a:solidFill>
                  <a:schemeClr val="tx1"/>
                </a:solidFill>
                <a:latin typeface="Arial" panose="020B0604020202020204" pitchFamily="34" charset="0"/>
                <a:cs typeface="Arial" panose="020B0604020202020204" pitchFamily="34" charset="0"/>
              </a:rPr>
              <a:t>Four-Year</a:t>
            </a:r>
            <a:r>
              <a:rPr lang="en-US" sz="1000" b="1" i="0" baseline="0" dirty="0">
                <a:solidFill>
                  <a:schemeClr val="tx1"/>
                </a:solidFill>
                <a:latin typeface="Arial" panose="020B0604020202020204" pitchFamily="34" charset="0"/>
                <a:cs typeface="Arial" panose="020B0604020202020204" pitchFamily="34" charset="0"/>
              </a:rPr>
              <a:t> Graduation Rate</a:t>
            </a:r>
            <a:r>
              <a:rPr lang="en-US" sz="1000" b="1" i="0" baseline="30000" dirty="0">
                <a:solidFill>
                  <a:schemeClr val="tx1"/>
                </a:solidFill>
                <a:latin typeface="Arial" panose="020B0604020202020204" pitchFamily="34" charset="0"/>
                <a:cs typeface="Arial" panose="020B0604020202020204" pitchFamily="34" charset="0"/>
              </a:rPr>
              <a:t>15</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Black/African American</c:v>
                </c:pt>
              </c:strCache>
            </c:strRef>
          </c:tx>
          <c:spPr>
            <a:solidFill>
              <a:schemeClr val="accent1"/>
            </a:solidFill>
            <a:ln>
              <a:noFill/>
            </a:ln>
            <a:effectLst/>
          </c:spPr>
          <c:invertIfNegative val="0"/>
          <c:cat>
            <c:strRef>
              <c:f>Sheet1!$A$2:$A$3</c:f>
              <c:strCache>
                <c:ptCount val="2"/>
                <c:pt idx="0">
                  <c:v>2017-2018</c:v>
                </c:pt>
                <c:pt idx="1">
                  <c:v>2018-2019</c:v>
                </c:pt>
              </c:strCache>
            </c:strRef>
          </c:cat>
          <c:val>
            <c:numRef>
              <c:f>Sheet1!$B$2:$B$3</c:f>
              <c:numCache>
                <c:formatCode>General</c:formatCode>
                <c:ptCount val="2"/>
                <c:pt idx="0">
                  <c:v>95</c:v>
                </c:pt>
                <c:pt idx="1">
                  <c:v>93</c:v>
                </c:pt>
              </c:numCache>
            </c:numRef>
          </c:val>
          <c:extLst>
            <c:ext xmlns:c16="http://schemas.microsoft.com/office/drawing/2014/chart" uri="{C3380CC4-5D6E-409C-BE32-E72D297353CC}">
              <c16:uniqueId val="{00000000-BF8D-9948-80A4-931910A73ED2}"/>
            </c:ext>
          </c:extLst>
        </c:ser>
        <c:ser>
          <c:idx val="1"/>
          <c:order val="1"/>
          <c:tx>
            <c:strRef>
              <c:f>Sheet1!$C$1</c:f>
              <c:strCache>
                <c:ptCount val="1"/>
                <c:pt idx="0">
                  <c:v>Hispanic/Latino</c:v>
                </c:pt>
              </c:strCache>
            </c:strRef>
          </c:tx>
          <c:spPr>
            <a:solidFill>
              <a:schemeClr val="accent2"/>
            </a:solidFill>
            <a:ln>
              <a:noFill/>
            </a:ln>
            <a:effectLst/>
          </c:spPr>
          <c:invertIfNegative val="0"/>
          <c:cat>
            <c:strRef>
              <c:f>Sheet1!$A$2:$A$3</c:f>
              <c:strCache>
                <c:ptCount val="2"/>
                <c:pt idx="0">
                  <c:v>2017-2018</c:v>
                </c:pt>
                <c:pt idx="1">
                  <c:v>2018-2019</c:v>
                </c:pt>
              </c:strCache>
            </c:strRef>
          </c:cat>
          <c:val>
            <c:numRef>
              <c:f>Sheet1!$C$2:$C$3</c:f>
              <c:numCache>
                <c:formatCode>General</c:formatCode>
                <c:ptCount val="2"/>
                <c:pt idx="0">
                  <c:v>82</c:v>
                </c:pt>
                <c:pt idx="1">
                  <c:v>85</c:v>
                </c:pt>
              </c:numCache>
            </c:numRef>
          </c:val>
          <c:extLst>
            <c:ext xmlns:c16="http://schemas.microsoft.com/office/drawing/2014/chart" uri="{C3380CC4-5D6E-409C-BE32-E72D297353CC}">
              <c16:uniqueId val="{00000001-BF8D-9948-80A4-931910A73ED2}"/>
            </c:ext>
          </c:extLst>
        </c:ser>
        <c:ser>
          <c:idx val="2"/>
          <c:order val="2"/>
          <c:tx>
            <c:strRef>
              <c:f>Sheet1!$D$1</c:f>
              <c:strCache>
                <c:ptCount val="1"/>
                <c:pt idx="0">
                  <c:v>White</c:v>
                </c:pt>
              </c:strCache>
            </c:strRef>
          </c:tx>
          <c:spPr>
            <a:solidFill>
              <a:schemeClr val="accent3"/>
            </a:solidFill>
            <a:ln>
              <a:noFill/>
            </a:ln>
            <a:effectLst/>
          </c:spPr>
          <c:invertIfNegative val="0"/>
          <c:cat>
            <c:strRef>
              <c:f>Sheet1!$A$2:$A$3</c:f>
              <c:strCache>
                <c:ptCount val="2"/>
                <c:pt idx="0">
                  <c:v>2017-2018</c:v>
                </c:pt>
                <c:pt idx="1">
                  <c:v>2018-2019</c:v>
                </c:pt>
              </c:strCache>
            </c:strRef>
          </c:cat>
          <c:val>
            <c:numRef>
              <c:f>Sheet1!$D$2:$D$3</c:f>
              <c:numCache>
                <c:formatCode>General</c:formatCode>
                <c:ptCount val="2"/>
                <c:pt idx="0">
                  <c:v>97</c:v>
                </c:pt>
                <c:pt idx="1">
                  <c:v>95</c:v>
                </c:pt>
              </c:numCache>
            </c:numRef>
          </c:val>
          <c:extLst>
            <c:ext xmlns:c16="http://schemas.microsoft.com/office/drawing/2014/chart" uri="{C3380CC4-5D6E-409C-BE32-E72D297353CC}">
              <c16:uniqueId val="{00000003-BF8D-9948-80A4-931910A73ED2}"/>
            </c:ext>
          </c:extLst>
        </c:ser>
        <c:ser>
          <c:idx val="3"/>
          <c:order val="3"/>
          <c:tx>
            <c:strRef>
              <c:f>Sheet1!$E$1</c:f>
              <c:strCache>
                <c:ptCount val="1"/>
                <c:pt idx="0">
                  <c:v>Students with Disabilities</c:v>
                </c:pt>
              </c:strCache>
            </c:strRef>
          </c:tx>
          <c:spPr>
            <a:solidFill>
              <a:schemeClr val="accent4"/>
            </a:solidFill>
            <a:ln>
              <a:noFill/>
            </a:ln>
            <a:effectLst/>
          </c:spPr>
          <c:invertIfNegative val="0"/>
          <c:cat>
            <c:strRef>
              <c:f>Sheet1!$A$2:$A$3</c:f>
              <c:strCache>
                <c:ptCount val="2"/>
                <c:pt idx="0">
                  <c:v>2017-2018</c:v>
                </c:pt>
                <c:pt idx="1">
                  <c:v>2018-2019</c:v>
                </c:pt>
              </c:strCache>
            </c:strRef>
          </c:cat>
          <c:val>
            <c:numRef>
              <c:f>Sheet1!$E$2:$E$3</c:f>
              <c:numCache>
                <c:formatCode>General</c:formatCode>
                <c:ptCount val="2"/>
                <c:pt idx="0">
                  <c:v>80</c:v>
                </c:pt>
                <c:pt idx="1">
                  <c:v>70</c:v>
                </c:pt>
              </c:numCache>
            </c:numRef>
          </c:val>
          <c:extLst>
            <c:ext xmlns:c16="http://schemas.microsoft.com/office/drawing/2014/chart" uri="{C3380CC4-5D6E-409C-BE32-E72D297353CC}">
              <c16:uniqueId val="{00000004-BF8D-9948-80A4-931910A73ED2}"/>
            </c:ext>
          </c:extLst>
        </c:ser>
        <c:ser>
          <c:idx val="4"/>
          <c:order val="4"/>
          <c:tx>
            <c:strRef>
              <c:f>Sheet1!$F$1</c:f>
              <c:strCache>
                <c:ptCount val="1"/>
                <c:pt idx="0">
                  <c:v>English Learners</c:v>
                </c:pt>
              </c:strCache>
            </c:strRef>
          </c:tx>
          <c:spPr>
            <a:solidFill>
              <a:schemeClr val="tx2">
                <a:lumMod val="50000"/>
              </a:schemeClr>
            </a:solidFill>
            <a:ln>
              <a:noFill/>
            </a:ln>
            <a:effectLst/>
          </c:spPr>
          <c:invertIfNegative val="0"/>
          <c:cat>
            <c:strRef>
              <c:f>Sheet1!$A$2:$A$3</c:f>
              <c:strCache>
                <c:ptCount val="2"/>
                <c:pt idx="0">
                  <c:v>2017-2018</c:v>
                </c:pt>
                <c:pt idx="1">
                  <c:v>2018-2019</c:v>
                </c:pt>
              </c:strCache>
            </c:strRef>
          </c:cat>
          <c:val>
            <c:numRef>
              <c:f>Sheet1!$F$2:$F$3</c:f>
              <c:numCache>
                <c:formatCode>General</c:formatCode>
                <c:ptCount val="2"/>
                <c:pt idx="0">
                  <c:v>0</c:v>
                </c:pt>
                <c:pt idx="1">
                  <c:v>65</c:v>
                </c:pt>
              </c:numCache>
            </c:numRef>
          </c:val>
          <c:extLst>
            <c:ext xmlns:c16="http://schemas.microsoft.com/office/drawing/2014/chart" uri="{C3380CC4-5D6E-409C-BE32-E72D297353CC}">
              <c16:uniqueId val="{00000005-BF8D-9948-80A4-931910A73ED2}"/>
            </c:ext>
          </c:extLst>
        </c:ser>
        <c:dLbls>
          <c:showLegendKey val="0"/>
          <c:showVal val="0"/>
          <c:showCatName val="0"/>
          <c:showSerName val="0"/>
          <c:showPercent val="0"/>
          <c:showBubbleSize val="0"/>
        </c:dLbls>
        <c:gapWidth val="219"/>
        <c:overlap val="-27"/>
        <c:axId val="645050128"/>
        <c:axId val="516762831"/>
      </c:barChart>
      <c:catAx>
        <c:axId val="645050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16762831"/>
        <c:crosses val="autoZero"/>
        <c:auto val="1"/>
        <c:lblAlgn val="ctr"/>
        <c:lblOffset val="100"/>
        <c:noMultiLvlLbl val="0"/>
      </c:catAx>
      <c:valAx>
        <c:axId val="5167628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5050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000" b="1" i="0" dirty="0">
                <a:solidFill>
                  <a:schemeClr val="tx1"/>
                </a:solidFill>
                <a:latin typeface="Arial" panose="020B0604020202020204" pitchFamily="34" charset="0"/>
                <a:cs typeface="Arial" panose="020B0604020202020204" pitchFamily="34" charset="0"/>
              </a:rPr>
              <a:t>Youth Not in School and Not Working</a:t>
            </a:r>
            <a:r>
              <a:rPr lang="en-US" sz="1000" b="1" i="0" baseline="30000" dirty="0">
                <a:solidFill>
                  <a:schemeClr val="tx1"/>
                </a:solidFill>
                <a:latin typeface="Arial" panose="020B0604020202020204" pitchFamily="34" charset="0"/>
                <a:cs typeface="Arial" panose="020B0604020202020204" pitchFamily="34" charset="0"/>
              </a:rPr>
              <a:t>16</a:t>
            </a:r>
          </a:p>
          <a:p>
            <a:pPr>
              <a:defRPr sz="1000" b="1">
                <a:solidFill>
                  <a:schemeClr val="tx1"/>
                </a:solidFill>
                <a:latin typeface="Arial" panose="020B0604020202020204" pitchFamily="34" charset="0"/>
                <a:cs typeface="Arial" panose="020B0604020202020204" pitchFamily="34" charset="0"/>
              </a:defRPr>
            </a:pPr>
            <a:r>
              <a:rPr lang="en-US" sz="800" b="1" i="0" dirty="0">
                <a:solidFill>
                  <a:schemeClr val="tx1"/>
                </a:solidFill>
                <a:latin typeface="Arial" panose="020B0604020202020204" pitchFamily="34" charset="0"/>
                <a:cs typeface="Arial" panose="020B0604020202020204" pitchFamily="34" charset="0"/>
              </a:rPr>
              <a:t>(% AGES 16 TO 24)</a:t>
            </a:r>
          </a:p>
        </c:rich>
      </c:tx>
      <c:layout>
        <c:manualLayout>
          <c:xMode val="edge"/>
          <c:yMode val="edge"/>
          <c:x val="0.27179639142598133"/>
          <c:y val="6.6331492416795756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7.2781097388608912E-2"/>
          <c:y val="0.22191021012625015"/>
          <c:w val="0.89998401388063043"/>
          <c:h val="0.70395793420794461"/>
        </c:manualLayout>
      </c:layout>
      <c:lineChart>
        <c:grouping val="standard"/>
        <c:varyColors val="0"/>
        <c:ser>
          <c:idx val="0"/>
          <c:order val="0"/>
          <c:tx>
            <c:strRef>
              <c:f>Sheet1!$B$1</c:f>
              <c:strCache>
                <c:ptCount val="1"/>
                <c:pt idx="0">
                  <c:v>Series 1</c:v>
                </c:pt>
              </c:strCache>
            </c:strRef>
          </c:tx>
          <c:spPr>
            <a:ln w="28575" cap="rnd">
              <a:solidFill>
                <a:schemeClr val="accent3"/>
              </a:solidFill>
              <a:round/>
            </a:ln>
            <a:effectLst/>
          </c:spPr>
          <c:marker>
            <c:symbol val="circle"/>
            <c:size val="5"/>
            <c:spPr>
              <a:solidFill>
                <a:schemeClr val="accent1"/>
              </a:solidFill>
              <a:ln w="9525">
                <a:solidFill>
                  <a:schemeClr val="accent1"/>
                </a:solidFill>
              </a:ln>
              <a:effectLst/>
            </c:spPr>
          </c:marker>
          <c:dPt>
            <c:idx val="0"/>
            <c:marker>
              <c:symbol val="circle"/>
              <c:size val="5"/>
              <c:spPr>
                <a:solidFill>
                  <a:schemeClr val="accent3"/>
                </a:solidFill>
                <a:ln w="9525">
                  <a:solidFill>
                    <a:schemeClr val="accent3"/>
                  </a:solidFill>
                </a:ln>
                <a:effectLst/>
              </c:spPr>
            </c:marker>
            <c:bubble3D val="0"/>
            <c:extLst>
              <c:ext xmlns:c16="http://schemas.microsoft.com/office/drawing/2014/chart" uri="{C3380CC4-5D6E-409C-BE32-E72D297353CC}">
                <c16:uniqueId val="{00000000-E3E8-0541-AB39-A86EF03BA69A}"/>
              </c:ext>
            </c:extLst>
          </c:dPt>
          <c:dPt>
            <c:idx val="1"/>
            <c:marker>
              <c:symbol val="circle"/>
              <c:size val="5"/>
              <c:spPr>
                <a:solidFill>
                  <a:schemeClr val="accent3"/>
                </a:solidFill>
                <a:ln w="9525">
                  <a:solidFill>
                    <a:schemeClr val="accent3"/>
                  </a:solidFill>
                </a:ln>
                <a:effectLst/>
              </c:spPr>
            </c:marker>
            <c:bubble3D val="0"/>
            <c:extLst>
              <c:ext xmlns:c16="http://schemas.microsoft.com/office/drawing/2014/chart" uri="{C3380CC4-5D6E-409C-BE32-E72D297353CC}">
                <c16:uniqueId val="{00000001-E3E8-0541-AB39-A86EF03BA69A}"/>
              </c:ext>
            </c:extLst>
          </c:dPt>
          <c:dPt>
            <c:idx val="2"/>
            <c:marker>
              <c:symbol val="circle"/>
              <c:size val="5"/>
              <c:spPr>
                <a:solidFill>
                  <a:schemeClr val="accent3"/>
                </a:solidFill>
                <a:ln w="9525">
                  <a:solidFill>
                    <a:schemeClr val="accent3"/>
                  </a:solidFill>
                </a:ln>
                <a:effectLst/>
              </c:spPr>
            </c:marker>
            <c:bubble3D val="0"/>
            <c:extLst>
              <c:ext xmlns:c16="http://schemas.microsoft.com/office/drawing/2014/chart" uri="{C3380CC4-5D6E-409C-BE32-E72D297353CC}">
                <c16:uniqueId val="{00000002-E3E8-0541-AB39-A86EF03BA69A}"/>
              </c:ext>
            </c:extLst>
          </c:dPt>
          <c:dPt>
            <c:idx val="3"/>
            <c:marker>
              <c:symbol val="circle"/>
              <c:size val="5"/>
              <c:spPr>
                <a:solidFill>
                  <a:schemeClr val="accent3"/>
                </a:solidFill>
                <a:ln w="9525">
                  <a:solidFill>
                    <a:schemeClr val="accent3"/>
                  </a:solidFill>
                </a:ln>
                <a:effectLst/>
              </c:spPr>
            </c:marker>
            <c:bubble3D val="0"/>
            <c:extLst>
              <c:ext xmlns:c16="http://schemas.microsoft.com/office/drawing/2014/chart" uri="{C3380CC4-5D6E-409C-BE32-E72D297353CC}">
                <c16:uniqueId val="{00000003-E3E8-0541-AB39-A86EF03BA69A}"/>
              </c:ext>
            </c:extLst>
          </c:dPt>
          <c:cat>
            <c:numRef>
              <c:f>Sheet1!$A$2:$A$5</c:f>
              <c:numCache>
                <c:formatCode>General</c:formatCode>
                <c:ptCount val="4"/>
                <c:pt idx="0">
                  <c:v>2016</c:v>
                </c:pt>
                <c:pt idx="1">
                  <c:v>2017</c:v>
                </c:pt>
                <c:pt idx="2">
                  <c:v>2018</c:v>
                </c:pt>
                <c:pt idx="3">
                  <c:v>2019</c:v>
                </c:pt>
              </c:numCache>
            </c:numRef>
          </c:cat>
          <c:val>
            <c:numRef>
              <c:f>Sheet1!$B$2:$B$5</c:f>
              <c:numCache>
                <c:formatCode>0%</c:formatCode>
                <c:ptCount val="4"/>
                <c:pt idx="0">
                  <c:v>0.15</c:v>
                </c:pt>
                <c:pt idx="1">
                  <c:v>0.15</c:v>
                </c:pt>
                <c:pt idx="2">
                  <c:v>0.14000000000000001</c:v>
                </c:pt>
                <c:pt idx="3">
                  <c:v>0.15</c:v>
                </c:pt>
              </c:numCache>
            </c:numRef>
          </c:val>
          <c:smooth val="0"/>
          <c:extLst>
            <c:ext xmlns:c16="http://schemas.microsoft.com/office/drawing/2014/chart" uri="{C3380CC4-5D6E-409C-BE32-E72D297353CC}">
              <c16:uniqueId val="{00000004-E3E8-0541-AB39-A86EF03BA69A}"/>
            </c:ext>
          </c:extLst>
        </c:ser>
        <c:dLbls>
          <c:showLegendKey val="0"/>
          <c:showVal val="0"/>
          <c:showCatName val="0"/>
          <c:showSerName val="0"/>
          <c:showPercent val="0"/>
          <c:showBubbleSize val="0"/>
        </c:dLbls>
        <c:marker val="1"/>
        <c:smooth val="0"/>
        <c:axId val="57712079"/>
        <c:axId val="867283376"/>
      </c:lineChart>
      <c:catAx>
        <c:axId val="57712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67283376"/>
        <c:crosses val="autoZero"/>
        <c:auto val="1"/>
        <c:lblAlgn val="ctr"/>
        <c:lblOffset val="100"/>
        <c:noMultiLvlLbl val="0"/>
      </c:catAx>
      <c:valAx>
        <c:axId val="867283376"/>
        <c:scaling>
          <c:orientation val="minMax"/>
          <c:max val="0.18"/>
          <c:min val="0.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77120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05376476377951"/>
          <c:y val="2.9123583346236267E-2"/>
          <c:w val="0.45889259350393702"/>
          <c:h val="0.68833884791222644"/>
        </c:manualLayout>
      </c:layout>
      <c:doughnutChart>
        <c:varyColors val="1"/>
        <c:ser>
          <c:idx val="0"/>
          <c:order val="0"/>
          <c:tx>
            <c:strRef>
              <c:f>Sheet1!$B$1</c:f>
              <c:strCache>
                <c:ptCount val="1"/>
                <c:pt idx="0">
                  <c:v>Sales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B349-0348-8DA0-00B9CA690F9F}"/>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B349-0348-8DA0-00B9CA690F9F}"/>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B349-0348-8DA0-00B9CA690F9F}"/>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B349-0348-8DA0-00B9CA690F9F}"/>
              </c:ext>
            </c:extLst>
          </c:dPt>
          <c:dPt>
            <c:idx val="4"/>
            <c:bubble3D val="0"/>
            <c:spPr>
              <a:solidFill>
                <a:srgbClr val="9B720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3132-6B4B-8BA1-8A596518C48A}"/>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B349-0348-8DA0-00B9CA690F9F}"/>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B349-0348-8DA0-00B9CA690F9F}"/>
              </c:ext>
            </c:extLst>
          </c:dPt>
          <c:dLbls>
            <c:dLbl>
              <c:idx val="4"/>
              <c:layout>
                <c:manualLayout>
                  <c:x val="-1.0937499999999999E-2"/>
                  <c:y val="-3.984374754898206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132-6B4B-8BA1-8A596518C48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White</c:v>
                </c:pt>
                <c:pt idx="1">
                  <c:v>Black/African American</c:v>
                </c:pt>
                <c:pt idx="2">
                  <c:v>American Indian/Alaska Native</c:v>
                </c:pt>
                <c:pt idx="3">
                  <c:v>Asian</c:v>
                </c:pt>
                <c:pt idx="4">
                  <c:v>Native Hawiian/Pacific Islander</c:v>
                </c:pt>
                <c:pt idx="5">
                  <c:v>Two or More Races</c:v>
                </c:pt>
                <c:pt idx="6">
                  <c:v>Hispanic/Latino</c:v>
                </c:pt>
              </c:strCache>
            </c:strRef>
          </c:cat>
          <c:val>
            <c:numRef>
              <c:f>Sheet1!$B$2:$B$8</c:f>
              <c:numCache>
                <c:formatCode>General</c:formatCode>
                <c:ptCount val="7"/>
                <c:pt idx="0">
                  <c:v>38</c:v>
                </c:pt>
                <c:pt idx="1">
                  <c:v>47</c:v>
                </c:pt>
                <c:pt idx="2">
                  <c:v>11</c:v>
                </c:pt>
                <c:pt idx="3">
                  <c:v>3</c:v>
                </c:pt>
                <c:pt idx="4">
                  <c:v>0</c:v>
                </c:pt>
                <c:pt idx="5">
                  <c:v>5</c:v>
                </c:pt>
                <c:pt idx="6">
                  <c:v>6</c:v>
                </c:pt>
              </c:numCache>
            </c:numRef>
          </c:val>
          <c:extLst>
            <c:ext xmlns:c16="http://schemas.microsoft.com/office/drawing/2014/chart" uri="{C3380CC4-5D6E-409C-BE32-E72D297353CC}">
              <c16:uniqueId val="{00000000-3132-6B4B-8BA1-8A596518C48A}"/>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manualLayout>
          <c:xMode val="edge"/>
          <c:yMode val="edge"/>
          <c:x val="0.68260063976377949"/>
          <c:y val="0.1476562409168159"/>
          <c:w val="0.278548720472441"/>
          <c:h val="0.470804720053843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000" b="1" i="0" dirty="0">
                <a:solidFill>
                  <a:schemeClr val="tx1"/>
                </a:solidFill>
                <a:latin typeface="Arial" panose="020B0604020202020204" pitchFamily="34" charset="0"/>
                <a:cs typeface="Arial" panose="020B0604020202020204" pitchFamily="34" charset="0"/>
              </a:rPr>
              <a:t>Infant Mortality by Percentage</a:t>
            </a:r>
            <a:r>
              <a:rPr lang="en-US" sz="1000" b="1" i="0" baseline="30000" dirty="0">
                <a:solidFill>
                  <a:schemeClr val="tx1"/>
                </a:solidFill>
                <a:latin typeface="Arial" panose="020B0604020202020204" pitchFamily="34" charset="0"/>
                <a:cs typeface="Arial" panose="020B0604020202020204" pitchFamily="34" charset="0"/>
              </a:rPr>
              <a:t>1</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Sheet1!$A$2:$A$9</c:f>
              <c:numCache>
                <c:formatCode>General</c:formatCode>
                <c:ptCount val="8"/>
                <c:pt idx="0">
                  <c:v>2010</c:v>
                </c:pt>
                <c:pt idx="1">
                  <c:v>2011</c:v>
                </c:pt>
                <c:pt idx="2">
                  <c:v>2012</c:v>
                </c:pt>
                <c:pt idx="3">
                  <c:v>2013</c:v>
                </c:pt>
                <c:pt idx="4">
                  <c:v>2014</c:v>
                </c:pt>
                <c:pt idx="5">
                  <c:v>2015</c:v>
                </c:pt>
                <c:pt idx="6">
                  <c:v>2016</c:v>
                </c:pt>
                <c:pt idx="7">
                  <c:v>2016</c:v>
                </c:pt>
              </c:numCache>
            </c:numRef>
          </c:cat>
          <c:val>
            <c:numRef>
              <c:f>Sheet1!$B$2:$B$9</c:f>
              <c:numCache>
                <c:formatCode>0%</c:formatCode>
                <c:ptCount val="8"/>
                <c:pt idx="0">
                  <c:v>0.1</c:v>
                </c:pt>
                <c:pt idx="1">
                  <c:v>0.17</c:v>
                </c:pt>
                <c:pt idx="2">
                  <c:v>0.08</c:v>
                </c:pt>
                <c:pt idx="3">
                  <c:v>0.15</c:v>
                </c:pt>
                <c:pt idx="4">
                  <c:v>0.15</c:v>
                </c:pt>
                <c:pt idx="5">
                  <c:v>0.1</c:v>
                </c:pt>
                <c:pt idx="6">
                  <c:v>0.17</c:v>
                </c:pt>
                <c:pt idx="7">
                  <c:v>0.17</c:v>
                </c:pt>
              </c:numCache>
            </c:numRef>
          </c:val>
          <c:smooth val="0"/>
          <c:extLst>
            <c:ext xmlns:c16="http://schemas.microsoft.com/office/drawing/2014/chart" uri="{C3380CC4-5D6E-409C-BE32-E72D297353CC}">
              <c16:uniqueId val="{00000000-5BFB-7D47-B161-3092B2C2B8AD}"/>
            </c:ext>
          </c:extLst>
        </c:ser>
        <c:dLbls>
          <c:showLegendKey val="0"/>
          <c:showVal val="0"/>
          <c:showCatName val="0"/>
          <c:showSerName val="0"/>
          <c:showPercent val="0"/>
          <c:showBubbleSize val="0"/>
        </c:dLbls>
        <c:marker val="1"/>
        <c:smooth val="0"/>
        <c:axId val="57712079"/>
        <c:axId val="867283376"/>
      </c:lineChart>
      <c:catAx>
        <c:axId val="57712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67283376"/>
        <c:crosses val="autoZero"/>
        <c:auto val="1"/>
        <c:lblAlgn val="ctr"/>
        <c:lblOffset val="100"/>
        <c:noMultiLvlLbl val="0"/>
      </c:catAx>
      <c:valAx>
        <c:axId val="867283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77120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6350">
      <a:solidFill>
        <a:schemeClr val="accent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000" b="1" i="0" dirty="0">
                <a:solidFill>
                  <a:schemeClr val="tx1"/>
                </a:solidFill>
                <a:latin typeface="Arial" panose="020B0604020202020204" pitchFamily="34" charset="0"/>
                <a:cs typeface="Arial" panose="020B0604020202020204" pitchFamily="34" charset="0"/>
              </a:rPr>
              <a:t>Percentage of Childhood Obesity – Grade 9-12</a:t>
            </a:r>
            <a:r>
              <a:rPr lang="en-US" sz="1000" b="1" i="0" baseline="30000" dirty="0">
                <a:solidFill>
                  <a:schemeClr val="tx1"/>
                </a:solidFill>
                <a:latin typeface="Arial" panose="020B0604020202020204" pitchFamily="34" charset="0"/>
                <a:cs typeface="Arial" panose="020B0604020202020204" pitchFamily="34" charset="0"/>
              </a:rPr>
              <a:t>3</a:t>
            </a:r>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chemeClr val="accent3"/>
              </a:solidFill>
              <a:round/>
            </a:ln>
            <a:effectLst/>
          </c:spPr>
          <c:marker>
            <c:symbol val="circle"/>
            <c:size val="5"/>
            <c:spPr>
              <a:solidFill>
                <a:schemeClr val="accent1"/>
              </a:solidFill>
              <a:ln w="9525">
                <a:solidFill>
                  <a:schemeClr val="accent1"/>
                </a:solidFill>
              </a:ln>
              <a:effectLst/>
            </c:spPr>
          </c:marker>
          <c:dPt>
            <c:idx val="0"/>
            <c:marker>
              <c:symbol val="circle"/>
              <c:size val="5"/>
              <c:spPr>
                <a:solidFill>
                  <a:schemeClr val="accent3"/>
                </a:solidFill>
                <a:ln w="9525">
                  <a:solidFill>
                    <a:schemeClr val="accent3"/>
                  </a:solidFill>
                </a:ln>
                <a:effectLst/>
              </c:spPr>
            </c:marker>
            <c:bubble3D val="0"/>
            <c:extLst>
              <c:ext xmlns:c16="http://schemas.microsoft.com/office/drawing/2014/chart" uri="{C3380CC4-5D6E-409C-BE32-E72D297353CC}">
                <c16:uniqueId val="{00000004-14F9-2D4A-B498-CC32D4EFE78C}"/>
              </c:ext>
            </c:extLst>
          </c:dPt>
          <c:dPt>
            <c:idx val="1"/>
            <c:marker>
              <c:symbol val="circle"/>
              <c:size val="5"/>
              <c:spPr>
                <a:solidFill>
                  <a:schemeClr val="accent3"/>
                </a:solidFill>
                <a:ln w="9525">
                  <a:solidFill>
                    <a:schemeClr val="accent3"/>
                  </a:solidFill>
                </a:ln>
                <a:effectLst/>
              </c:spPr>
            </c:marker>
            <c:bubble3D val="0"/>
            <c:extLst>
              <c:ext xmlns:c16="http://schemas.microsoft.com/office/drawing/2014/chart" uri="{C3380CC4-5D6E-409C-BE32-E72D297353CC}">
                <c16:uniqueId val="{00000001-14F9-2D4A-B498-CC32D4EFE78C}"/>
              </c:ext>
            </c:extLst>
          </c:dPt>
          <c:dPt>
            <c:idx val="2"/>
            <c:marker>
              <c:symbol val="circle"/>
              <c:size val="5"/>
              <c:spPr>
                <a:solidFill>
                  <a:schemeClr val="accent3"/>
                </a:solidFill>
                <a:ln w="9525">
                  <a:solidFill>
                    <a:schemeClr val="accent3"/>
                  </a:solidFill>
                </a:ln>
                <a:effectLst/>
              </c:spPr>
            </c:marker>
            <c:bubble3D val="0"/>
            <c:extLst>
              <c:ext xmlns:c16="http://schemas.microsoft.com/office/drawing/2014/chart" uri="{C3380CC4-5D6E-409C-BE32-E72D297353CC}">
                <c16:uniqueId val="{00000003-14F9-2D4A-B498-CC32D4EFE78C}"/>
              </c:ext>
            </c:extLst>
          </c:dPt>
          <c:dPt>
            <c:idx val="3"/>
            <c:marker>
              <c:symbol val="circle"/>
              <c:size val="5"/>
              <c:spPr>
                <a:solidFill>
                  <a:schemeClr val="accent3"/>
                </a:solidFill>
                <a:ln w="9525">
                  <a:solidFill>
                    <a:schemeClr val="accent3"/>
                  </a:solidFill>
                </a:ln>
                <a:effectLst/>
              </c:spPr>
            </c:marker>
            <c:bubble3D val="0"/>
            <c:extLst>
              <c:ext xmlns:c16="http://schemas.microsoft.com/office/drawing/2014/chart" uri="{C3380CC4-5D6E-409C-BE32-E72D297353CC}">
                <c16:uniqueId val="{00000002-14F9-2D4A-B498-CC32D4EFE78C}"/>
              </c:ext>
            </c:extLst>
          </c:dPt>
          <c:cat>
            <c:strRef>
              <c:f>Sheet1!$A$2:$A$5</c:f>
              <c:strCache>
                <c:ptCount val="4"/>
                <c:pt idx="0">
                  <c:v>2012-2013</c:v>
                </c:pt>
                <c:pt idx="1">
                  <c:v>2014-2015</c:v>
                </c:pt>
                <c:pt idx="2">
                  <c:v>2016-2017</c:v>
                </c:pt>
                <c:pt idx="3">
                  <c:v>2018-2019</c:v>
                </c:pt>
              </c:strCache>
            </c:strRef>
          </c:cat>
          <c:val>
            <c:numRef>
              <c:f>Sheet1!$B$2:$B$5</c:f>
              <c:numCache>
                <c:formatCode>0%</c:formatCode>
                <c:ptCount val="4"/>
                <c:pt idx="0">
                  <c:v>0.12</c:v>
                </c:pt>
                <c:pt idx="1">
                  <c:v>0.12</c:v>
                </c:pt>
                <c:pt idx="2">
                  <c:v>0.13</c:v>
                </c:pt>
                <c:pt idx="3">
                  <c:v>0.15</c:v>
                </c:pt>
              </c:numCache>
            </c:numRef>
          </c:val>
          <c:smooth val="0"/>
          <c:extLst>
            <c:ext xmlns:c16="http://schemas.microsoft.com/office/drawing/2014/chart" uri="{C3380CC4-5D6E-409C-BE32-E72D297353CC}">
              <c16:uniqueId val="{00000000-14F9-2D4A-B498-CC32D4EFE78C}"/>
            </c:ext>
          </c:extLst>
        </c:ser>
        <c:dLbls>
          <c:showLegendKey val="0"/>
          <c:showVal val="0"/>
          <c:showCatName val="0"/>
          <c:showSerName val="0"/>
          <c:showPercent val="0"/>
          <c:showBubbleSize val="0"/>
        </c:dLbls>
        <c:marker val="1"/>
        <c:smooth val="0"/>
        <c:axId val="57712079"/>
        <c:axId val="867283376"/>
      </c:lineChart>
      <c:catAx>
        <c:axId val="57712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67283376"/>
        <c:crosses val="autoZero"/>
        <c:auto val="1"/>
        <c:lblAlgn val="ctr"/>
        <c:lblOffset val="100"/>
        <c:noMultiLvlLbl val="0"/>
      </c:catAx>
      <c:valAx>
        <c:axId val="867283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77120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000" b="1" i="0" dirty="0">
                <a:solidFill>
                  <a:schemeClr val="tx1"/>
                </a:solidFill>
                <a:latin typeface="Arial" panose="020B0604020202020204" pitchFamily="34" charset="0"/>
                <a:cs typeface="Arial" panose="020B0604020202020204" pitchFamily="34" charset="0"/>
              </a:rPr>
              <a:t>Mothers Receiving Prenatal Care in the First Trimester</a:t>
            </a:r>
            <a:r>
              <a:rPr lang="en-US" sz="1000" b="1" i="0" baseline="30000" dirty="0">
                <a:solidFill>
                  <a:schemeClr val="tx1"/>
                </a:solidFill>
                <a:latin typeface="Arial" panose="020B0604020202020204" pitchFamily="34" charset="0"/>
                <a:cs typeface="Arial" panose="020B0604020202020204" pitchFamily="34" charset="0"/>
              </a:rPr>
              <a:t>2</a:t>
            </a:r>
            <a:r>
              <a:rPr lang="en-US" sz="1000" b="1" i="0" dirty="0">
                <a:solidFill>
                  <a:schemeClr val="tx1"/>
                </a:solidFill>
                <a:latin typeface="Arial" panose="020B0604020202020204" pitchFamily="34" charset="0"/>
                <a:cs typeface="Arial" panose="020B0604020202020204" pitchFamily="34" charset="0"/>
              </a:rPr>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210868141796079E-2"/>
          <c:y val="0.28256150860416168"/>
          <c:w val="0.89114820505835035"/>
          <c:h val="0.60659045912338505"/>
        </c:manualLayout>
      </c:layout>
      <c:barChart>
        <c:barDir val="col"/>
        <c:grouping val="clustered"/>
        <c:varyColors val="0"/>
        <c:ser>
          <c:idx val="0"/>
          <c:order val="0"/>
          <c:tx>
            <c:strRef>
              <c:f>Sheet1!$B$1</c:f>
              <c:strCache>
                <c:ptCount val="1"/>
                <c:pt idx="0">
                  <c:v>White</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0%</c:formatCode>
                <c:ptCount val="1"/>
                <c:pt idx="0">
                  <c:v>0.68</c:v>
                </c:pt>
              </c:numCache>
            </c:numRef>
          </c:val>
          <c:extLst>
            <c:ext xmlns:c16="http://schemas.microsoft.com/office/drawing/2014/chart" uri="{C3380CC4-5D6E-409C-BE32-E72D297353CC}">
              <c16:uniqueId val="{00000000-3AB0-C44D-9CBA-7DA7AD949E0B}"/>
            </c:ext>
          </c:extLst>
        </c:ser>
        <c:ser>
          <c:idx val="1"/>
          <c:order val="1"/>
          <c:tx>
            <c:strRef>
              <c:f>Sheet1!$C$1</c:f>
              <c:strCache>
                <c:ptCount val="1"/>
                <c:pt idx="0">
                  <c:v>Black</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0%</c:formatCode>
                <c:ptCount val="1"/>
                <c:pt idx="0">
                  <c:v>0.61</c:v>
                </c:pt>
              </c:numCache>
            </c:numRef>
          </c:val>
          <c:extLst>
            <c:ext xmlns:c16="http://schemas.microsoft.com/office/drawing/2014/chart" uri="{C3380CC4-5D6E-409C-BE32-E72D297353CC}">
              <c16:uniqueId val="{00000001-3AB0-C44D-9CBA-7DA7AD949E0B}"/>
            </c:ext>
          </c:extLst>
        </c:ser>
        <c:ser>
          <c:idx val="2"/>
          <c:order val="2"/>
          <c:tx>
            <c:strRef>
              <c:f>Sheet1!$D$1</c:f>
              <c:strCache>
                <c:ptCount val="1"/>
                <c:pt idx="0">
                  <c:v>American Indian</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0%</c:formatCode>
                <c:ptCount val="1"/>
                <c:pt idx="0">
                  <c:v>0.6</c:v>
                </c:pt>
              </c:numCache>
            </c:numRef>
          </c:val>
          <c:extLst>
            <c:ext xmlns:c16="http://schemas.microsoft.com/office/drawing/2014/chart" uri="{C3380CC4-5D6E-409C-BE32-E72D297353CC}">
              <c16:uniqueId val="{00000002-3AB0-C44D-9CBA-7DA7AD949E0B}"/>
            </c:ext>
          </c:extLst>
        </c:ser>
        <c:ser>
          <c:idx val="3"/>
          <c:order val="3"/>
          <c:tx>
            <c:strRef>
              <c:f>Sheet1!$E$1</c:f>
              <c:strCache>
                <c:ptCount val="1"/>
                <c:pt idx="0">
                  <c:v>Asian/PI</c:v>
                </c:pt>
              </c:strCache>
            </c:strRef>
          </c:tx>
          <c:spPr>
            <a:solidFill>
              <a:schemeClr val="accent4"/>
            </a:solidFill>
            <a:ln>
              <a:noFill/>
            </a:ln>
            <a:effectLst/>
          </c:spPr>
          <c:invertIfNegative val="0"/>
          <c:cat>
            <c:strRef>
              <c:f>Sheet1!$A$2</c:f>
              <c:strCache>
                <c:ptCount val="1"/>
                <c:pt idx="0">
                  <c:v>Category 1</c:v>
                </c:pt>
              </c:strCache>
            </c:strRef>
          </c:cat>
          <c:val>
            <c:numRef>
              <c:f>Sheet1!$E$2</c:f>
              <c:numCache>
                <c:formatCode>0%</c:formatCode>
                <c:ptCount val="1"/>
                <c:pt idx="0">
                  <c:v>0.69</c:v>
                </c:pt>
              </c:numCache>
            </c:numRef>
          </c:val>
          <c:extLst>
            <c:ext xmlns:c16="http://schemas.microsoft.com/office/drawing/2014/chart" uri="{C3380CC4-5D6E-409C-BE32-E72D297353CC}">
              <c16:uniqueId val="{00000003-3AB0-C44D-9CBA-7DA7AD949E0B}"/>
            </c:ext>
          </c:extLst>
        </c:ser>
        <c:ser>
          <c:idx val="4"/>
          <c:order val="4"/>
          <c:tx>
            <c:strRef>
              <c:f>Sheet1!$F$1</c:f>
              <c:strCache>
                <c:ptCount val="1"/>
                <c:pt idx="0">
                  <c:v>Hispanic</c:v>
                </c:pt>
              </c:strCache>
            </c:strRef>
          </c:tx>
          <c:spPr>
            <a:solidFill>
              <a:schemeClr val="tx2">
                <a:lumMod val="50000"/>
              </a:schemeClr>
            </a:solidFill>
            <a:ln>
              <a:noFill/>
            </a:ln>
            <a:effectLst/>
          </c:spPr>
          <c:invertIfNegative val="0"/>
          <c:cat>
            <c:strRef>
              <c:f>Sheet1!$A$2</c:f>
              <c:strCache>
                <c:ptCount val="1"/>
                <c:pt idx="0">
                  <c:v>Category 1</c:v>
                </c:pt>
              </c:strCache>
            </c:strRef>
          </c:cat>
          <c:val>
            <c:numRef>
              <c:f>Sheet1!$F$2</c:f>
              <c:numCache>
                <c:formatCode>0%</c:formatCode>
                <c:ptCount val="1"/>
                <c:pt idx="0">
                  <c:v>0.45</c:v>
                </c:pt>
              </c:numCache>
            </c:numRef>
          </c:val>
          <c:extLst>
            <c:ext xmlns:c16="http://schemas.microsoft.com/office/drawing/2014/chart" uri="{C3380CC4-5D6E-409C-BE32-E72D297353CC}">
              <c16:uniqueId val="{00000004-3AB0-C44D-9CBA-7DA7AD949E0B}"/>
            </c:ext>
          </c:extLst>
        </c:ser>
        <c:dLbls>
          <c:showLegendKey val="0"/>
          <c:showVal val="0"/>
          <c:showCatName val="0"/>
          <c:showSerName val="0"/>
          <c:showPercent val="0"/>
          <c:showBubbleSize val="0"/>
        </c:dLbls>
        <c:gapWidth val="219"/>
        <c:overlap val="-27"/>
        <c:axId val="1987824288"/>
        <c:axId val="1988021664"/>
      </c:barChart>
      <c:catAx>
        <c:axId val="1987824288"/>
        <c:scaling>
          <c:orientation val="minMax"/>
        </c:scaling>
        <c:delete val="1"/>
        <c:axPos val="b"/>
        <c:numFmt formatCode="General" sourceLinked="1"/>
        <c:majorTickMark val="none"/>
        <c:minorTickMark val="none"/>
        <c:tickLblPos val="nextTo"/>
        <c:crossAx val="1988021664"/>
        <c:crosses val="autoZero"/>
        <c:auto val="1"/>
        <c:lblAlgn val="ctr"/>
        <c:lblOffset val="100"/>
        <c:noMultiLvlLbl val="0"/>
      </c:catAx>
      <c:valAx>
        <c:axId val="19880216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987824288"/>
        <c:crosses val="autoZero"/>
        <c:crossBetween val="between"/>
      </c:valAx>
      <c:spPr>
        <a:noFill/>
        <a:ln>
          <a:noFill/>
        </a:ln>
        <a:effectLst/>
      </c:spPr>
    </c:plotArea>
    <c:legend>
      <c:legendPos val="b"/>
      <c:layout>
        <c:manualLayout>
          <c:xMode val="edge"/>
          <c:yMode val="edge"/>
          <c:x val="0.23927187286100507"/>
          <c:y val="0.90569414337921672"/>
          <c:w val="0.52145604210242225"/>
          <c:h val="8.1882840195012019E-2"/>
        </c:manualLayout>
      </c:layout>
      <c:overlay val="0"/>
      <c:spPr>
        <a:noFill/>
        <a:ln>
          <a:noFill/>
        </a:ln>
        <a:effectLst/>
      </c:spPr>
      <c:txPr>
        <a:bodyPr rot="0" spcFirstLastPara="1" vertOverflow="ellipsis" vert="horz" wrap="square" anchor="ctr" anchorCtr="1"/>
        <a:lstStyle/>
        <a:p>
          <a:pPr>
            <a:defRPr sz="6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6350">
      <a:solidFill>
        <a:schemeClr val="accent1"/>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000" b="1" i="0" dirty="0">
                <a:solidFill>
                  <a:schemeClr val="tx1"/>
                </a:solidFill>
                <a:latin typeface="Arial" panose="020B0604020202020204" pitchFamily="34" charset="0"/>
                <a:cs typeface="Arial" panose="020B0604020202020204" pitchFamily="34" charset="0"/>
              </a:rPr>
              <a:t>Annual Income Needed to Afford Rental Properties</a:t>
            </a:r>
            <a:r>
              <a:rPr lang="en-US" sz="1000" b="1" i="0" baseline="30000" dirty="0">
                <a:solidFill>
                  <a:schemeClr val="tx1"/>
                </a:solidFill>
                <a:latin typeface="Arial" panose="020B0604020202020204" pitchFamily="34" charset="0"/>
                <a:cs typeface="Arial" panose="020B0604020202020204" pitchFamily="34" charset="0"/>
              </a:rPr>
              <a:t>4</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24081757549573"/>
          <c:y val="0.28256162180167954"/>
          <c:w val="0.89114820505835035"/>
          <c:h val="0.60659045912338505"/>
        </c:manualLayout>
      </c:layout>
      <c:barChart>
        <c:barDir val="col"/>
        <c:grouping val="clustered"/>
        <c:varyColors val="0"/>
        <c:ser>
          <c:idx val="0"/>
          <c:order val="0"/>
          <c:tx>
            <c:strRef>
              <c:f>Sheet1!$B$1</c:f>
              <c:strCache>
                <c:ptCount val="1"/>
                <c:pt idx="0">
                  <c:v>0 Bedroom</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"$"#,##0_);[Red]\("$"#,##0\)</c:formatCode>
                <c:ptCount val="1"/>
                <c:pt idx="0">
                  <c:v>60520</c:v>
                </c:pt>
              </c:numCache>
            </c:numRef>
          </c:val>
          <c:extLst>
            <c:ext xmlns:c16="http://schemas.microsoft.com/office/drawing/2014/chart" uri="{C3380CC4-5D6E-409C-BE32-E72D297353CC}">
              <c16:uniqueId val="{00000000-70FF-A749-A17F-BF85703145DC}"/>
            </c:ext>
          </c:extLst>
        </c:ser>
        <c:ser>
          <c:idx val="1"/>
          <c:order val="1"/>
          <c:tx>
            <c:strRef>
              <c:f>Sheet1!$C$1</c:f>
              <c:strCache>
                <c:ptCount val="1"/>
                <c:pt idx="0">
                  <c:v>1 Bedroom</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"$"#,##0_);[Red]\("$"#,##0\)</c:formatCode>
                <c:ptCount val="1"/>
                <c:pt idx="0">
                  <c:v>61920</c:v>
                </c:pt>
              </c:numCache>
            </c:numRef>
          </c:val>
          <c:extLst>
            <c:ext xmlns:c16="http://schemas.microsoft.com/office/drawing/2014/chart" uri="{C3380CC4-5D6E-409C-BE32-E72D297353CC}">
              <c16:uniqueId val="{00000001-70FF-A749-A17F-BF85703145DC}"/>
            </c:ext>
          </c:extLst>
        </c:ser>
        <c:ser>
          <c:idx val="2"/>
          <c:order val="2"/>
          <c:tx>
            <c:strRef>
              <c:f>Sheet1!$D$1</c:f>
              <c:strCache>
                <c:ptCount val="1"/>
                <c:pt idx="0">
                  <c:v>2 Bedroom</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"$"#,##0_);[Red]\("$"#,##0\)</c:formatCode>
                <c:ptCount val="1"/>
                <c:pt idx="0">
                  <c:v>70600</c:v>
                </c:pt>
              </c:numCache>
            </c:numRef>
          </c:val>
          <c:extLst>
            <c:ext xmlns:c16="http://schemas.microsoft.com/office/drawing/2014/chart" uri="{C3380CC4-5D6E-409C-BE32-E72D297353CC}">
              <c16:uniqueId val="{00000002-70FF-A749-A17F-BF85703145DC}"/>
            </c:ext>
          </c:extLst>
        </c:ser>
        <c:ser>
          <c:idx val="3"/>
          <c:order val="3"/>
          <c:tx>
            <c:strRef>
              <c:f>Sheet1!$E$1</c:f>
              <c:strCache>
                <c:ptCount val="1"/>
                <c:pt idx="0">
                  <c:v>3 Bedroom</c:v>
                </c:pt>
              </c:strCache>
            </c:strRef>
          </c:tx>
          <c:spPr>
            <a:solidFill>
              <a:schemeClr val="accent4"/>
            </a:solidFill>
            <a:ln>
              <a:noFill/>
            </a:ln>
            <a:effectLst/>
          </c:spPr>
          <c:invertIfNegative val="0"/>
          <c:cat>
            <c:strRef>
              <c:f>Sheet1!$A$2</c:f>
              <c:strCache>
                <c:ptCount val="1"/>
                <c:pt idx="0">
                  <c:v>Category 1</c:v>
                </c:pt>
              </c:strCache>
            </c:strRef>
          </c:cat>
          <c:val>
            <c:numRef>
              <c:f>Sheet1!$E$2</c:f>
              <c:numCache>
                <c:formatCode>"$"#,##0_);[Red]\("$"#,##0\)</c:formatCode>
                <c:ptCount val="1"/>
                <c:pt idx="0">
                  <c:v>90520</c:v>
                </c:pt>
              </c:numCache>
            </c:numRef>
          </c:val>
          <c:extLst>
            <c:ext xmlns:c16="http://schemas.microsoft.com/office/drawing/2014/chart" uri="{C3380CC4-5D6E-409C-BE32-E72D297353CC}">
              <c16:uniqueId val="{00000003-70FF-A749-A17F-BF85703145DC}"/>
            </c:ext>
          </c:extLst>
        </c:ser>
        <c:ser>
          <c:idx val="4"/>
          <c:order val="4"/>
          <c:tx>
            <c:strRef>
              <c:f>Sheet1!$F$1</c:f>
              <c:strCache>
                <c:ptCount val="1"/>
                <c:pt idx="0">
                  <c:v>4 Bedroom</c:v>
                </c:pt>
              </c:strCache>
            </c:strRef>
          </c:tx>
          <c:spPr>
            <a:solidFill>
              <a:schemeClr val="tx2">
                <a:lumMod val="50000"/>
              </a:schemeClr>
            </a:solidFill>
            <a:ln>
              <a:noFill/>
            </a:ln>
            <a:effectLst/>
          </c:spPr>
          <c:invertIfNegative val="0"/>
          <c:cat>
            <c:strRef>
              <c:f>Sheet1!$A$2</c:f>
              <c:strCache>
                <c:ptCount val="1"/>
                <c:pt idx="0">
                  <c:v>Category 1</c:v>
                </c:pt>
              </c:strCache>
            </c:strRef>
          </c:cat>
          <c:val>
            <c:numRef>
              <c:f>Sheet1!$F$2</c:f>
              <c:numCache>
                <c:formatCode>"$"#,##0_);[Red]\("$"#,##0\)</c:formatCode>
                <c:ptCount val="1"/>
                <c:pt idx="0">
                  <c:v>109680</c:v>
                </c:pt>
              </c:numCache>
            </c:numRef>
          </c:val>
          <c:extLst>
            <c:ext xmlns:c16="http://schemas.microsoft.com/office/drawing/2014/chart" uri="{C3380CC4-5D6E-409C-BE32-E72D297353CC}">
              <c16:uniqueId val="{00000004-70FF-A749-A17F-BF85703145DC}"/>
            </c:ext>
          </c:extLst>
        </c:ser>
        <c:dLbls>
          <c:showLegendKey val="0"/>
          <c:showVal val="0"/>
          <c:showCatName val="0"/>
          <c:showSerName val="0"/>
          <c:showPercent val="0"/>
          <c:showBubbleSize val="0"/>
        </c:dLbls>
        <c:gapWidth val="52"/>
        <c:overlap val="-27"/>
        <c:axId val="1987824288"/>
        <c:axId val="1988021664"/>
      </c:barChart>
      <c:catAx>
        <c:axId val="1987824288"/>
        <c:scaling>
          <c:orientation val="minMax"/>
        </c:scaling>
        <c:delete val="1"/>
        <c:axPos val="b"/>
        <c:numFmt formatCode="General" sourceLinked="1"/>
        <c:majorTickMark val="none"/>
        <c:minorTickMark val="none"/>
        <c:tickLblPos val="nextTo"/>
        <c:crossAx val="1988021664"/>
        <c:crosses val="autoZero"/>
        <c:auto val="1"/>
        <c:lblAlgn val="ctr"/>
        <c:lblOffset val="100"/>
        <c:noMultiLvlLbl val="0"/>
      </c:catAx>
      <c:valAx>
        <c:axId val="198802166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987824288"/>
        <c:crosses val="autoZero"/>
        <c:crossBetween val="between"/>
      </c:valAx>
      <c:spPr>
        <a:noFill/>
        <a:ln>
          <a:noFill/>
        </a:ln>
        <a:effectLst/>
      </c:spPr>
    </c:plotArea>
    <c:legend>
      <c:legendPos val="b"/>
      <c:layout>
        <c:manualLayout>
          <c:xMode val="edge"/>
          <c:yMode val="edge"/>
          <c:x val="1.9457390238876441E-2"/>
          <c:y val="0.90569414337921672"/>
          <c:w val="0.9527903316877453"/>
          <c:h val="8.1882840195012019E-2"/>
        </c:manualLayout>
      </c:layout>
      <c:overlay val="0"/>
      <c:spPr>
        <a:noFill/>
        <a:ln>
          <a:noFill/>
        </a:ln>
        <a:effectLst/>
      </c:spPr>
      <c:txPr>
        <a:bodyPr rot="0" spcFirstLastPara="1" vertOverflow="ellipsis" vert="horz" wrap="square" anchor="ctr" anchorCtr="1"/>
        <a:lstStyle/>
        <a:p>
          <a:pPr>
            <a:defRPr sz="6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6350">
      <a:solidFill>
        <a:schemeClr val="accent1"/>
      </a:solid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000" b="1" i="0" dirty="0">
                <a:solidFill>
                  <a:schemeClr val="tx1"/>
                </a:solidFill>
                <a:latin typeface="Arial" panose="020B0604020202020204" pitchFamily="34" charset="0"/>
                <a:cs typeface="Arial" panose="020B0604020202020204" pitchFamily="34" charset="0"/>
              </a:rPr>
              <a:t>Needed Work Hours per Week at </a:t>
            </a:r>
            <a:br>
              <a:rPr lang="en-US" sz="1000" b="1" i="0" dirty="0">
                <a:solidFill>
                  <a:schemeClr val="tx1"/>
                </a:solidFill>
                <a:latin typeface="Arial" panose="020B0604020202020204" pitchFamily="34" charset="0"/>
                <a:cs typeface="Arial" panose="020B0604020202020204" pitchFamily="34" charset="0"/>
              </a:rPr>
            </a:br>
            <a:r>
              <a:rPr lang="en-US" sz="1000" b="1" i="0" dirty="0">
                <a:solidFill>
                  <a:schemeClr val="tx1"/>
                </a:solidFill>
                <a:latin typeface="Arial" panose="020B0604020202020204" pitchFamily="34" charset="0"/>
                <a:cs typeface="Arial" panose="020B0604020202020204" pitchFamily="34" charset="0"/>
              </a:rPr>
              <a:t>Mean Renter Wage ($12.83) to </a:t>
            </a:r>
            <a:br>
              <a:rPr lang="en-US" sz="1000" b="1" i="0" dirty="0">
                <a:solidFill>
                  <a:schemeClr val="tx1"/>
                </a:solidFill>
                <a:latin typeface="Arial" panose="020B0604020202020204" pitchFamily="34" charset="0"/>
                <a:cs typeface="Arial" panose="020B0604020202020204" pitchFamily="34" charset="0"/>
              </a:rPr>
            </a:br>
            <a:r>
              <a:rPr lang="en-US" sz="1000" b="1" i="0" dirty="0">
                <a:solidFill>
                  <a:schemeClr val="tx1"/>
                </a:solidFill>
                <a:latin typeface="Arial" panose="020B0604020202020204" pitchFamily="34" charset="0"/>
                <a:cs typeface="Arial" panose="020B0604020202020204" pitchFamily="34" charset="0"/>
              </a:rPr>
              <a:t>Afford Rental Properties</a:t>
            </a:r>
            <a:r>
              <a:rPr lang="en-US" sz="1000" b="1" i="0" baseline="30000" dirty="0">
                <a:solidFill>
                  <a:schemeClr val="tx1"/>
                </a:solidFill>
                <a:latin typeface="Arial" panose="020B0604020202020204" pitchFamily="34" charset="0"/>
                <a:cs typeface="Arial" panose="020B0604020202020204" pitchFamily="34" charset="0"/>
              </a:rPr>
              <a:t>5</a:t>
            </a:r>
          </a:p>
        </c:rich>
      </c:tx>
      <c:layout>
        <c:manualLayout>
          <c:xMode val="edge"/>
          <c:yMode val="edge"/>
          <c:x val="0.15820898349415294"/>
          <c:y val="2.041235365286703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256955377748865"/>
          <c:y val="0.28256162180167954"/>
          <c:w val="0.89114820505835035"/>
          <c:h val="0.60659045912338505"/>
        </c:manualLayout>
      </c:layout>
      <c:barChart>
        <c:barDir val="col"/>
        <c:grouping val="clustered"/>
        <c:varyColors val="0"/>
        <c:ser>
          <c:idx val="0"/>
          <c:order val="0"/>
          <c:tx>
            <c:strRef>
              <c:f>Sheet1!$B$1</c:f>
              <c:strCache>
                <c:ptCount val="1"/>
                <c:pt idx="0">
                  <c:v>0 Bedroom</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0.00</c:formatCode>
                <c:ptCount val="1"/>
                <c:pt idx="0">
                  <c:v>91</c:v>
                </c:pt>
              </c:numCache>
            </c:numRef>
          </c:val>
          <c:extLst>
            <c:ext xmlns:c16="http://schemas.microsoft.com/office/drawing/2014/chart" uri="{C3380CC4-5D6E-409C-BE32-E72D297353CC}">
              <c16:uniqueId val="{00000000-667C-204B-B230-79860BBDD8EE}"/>
            </c:ext>
          </c:extLst>
        </c:ser>
        <c:ser>
          <c:idx val="1"/>
          <c:order val="1"/>
          <c:tx>
            <c:strRef>
              <c:f>Sheet1!$C$1</c:f>
              <c:strCache>
                <c:ptCount val="1"/>
                <c:pt idx="0">
                  <c:v>1 Bedroom</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93</c:v>
                </c:pt>
              </c:numCache>
            </c:numRef>
          </c:val>
          <c:extLst>
            <c:ext xmlns:c16="http://schemas.microsoft.com/office/drawing/2014/chart" uri="{C3380CC4-5D6E-409C-BE32-E72D297353CC}">
              <c16:uniqueId val="{00000001-667C-204B-B230-79860BBDD8EE}"/>
            </c:ext>
          </c:extLst>
        </c:ser>
        <c:ser>
          <c:idx val="2"/>
          <c:order val="2"/>
          <c:tx>
            <c:strRef>
              <c:f>Sheet1!$D$1</c:f>
              <c:strCache>
                <c:ptCount val="1"/>
                <c:pt idx="0">
                  <c:v>2 Bedroom</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General</c:formatCode>
                <c:ptCount val="1"/>
                <c:pt idx="0">
                  <c:v>106</c:v>
                </c:pt>
              </c:numCache>
            </c:numRef>
          </c:val>
          <c:extLst>
            <c:ext xmlns:c16="http://schemas.microsoft.com/office/drawing/2014/chart" uri="{C3380CC4-5D6E-409C-BE32-E72D297353CC}">
              <c16:uniqueId val="{00000002-667C-204B-B230-79860BBDD8EE}"/>
            </c:ext>
          </c:extLst>
        </c:ser>
        <c:ser>
          <c:idx val="3"/>
          <c:order val="3"/>
          <c:tx>
            <c:strRef>
              <c:f>Sheet1!$E$1</c:f>
              <c:strCache>
                <c:ptCount val="1"/>
                <c:pt idx="0">
                  <c:v>3 Bedroom</c:v>
                </c:pt>
              </c:strCache>
            </c:strRef>
          </c:tx>
          <c:spPr>
            <a:solidFill>
              <a:schemeClr val="accent4"/>
            </a:solidFill>
            <a:ln>
              <a:noFill/>
            </a:ln>
            <a:effectLst/>
          </c:spPr>
          <c:invertIfNegative val="0"/>
          <c:cat>
            <c:strRef>
              <c:f>Sheet1!$A$2</c:f>
              <c:strCache>
                <c:ptCount val="1"/>
                <c:pt idx="0">
                  <c:v>Category 1</c:v>
                </c:pt>
              </c:strCache>
            </c:strRef>
          </c:cat>
          <c:val>
            <c:numRef>
              <c:f>Sheet1!$E$2</c:f>
              <c:numCache>
                <c:formatCode>General</c:formatCode>
                <c:ptCount val="1"/>
                <c:pt idx="0">
                  <c:v>136</c:v>
                </c:pt>
              </c:numCache>
            </c:numRef>
          </c:val>
          <c:extLst>
            <c:ext xmlns:c16="http://schemas.microsoft.com/office/drawing/2014/chart" uri="{C3380CC4-5D6E-409C-BE32-E72D297353CC}">
              <c16:uniqueId val="{00000003-667C-204B-B230-79860BBDD8EE}"/>
            </c:ext>
          </c:extLst>
        </c:ser>
        <c:ser>
          <c:idx val="4"/>
          <c:order val="4"/>
          <c:tx>
            <c:strRef>
              <c:f>Sheet1!$F$1</c:f>
              <c:strCache>
                <c:ptCount val="1"/>
                <c:pt idx="0">
                  <c:v>4 Bedroom</c:v>
                </c:pt>
              </c:strCache>
            </c:strRef>
          </c:tx>
          <c:spPr>
            <a:solidFill>
              <a:schemeClr val="tx2">
                <a:lumMod val="50000"/>
              </a:schemeClr>
            </a:solidFill>
            <a:ln>
              <a:noFill/>
            </a:ln>
            <a:effectLst/>
          </c:spPr>
          <c:invertIfNegative val="0"/>
          <c:cat>
            <c:strRef>
              <c:f>Sheet1!$A$2</c:f>
              <c:strCache>
                <c:ptCount val="1"/>
                <c:pt idx="0">
                  <c:v>Category 1</c:v>
                </c:pt>
              </c:strCache>
            </c:strRef>
          </c:cat>
          <c:val>
            <c:numRef>
              <c:f>Sheet1!$F$2</c:f>
              <c:numCache>
                <c:formatCode>General</c:formatCode>
                <c:ptCount val="1"/>
                <c:pt idx="0">
                  <c:v>164</c:v>
                </c:pt>
              </c:numCache>
            </c:numRef>
          </c:val>
          <c:extLst>
            <c:ext xmlns:c16="http://schemas.microsoft.com/office/drawing/2014/chart" uri="{C3380CC4-5D6E-409C-BE32-E72D297353CC}">
              <c16:uniqueId val="{00000004-667C-204B-B230-79860BBDD8EE}"/>
            </c:ext>
          </c:extLst>
        </c:ser>
        <c:dLbls>
          <c:showLegendKey val="0"/>
          <c:showVal val="0"/>
          <c:showCatName val="0"/>
          <c:showSerName val="0"/>
          <c:showPercent val="0"/>
          <c:showBubbleSize val="0"/>
        </c:dLbls>
        <c:gapWidth val="52"/>
        <c:overlap val="-27"/>
        <c:axId val="1987824288"/>
        <c:axId val="1988021664"/>
      </c:barChart>
      <c:catAx>
        <c:axId val="1987824288"/>
        <c:scaling>
          <c:orientation val="minMax"/>
        </c:scaling>
        <c:delete val="1"/>
        <c:axPos val="b"/>
        <c:numFmt formatCode="General" sourceLinked="1"/>
        <c:majorTickMark val="none"/>
        <c:minorTickMark val="none"/>
        <c:tickLblPos val="nextTo"/>
        <c:crossAx val="1988021664"/>
        <c:crosses val="autoZero"/>
        <c:auto val="1"/>
        <c:lblAlgn val="ctr"/>
        <c:lblOffset val="100"/>
        <c:noMultiLvlLbl val="0"/>
      </c:catAx>
      <c:valAx>
        <c:axId val="1988021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987824288"/>
        <c:crosses val="autoZero"/>
        <c:crossBetween val="between"/>
      </c:valAx>
      <c:spPr>
        <a:noFill/>
        <a:ln>
          <a:noFill/>
        </a:ln>
        <a:effectLst/>
      </c:spPr>
    </c:plotArea>
    <c:legend>
      <c:legendPos val="b"/>
      <c:layout>
        <c:manualLayout>
          <c:xMode val="edge"/>
          <c:yMode val="edge"/>
          <c:x val="1.9457390238876441E-2"/>
          <c:y val="0.90569414337921672"/>
          <c:w val="0.9527903316877453"/>
          <c:h val="8.1882840195012019E-2"/>
        </c:manualLayout>
      </c:layout>
      <c:overlay val="0"/>
      <c:spPr>
        <a:noFill/>
        <a:ln>
          <a:noFill/>
        </a:ln>
        <a:effectLst/>
      </c:spPr>
      <c:txPr>
        <a:bodyPr rot="0" spcFirstLastPara="1" vertOverflow="ellipsis" vert="horz" wrap="square" anchor="ctr" anchorCtr="1"/>
        <a:lstStyle/>
        <a:p>
          <a:pPr>
            <a:defRPr sz="6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6350">
      <a:solidFill>
        <a:schemeClr val="accent1"/>
      </a:solid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000" b="1" i="0" dirty="0">
                <a:solidFill>
                  <a:schemeClr val="tx1"/>
                </a:solidFill>
                <a:latin typeface="Arial" panose="020B0604020202020204" pitchFamily="34" charset="0"/>
                <a:cs typeface="Arial" panose="020B0604020202020204" pitchFamily="34" charset="0"/>
              </a:rPr>
              <a:t>Charles County Public Schools McKinney-Vento</a:t>
            </a:r>
            <a:r>
              <a:rPr lang="en-US" sz="1000" b="1" i="0" baseline="0" dirty="0">
                <a:solidFill>
                  <a:schemeClr val="tx1"/>
                </a:solidFill>
                <a:latin typeface="Arial" panose="020B0604020202020204" pitchFamily="34" charset="0"/>
                <a:cs typeface="Arial" panose="020B0604020202020204" pitchFamily="34" charset="0"/>
              </a:rPr>
              <a:t> </a:t>
            </a:r>
            <a:br>
              <a:rPr lang="en-US" sz="1000" b="1" i="0" baseline="0" dirty="0">
                <a:solidFill>
                  <a:schemeClr val="tx1"/>
                </a:solidFill>
                <a:latin typeface="Arial" panose="020B0604020202020204" pitchFamily="34" charset="0"/>
                <a:cs typeface="Arial" panose="020B0604020202020204" pitchFamily="34" charset="0"/>
              </a:rPr>
            </a:br>
            <a:r>
              <a:rPr lang="en-US" sz="1000" b="1" i="0" baseline="0" dirty="0">
                <a:solidFill>
                  <a:schemeClr val="tx1"/>
                </a:solidFill>
                <a:latin typeface="Arial" panose="020B0604020202020204" pitchFamily="34" charset="0"/>
                <a:cs typeface="Arial" panose="020B0604020202020204" pitchFamily="34" charset="0"/>
              </a:rPr>
              <a:t>Homeless Counts</a:t>
            </a:r>
            <a:r>
              <a:rPr lang="en-US" sz="1000" b="1" i="0" baseline="30000" dirty="0">
                <a:solidFill>
                  <a:schemeClr val="tx1"/>
                </a:solidFill>
                <a:latin typeface="Arial" panose="020B0604020202020204" pitchFamily="34" charset="0"/>
                <a:cs typeface="Arial" panose="020B0604020202020204" pitchFamily="34" charset="0"/>
              </a:rPr>
              <a:t>8</a:t>
            </a:r>
          </a:p>
        </c:rich>
      </c:tx>
      <c:layout>
        <c:manualLayout>
          <c:xMode val="edge"/>
          <c:yMode val="edge"/>
          <c:x val="0.16764384471630994"/>
          <c:y val="4.001363194075041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Sheet1!$A$2:$A$7</c:f>
              <c:strCache>
                <c:ptCount val="6"/>
                <c:pt idx="0">
                  <c:v>2016-2017</c:v>
                </c:pt>
                <c:pt idx="1">
                  <c:v>2017-2018</c:v>
                </c:pt>
                <c:pt idx="2">
                  <c:v>2018-2019</c:v>
                </c:pt>
                <c:pt idx="3">
                  <c:v>2019-2020</c:v>
                </c:pt>
                <c:pt idx="4">
                  <c:v>2020-2021</c:v>
                </c:pt>
                <c:pt idx="5">
                  <c:v>2021-2022 YTD</c:v>
                </c:pt>
              </c:strCache>
            </c:strRef>
          </c:cat>
          <c:val>
            <c:numRef>
              <c:f>Sheet1!$B$2:$B$7</c:f>
              <c:numCache>
                <c:formatCode>General</c:formatCode>
                <c:ptCount val="6"/>
                <c:pt idx="0">
                  <c:v>521</c:v>
                </c:pt>
                <c:pt idx="1">
                  <c:v>607</c:v>
                </c:pt>
                <c:pt idx="2">
                  <c:v>759</c:v>
                </c:pt>
                <c:pt idx="3">
                  <c:v>713</c:v>
                </c:pt>
                <c:pt idx="4">
                  <c:v>649</c:v>
                </c:pt>
                <c:pt idx="5">
                  <c:v>800</c:v>
                </c:pt>
              </c:numCache>
            </c:numRef>
          </c:val>
          <c:smooth val="0"/>
          <c:extLst>
            <c:ext xmlns:c16="http://schemas.microsoft.com/office/drawing/2014/chart" uri="{C3380CC4-5D6E-409C-BE32-E72D297353CC}">
              <c16:uniqueId val="{00000000-2DA1-8745-9C3D-FBEFF0092778}"/>
            </c:ext>
          </c:extLst>
        </c:ser>
        <c:dLbls>
          <c:showLegendKey val="0"/>
          <c:showVal val="0"/>
          <c:showCatName val="0"/>
          <c:showSerName val="0"/>
          <c:showPercent val="0"/>
          <c:showBubbleSize val="0"/>
        </c:dLbls>
        <c:marker val="1"/>
        <c:smooth val="0"/>
        <c:axId val="57712079"/>
        <c:axId val="867283376"/>
      </c:lineChart>
      <c:catAx>
        <c:axId val="57712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67283376"/>
        <c:crosses val="autoZero"/>
        <c:auto val="1"/>
        <c:lblAlgn val="ctr"/>
        <c:lblOffset val="100"/>
        <c:noMultiLvlLbl val="0"/>
      </c:catAx>
      <c:valAx>
        <c:axId val="867283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77120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6350">
      <a:solidFill>
        <a:schemeClr val="accent1"/>
      </a:solid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000" b="1" i="0" dirty="0">
                <a:solidFill>
                  <a:schemeClr val="tx1"/>
                </a:solidFill>
                <a:latin typeface="Arial" panose="020B0604020202020204" pitchFamily="34" charset="0"/>
                <a:cs typeface="Arial" panose="020B0604020202020204" pitchFamily="34" charset="0"/>
              </a:rPr>
              <a:t>Percentage of All Students Receiving Free</a:t>
            </a:r>
            <a:r>
              <a:rPr lang="en-US" sz="1000" b="1" i="0" baseline="0" dirty="0">
                <a:solidFill>
                  <a:schemeClr val="tx1"/>
                </a:solidFill>
                <a:latin typeface="Arial" panose="020B0604020202020204" pitchFamily="34" charset="0"/>
                <a:cs typeface="Arial" panose="020B0604020202020204" pitchFamily="34" charset="0"/>
              </a:rPr>
              <a:t> and Reduced Meals in Charles County</a:t>
            </a:r>
            <a:r>
              <a:rPr lang="en-US" sz="1000" b="1" i="0" baseline="30000" dirty="0">
                <a:solidFill>
                  <a:schemeClr val="tx1"/>
                </a:solidFill>
                <a:latin typeface="Arial" panose="020B0604020202020204" pitchFamily="34" charset="0"/>
                <a:cs typeface="Arial" panose="020B0604020202020204" pitchFamily="34" charset="0"/>
              </a:rPr>
              <a:t>6</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0.37</c:v>
                </c:pt>
                <c:pt idx="1">
                  <c:v>0.38</c:v>
                </c:pt>
                <c:pt idx="2">
                  <c:v>0.37</c:v>
                </c:pt>
                <c:pt idx="3">
                  <c:v>0.38</c:v>
                </c:pt>
                <c:pt idx="4">
                  <c:v>0.42</c:v>
                </c:pt>
              </c:numCache>
            </c:numRef>
          </c:val>
          <c:smooth val="0"/>
          <c:extLst>
            <c:ext xmlns:c16="http://schemas.microsoft.com/office/drawing/2014/chart" uri="{C3380CC4-5D6E-409C-BE32-E72D297353CC}">
              <c16:uniqueId val="{00000000-257B-8241-945E-196A3E500FF0}"/>
            </c:ext>
          </c:extLst>
        </c:ser>
        <c:dLbls>
          <c:showLegendKey val="0"/>
          <c:showVal val="0"/>
          <c:showCatName val="0"/>
          <c:showSerName val="0"/>
          <c:showPercent val="0"/>
          <c:showBubbleSize val="0"/>
        </c:dLbls>
        <c:marker val="1"/>
        <c:smooth val="0"/>
        <c:axId val="57712079"/>
        <c:axId val="867283376"/>
      </c:lineChart>
      <c:catAx>
        <c:axId val="57712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67283376"/>
        <c:crosses val="autoZero"/>
        <c:auto val="1"/>
        <c:lblAlgn val="ctr"/>
        <c:lblOffset val="100"/>
        <c:noMultiLvlLbl val="0"/>
      </c:catAx>
      <c:valAx>
        <c:axId val="867283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77120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6350">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0.23246</cdr:x>
      <cdr:y>0.37537</cdr:y>
    </cdr:from>
    <cdr:to>
      <cdr:x>0.36394</cdr:x>
      <cdr:y>0.79897</cdr:y>
    </cdr:to>
    <cdr:sp macro="" textlink="">
      <cdr:nvSpPr>
        <cdr:cNvPr id="2" name="Rectangle 1">
          <a:extLst xmlns:a="http://schemas.openxmlformats.org/drawingml/2006/main">
            <a:ext uri="{FF2B5EF4-FFF2-40B4-BE49-F238E27FC236}">
              <a16:creationId xmlns:a16="http://schemas.microsoft.com/office/drawing/2014/main" id="{17EDB5DA-F75F-FF29-F65B-035FE5E51BA3}"/>
            </a:ext>
          </a:extLst>
        </cdr:cNvPr>
        <cdr:cNvSpPr/>
      </cdr:nvSpPr>
      <cdr:spPr>
        <a:xfrm xmlns:a="http://schemas.openxmlformats.org/drawingml/2006/main">
          <a:off x="420302" y="440011"/>
          <a:ext cx="237744" cy="496559"/>
        </a:xfrm>
        <a:prstGeom xmlns:a="http://schemas.openxmlformats.org/drawingml/2006/main" prst="rect">
          <a:avLst/>
        </a:prstGeom>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137160" rIns="0"/>
        <a:lstStyle xmlns:a="http://schemas.openxmlformats.org/drawingml/2006/main"/>
        <a:p xmlns:a="http://schemas.openxmlformats.org/drawingml/2006/main">
          <a:pPr algn="ctr"/>
          <a:r>
            <a:rPr lang="en-US" sz="900" dirty="0">
              <a:latin typeface="Arial" panose="020B0604020202020204" pitchFamily="34" charset="0"/>
              <a:cs typeface="Arial" panose="020B0604020202020204" pitchFamily="34" charset="0"/>
            </a:rPr>
            <a:t>25</a:t>
          </a:r>
        </a:p>
      </cdr:txBody>
    </cdr:sp>
  </cdr:relSizeAnchor>
  <cdr:relSizeAnchor xmlns:cdr="http://schemas.openxmlformats.org/drawingml/2006/chartDrawing">
    <cdr:from>
      <cdr:x>0.45644</cdr:x>
      <cdr:y>0.32248</cdr:y>
    </cdr:from>
    <cdr:to>
      <cdr:x>0.58793</cdr:x>
      <cdr:y>0.79897</cdr:y>
    </cdr:to>
    <cdr:sp macro="" textlink="">
      <cdr:nvSpPr>
        <cdr:cNvPr id="3" name="Rectangle 2">
          <a:extLst xmlns:a="http://schemas.openxmlformats.org/drawingml/2006/main">
            <a:ext uri="{FF2B5EF4-FFF2-40B4-BE49-F238E27FC236}">
              <a16:creationId xmlns:a16="http://schemas.microsoft.com/office/drawing/2014/main" id="{9E46A4EF-AB59-7E05-78FA-8A13AB1D8BFF}"/>
            </a:ext>
          </a:extLst>
        </cdr:cNvPr>
        <cdr:cNvSpPr/>
      </cdr:nvSpPr>
      <cdr:spPr>
        <a:xfrm xmlns:a="http://schemas.openxmlformats.org/drawingml/2006/main">
          <a:off x="825282" y="378018"/>
          <a:ext cx="237744" cy="558554"/>
        </a:xfrm>
        <a:prstGeom xmlns:a="http://schemas.openxmlformats.org/drawingml/2006/main" prst="rect">
          <a:avLst/>
        </a:prstGeom>
        <a:solidFill xmlns:a="http://schemas.openxmlformats.org/drawingml/2006/main">
          <a:schemeClr val="accent2"/>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201168" r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latin typeface="Arial" panose="020B0604020202020204" pitchFamily="34" charset="0"/>
              <a:cs typeface="Arial" panose="020B0604020202020204" pitchFamily="34" charset="0"/>
            </a:rPr>
            <a:t>28</a:t>
          </a:r>
        </a:p>
      </cdr:txBody>
    </cdr:sp>
  </cdr:relSizeAnchor>
  <cdr:relSizeAnchor xmlns:cdr="http://schemas.openxmlformats.org/drawingml/2006/chartDrawing">
    <cdr:from>
      <cdr:x>0.64968</cdr:x>
      <cdr:y>0.25307</cdr:y>
    </cdr:from>
    <cdr:to>
      <cdr:x>0.7788</cdr:x>
      <cdr:y>0.79897</cdr:y>
    </cdr:to>
    <cdr:sp macro="" textlink="">
      <cdr:nvSpPr>
        <cdr:cNvPr id="4" name="Rectangle 3">
          <a:extLst xmlns:a="http://schemas.openxmlformats.org/drawingml/2006/main">
            <a:ext uri="{FF2B5EF4-FFF2-40B4-BE49-F238E27FC236}">
              <a16:creationId xmlns:a16="http://schemas.microsoft.com/office/drawing/2014/main" id="{DDA63DBC-52B3-118B-7989-3F1CD1F41D1D}"/>
            </a:ext>
          </a:extLst>
        </cdr:cNvPr>
        <cdr:cNvSpPr/>
      </cdr:nvSpPr>
      <cdr:spPr>
        <a:xfrm xmlns:a="http://schemas.openxmlformats.org/drawingml/2006/main">
          <a:off x="1174675" y="296652"/>
          <a:ext cx="233473" cy="639919"/>
        </a:xfrm>
        <a:prstGeom xmlns:a="http://schemas.openxmlformats.org/drawingml/2006/main" prst="rect">
          <a:avLst/>
        </a:prstGeom>
        <a:solidFill xmlns:a="http://schemas.openxmlformats.org/drawingml/2006/main">
          <a:schemeClr val="accent3"/>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274320" r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latin typeface="Arial" panose="020B0604020202020204" pitchFamily="34" charset="0"/>
              <a:cs typeface="Arial" panose="020B0604020202020204" pitchFamily="34" charset="0"/>
            </a:rPr>
            <a:t>32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56" name="Google Shape;56;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0: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331" name="Google Shape;331;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365" name="Google Shape;365;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381" name="Google Shape;381;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66" name="Google Shape;66;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76" name="Google Shape;76;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3: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86" name="Google Shape;86;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118" name="Google Shape;118;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132" name="Google Shape;132;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173" name="Google Shape;173;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215" name="Google Shape;215;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301" name="Google Shape;301;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Rockwel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 name="Google Shape;16;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120000"/>
              </a:lnSpc>
              <a:spcBef>
                <a:spcPts val="0"/>
              </a:spcBef>
              <a:spcAft>
                <a:spcPts val="0"/>
              </a:spcAft>
              <a:buClr>
                <a:schemeClr val="dk1"/>
              </a:buClr>
              <a:buSzPts val="2400"/>
              <a:buFont typeface="Arial"/>
              <a:buNone/>
              <a:defRPr sz="2400"/>
            </a:lvl1pPr>
            <a:lvl2pPr lvl="1" algn="ctr">
              <a:lnSpc>
                <a:spcPct val="90000"/>
              </a:lnSpc>
              <a:spcBef>
                <a:spcPts val="12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7" name="Google Shape;17;p14"/>
          <p:cNvSpPr txBox="1">
            <a:spLocks noGrp="1"/>
          </p:cNvSpPr>
          <p:nvPr>
            <p:ph type="sldNum" idx="12"/>
          </p:nvPr>
        </p:nvSpPr>
        <p:spPr>
          <a:xfrm>
            <a:off x="9097619"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18" name="Google Shape;18;p14"/>
          <p:cNvSpPr txBox="1">
            <a:spLocks noGrp="1"/>
          </p:cNvSpPr>
          <p:nvPr>
            <p:ph type="dt" idx="10"/>
          </p:nvPr>
        </p:nvSpPr>
        <p:spPr>
          <a:xfrm>
            <a:off x="351183"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800" b="0" i="0">
                <a:solidFill>
                  <a:srgbClr val="888888"/>
                </a:solidFill>
                <a:latin typeface="Arial" panose="020B0604020202020204" pitchFamily="34" charset="0"/>
                <a:ea typeface="Arial" panose="020B0604020202020204" pitchFamily="34" charset="0"/>
                <a:cs typeface="Arial" panose="020B0604020202020204" pitchFamily="34" charset="0"/>
                <a:sym typeface="Montserrat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
        <p:cNvGrpSpPr/>
        <p:nvPr/>
      </p:nvGrpSpPr>
      <p:grpSpPr>
        <a:xfrm>
          <a:off x="0" y="0"/>
          <a:ext cx="0" cy="0"/>
          <a:chOff x="0" y="0"/>
          <a:chExt cx="0" cy="0"/>
        </a:xfrm>
      </p:grpSpPr>
      <p:sp>
        <p:nvSpPr>
          <p:cNvPr id="20" name="Google Shape;20;p15"/>
          <p:cNvSpPr txBox="1">
            <a:spLocks noGrp="1"/>
          </p:cNvSpPr>
          <p:nvPr>
            <p:ph type="title"/>
          </p:nvPr>
        </p:nvSpPr>
        <p:spPr>
          <a:xfrm>
            <a:off x="351182" y="365126"/>
            <a:ext cx="11489633" cy="85819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5"/>
          <p:cNvSpPr txBox="1">
            <a:spLocks noGrp="1"/>
          </p:cNvSpPr>
          <p:nvPr>
            <p:ph type="body" idx="1"/>
          </p:nvPr>
        </p:nvSpPr>
        <p:spPr>
          <a:xfrm>
            <a:off x="351182" y="1825625"/>
            <a:ext cx="5181600" cy="4351338"/>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0"/>
              </a:spcBef>
              <a:spcAft>
                <a:spcPts val="0"/>
              </a:spcAft>
              <a:buClr>
                <a:schemeClr val="dk1"/>
              </a:buClr>
              <a:buSzPts val="1800"/>
              <a:buNone/>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2" name="Google Shape;2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0"/>
              </a:spcBef>
              <a:spcAft>
                <a:spcPts val="0"/>
              </a:spcAft>
              <a:buClr>
                <a:schemeClr val="dk1"/>
              </a:buClr>
              <a:buSzPts val="1800"/>
              <a:buNone/>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5"/>
          <p:cNvSpPr txBox="1">
            <a:spLocks noGrp="1"/>
          </p:cNvSpPr>
          <p:nvPr>
            <p:ph type="sldNum" idx="12"/>
          </p:nvPr>
        </p:nvSpPr>
        <p:spPr>
          <a:xfrm>
            <a:off x="9097619"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16"/>
          <p:cNvSpPr txBox="1">
            <a:spLocks noGrp="1"/>
          </p:cNvSpPr>
          <p:nvPr>
            <p:ph type="title"/>
          </p:nvPr>
        </p:nvSpPr>
        <p:spPr>
          <a:xfrm>
            <a:off x="351182" y="365126"/>
            <a:ext cx="11489633" cy="85819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16"/>
          <p:cNvSpPr txBox="1">
            <a:spLocks noGrp="1"/>
          </p:cNvSpPr>
          <p:nvPr>
            <p:ph type="sldNum" idx="12"/>
          </p:nvPr>
        </p:nvSpPr>
        <p:spPr>
          <a:xfrm>
            <a:off x="9097619"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351182" y="365126"/>
            <a:ext cx="11489633" cy="85819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351183" y="1519881"/>
            <a:ext cx="11489634" cy="4657082"/>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0"/>
              </a:spcBef>
              <a:spcAft>
                <a:spcPts val="0"/>
              </a:spcAft>
              <a:buClr>
                <a:schemeClr val="dk1"/>
              </a:buClr>
              <a:buSzPts val="1800"/>
              <a:buNone/>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7"/>
          <p:cNvSpPr txBox="1">
            <a:spLocks noGrp="1"/>
          </p:cNvSpPr>
          <p:nvPr>
            <p:ph type="sldNum" idx="12"/>
          </p:nvPr>
        </p:nvSpPr>
        <p:spPr>
          <a:xfrm>
            <a:off x="9097619"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Rockwel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0"/>
              </a:spcBef>
              <a:spcAft>
                <a:spcPts val="0"/>
              </a:spcAft>
              <a:buClr>
                <a:srgbClr val="888888"/>
              </a:buClr>
              <a:buSzPts val="2400"/>
              <a:buFont typeface="Arial"/>
              <a:buNone/>
              <a:defRPr sz="2400">
                <a:solidFill>
                  <a:srgbClr val="888888"/>
                </a:solidFill>
              </a:defRPr>
            </a:lvl1pPr>
            <a:lvl2pPr marL="914400" lvl="1" indent="-228600" algn="l">
              <a:lnSpc>
                <a:spcPct val="90000"/>
              </a:lnSpc>
              <a:spcBef>
                <a:spcPts val="12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18"/>
          <p:cNvSpPr txBox="1">
            <a:spLocks noGrp="1"/>
          </p:cNvSpPr>
          <p:nvPr>
            <p:ph type="sldNum" idx="12"/>
          </p:nvPr>
        </p:nvSpPr>
        <p:spPr>
          <a:xfrm>
            <a:off x="9097619"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
        <p:cNvGrpSpPr/>
        <p:nvPr/>
      </p:nvGrpSpPr>
      <p:grpSpPr>
        <a:xfrm>
          <a:off x="0" y="0"/>
          <a:ext cx="0" cy="0"/>
          <a:chOff x="0" y="0"/>
          <a:chExt cx="0" cy="0"/>
        </a:xfrm>
      </p:grpSpPr>
      <p:sp>
        <p:nvSpPr>
          <p:cNvPr id="36" name="Google Shape;36;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120000"/>
              </a:lnSpc>
              <a:spcBef>
                <a:spcPts val="0"/>
              </a:spcBef>
              <a:spcAft>
                <a:spcPts val="0"/>
              </a:spcAft>
              <a:buClr>
                <a:schemeClr val="dk1"/>
              </a:buClr>
              <a:buSzPts val="2400"/>
              <a:buFont typeface="Arial"/>
              <a:buNone/>
              <a:defRPr sz="2400" b="1"/>
            </a:lvl1pPr>
            <a:lvl2pPr marL="914400" lvl="1" indent="-228600" algn="l">
              <a:lnSpc>
                <a:spcPct val="90000"/>
              </a:lnSpc>
              <a:spcBef>
                <a:spcPts val="12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0"/>
              </a:spcBef>
              <a:spcAft>
                <a:spcPts val="0"/>
              </a:spcAft>
              <a:buClr>
                <a:schemeClr val="dk1"/>
              </a:buClr>
              <a:buSzPts val="1800"/>
              <a:buNone/>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120000"/>
              </a:lnSpc>
              <a:spcBef>
                <a:spcPts val="0"/>
              </a:spcBef>
              <a:spcAft>
                <a:spcPts val="0"/>
              </a:spcAft>
              <a:buClr>
                <a:schemeClr val="dk1"/>
              </a:buClr>
              <a:buSzPts val="2400"/>
              <a:buFont typeface="Arial"/>
              <a:buNone/>
              <a:defRPr sz="2400" b="1"/>
            </a:lvl1pPr>
            <a:lvl2pPr marL="914400" lvl="1" indent="-228600" algn="l">
              <a:lnSpc>
                <a:spcPct val="90000"/>
              </a:lnSpc>
              <a:spcBef>
                <a:spcPts val="12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0"/>
              </a:spcBef>
              <a:spcAft>
                <a:spcPts val="0"/>
              </a:spcAft>
              <a:buClr>
                <a:schemeClr val="dk1"/>
              </a:buClr>
              <a:buSzPts val="1800"/>
              <a:buNone/>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9"/>
          <p:cNvSpPr txBox="1">
            <a:spLocks noGrp="1"/>
          </p:cNvSpPr>
          <p:nvPr>
            <p:ph type="sldNum" idx="12"/>
          </p:nvPr>
        </p:nvSpPr>
        <p:spPr>
          <a:xfrm>
            <a:off x="9097619"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20"/>
          <p:cNvSpPr txBox="1">
            <a:spLocks noGrp="1"/>
          </p:cNvSpPr>
          <p:nvPr>
            <p:ph type="sldNum" idx="12"/>
          </p:nvPr>
        </p:nvSpPr>
        <p:spPr>
          <a:xfrm>
            <a:off x="9097619"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
        <p:cNvGrpSpPr/>
        <p:nvPr/>
      </p:nvGrpSpPr>
      <p:grpSpPr>
        <a:xfrm>
          <a:off x="0" y="0"/>
          <a:ext cx="0" cy="0"/>
          <a:chOff x="0" y="0"/>
          <a:chExt cx="0" cy="0"/>
        </a:xfrm>
      </p:grpSpPr>
      <p:sp>
        <p:nvSpPr>
          <p:cNvPr id="45" name="Google Shape;45;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Rockwel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0"/>
              </a:spcBef>
              <a:spcAft>
                <a:spcPts val="0"/>
              </a:spcAft>
              <a:buClr>
                <a:schemeClr val="dk1"/>
              </a:buClr>
              <a:buSzPts val="3200"/>
              <a:buFont typeface="Arial"/>
              <a:buNone/>
              <a:defRPr sz="3200"/>
            </a:lvl1pPr>
            <a:lvl2pPr marL="914400" lvl="1" indent="-406400" algn="l">
              <a:lnSpc>
                <a:spcPct val="90000"/>
              </a:lnSpc>
              <a:spcBef>
                <a:spcPts val="12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47" name="Google Shape;47;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0"/>
              </a:spcBef>
              <a:spcAft>
                <a:spcPts val="0"/>
              </a:spcAft>
              <a:buClr>
                <a:schemeClr val="dk1"/>
              </a:buClr>
              <a:buSzPts val="1600"/>
              <a:buFont typeface="Arial"/>
              <a:buNone/>
              <a:defRPr sz="1600"/>
            </a:lvl1pPr>
            <a:lvl2pPr marL="914400" lvl="1" indent="-228600" algn="l">
              <a:lnSpc>
                <a:spcPct val="90000"/>
              </a:lnSpc>
              <a:spcBef>
                <a:spcPts val="12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21"/>
          <p:cNvSpPr txBox="1">
            <a:spLocks noGrp="1"/>
          </p:cNvSpPr>
          <p:nvPr>
            <p:ph type="sldNum" idx="12"/>
          </p:nvPr>
        </p:nvSpPr>
        <p:spPr>
          <a:xfrm>
            <a:off x="9097619"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Rockwel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a:spLocks noGrp="1"/>
          </p:cNvSpPr>
          <p:nvPr>
            <p:ph type="pic" idx="2"/>
          </p:nvPr>
        </p:nvSpPr>
        <p:spPr>
          <a:xfrm>
            <a:off x="5183188" y="987425"/>
            <a:ext cx="6172200" cy="4873625"/>
          </a:xfrm>
          <a:prstGeom prst="rect">
            <a:avLst/>
          </a:prstGeom>
          <a:noFill/>
          <a:ln>
            <a:noFill/>
          </a:ln>
        </p:spPr>
      </p:sp>
      <p:sp>
        <p:nvSpPr>
          <p:cNvPr id="52" name="Google Shape;52;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0"/>
              </a:spcBef>
              <a:spcAft>
                <a:spcPts val="0"/>
              </a:spcAft>
              <a:buClr>
                <a:schemeClr val="dk1"/>
              </a:buClr>
              <a:buSzPts val="1600"/>
              <a:buFont typeface="Arial"/>
              <a:buNone/>
              <a:defRPr sz="1600"/>
            </a:lvl1pPr>
            <a:lvl2pPr marL="914400" lvl="1" indent="-228600" algn="l">
              <a:lnSpc>
                <a:spcPct val="90000"/>
              </a:lnSpc>
              <a:spcBef>
                <a:spcPts val="12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22"/>
          <p:cNvSpPr txBox="1">
            <a:spLocks noGrp="1"/>
          </p:cNvSpPr>
          <p:nvPr>
            <p:ph type="sldNum" idx="12"/>
          </p:nvPr>
        </p:nvSpPr>
        <p:spPr>
          <a:xfrm>
            <a:off x="9097619"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351182" y="365126"/>
            <a:ext cx="11489633" cy="85819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000"/>
              <a:buFont typeface="Rockwell"/>
              <a:buNone/>
              <a:defRPr sz="4000" b="0" i="0" u="none" strike="noStrike" cap="none">
                <a:solidFill>
                  <a:schemeClr val="dk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Google Shape;11;p13"/>
          <p:cNvSpPr txBox="1">
            <a:spLocks noGrp="1"/>
          </p:cNvSpPr>
          <p:nvPr>
            <p:ph type="body" idx="1"/>
          </p:nvPr>
        </p:nvSpPr>
        <p:spPr>
          <a:xfrm>
            <a:off x="351183" y="1519881"/>
            <a:ext cx="11489634" cy="465708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2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1200"/>
              </a:spcBef>
              <a:spcAft>
                <a:spcPts val="0"/>
              </a:spcAft>
              <a:buClr>
                <a:schemeClr val="dk1"/>
              </a:buClr>
              <a:buSzPts val="1200"/>
              <a:buFont typeface="Arial"/>
              <a:buChar char="•"/>
              <a:defRPr sz="1200" b="0" i="0" u="none" strike="noStrike" cap="none">
                <a:solidFill>
                  <a:schemeClr val="dk1"/>
                </a:solidFill>
                <a:latin typeface="Montserrat"/>
                <a:ea typeface="Montserrat"/>
                <a:cs typeface="Montserrat"/>
                <a:sym typeface="Montserrat"/>
              </a:defRPr>
            </a:lvl2pPr>
            <a:lvl3pPr marL="1371600" marR="0" lvl="2"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Montserrat"/>
                <a:ea typeface="Montserrat"/>
                <a:cs typeface="Montserrat"/>
                <a:sym typeface="Montserrat"/>
              </a:defRPr>
            </a:lvl3pPr>
            <a:lvl4pPr marL="1828800" marR="0" lvl="3"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Montserrat"/>
                <a:ea typeface="Montserrat"/>
                <a:cs typeface="Montserrat"/>
                <a:sym typeface="Montserrat"/>
              </a:defRPr>
            </a:lvl4pPr>
            <a:lvl5pPr marL="2286000" marR="0" lvl="4"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13"/>
          <p:cNvSpPr txBox="1">
            <a:spLocks noGrp="1"/>
          </p:cNvSpPr>
          <p:nvPr>
            <p:ph type="dt" idx="10"/>
          </p:nvPr>
        </p:nvSpPr>
        <p:spPr>
          <a:xfrm>
            <a:off x="351183"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3"/>
          <p:cNvSpPr txBox="1">
            <a:spLocks noGrp="1"/>
          </p:cNvSpPr>
          <p:nvPr>
            <p:ph type="sldNum" idx="12"/>
          </p:nvPr>
        </p:nvSpPr>
        <p:spPr>
          <a:xfrm>
            <a:off x="9097619"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chart" Target="../charts/chart19.xml"/><Relationship Id="rId4" Type="http://schemas.openxmlformats.org/officeDocument/2006/relationships/chart" Target="../charts/chart18.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8.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image" Target="../media/image6.png"/><Relationship Id="rId7" Type="http://schemas.openxmlformats.org/officeDocument/2006/relationships/chart" Target="../charts/chart14.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chart" Target="../charts/chart17.xml"/><Relationship Id="rId4" Type="http://schemas.openxmlformats.org/officeDocument/2006/relationships/chart" Target="../charts/char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3" name="Picture 2" descr="A child wearing a hat&#10;&#10;Description automatically generated with low confidence">
            <a:extLst>
              <a:ext uri="{FF2B5EF4-FFF2-40B4-BE49-F238E27FC236}">
                <a16:creationId xmlns:a16="http://schemas.microsoft.com/office/drawing/2014/main" id="{311DDAF3-49BF-A63A-68B1-56B59F9034F2}"/>
              </a:ext>
            </a:extLst>
          </p:cNvPr>
          <p:cNvPicPr>
            <a:picLocks noChangeAspect="1"/>
          </p:cNvPicPr>
          <p:nvPr/>
        </p:nvPicPr>
        <p:blipFill rotWithShape="1">
          <a:blip r:embed="rId3"/>
          <a:srcRect l="-6095" r="26019"/>
          <a:stretch/>
        </p:blipFill>
        <p:spPr>
          <a:xfrm>
            <a:off x="3944203" y="-46"/>
            <a:ext cx="8247797" cy="6858046"/>
          </a:xfrm>
          <a:prstGeom prst="rect">
            <a:avLst/>
          </a:prstGeom>
        </p:spPr>
      </p:pic>
      <p:sp>
        <p:nvSpPr>
          <p:cNvPr id="59" name="Google Shape;59;p1"/>
          <p:cNvSpPr/>
          <p:nvPr/>
        </p:nvSpPr>
        <p:spPr>
          <a:xfrm>
            <a:off x="0" y="0"/>
            <a:ext cx="12192000" cy="6858000"/>
          </a:xfrm>
          <a:prstGeom prst="rect">
            <a:avLst/>
          </a:prstGeom>
          <a:gradFill>
            <a:gsLst>
              <a:gs pos="0">
                <a:srgbClr val="002663"/>
              </a:gs>
              <a:gs pos="50000">
                <a:srgbClr val="002663"/>
              </a:gs>
              <a:gs pos="75000">
                <a:srgbClr val="E9ECE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 name="Google Shape;60;p1"/>
          <p:cNvSpPr txBox="1">
            <a:spLocks noGrp="1"/>
          </p:cNvSpPr>
          <p:nvPr>
            <p:ph type="ctrTitle"/>
          </p:nvPr>
        </p:nvSpPr>
        <p:spPr>
          <a:xfrm>
            <a:off x="2801072" y="1423363"/>
            <a:ext cx="7982673" cy="163382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6000"/>
              <a:buFont typeface="Rockwell"/>
              <a:buNone/>
            </a:pPr>
            <a:r>
              <a:rPr lang="en-US">
                <a:solidFill>
                  <a:schemeClr val="lt1"/>
                </a:solidFill>
              </a:rPr>
              <a:t>Charles County </a:t>
            </a:r>
            <a:r>
              <a:rPr lang="en-US" sz="4800">
                <a:solidFill>
                  <a:schemeClr val="accent2"/>
                </a:solidFill>
              </a:rPr>
              <a:t>Maryland</a:t>
            </a:r>
            <a:endParaRPr/>
          </a:p>
        </p:txBody>
      </p:sp>
      <p:sp>
        <p:nvSpPr>
          <p:cNvPr id="61" name="Google Shape;61;p1"/>
          <p:cNvSpPr txBox="1">
            <a:spLocks noGrp="1"/>
          </p:cNvSpPr>
          <p:nvPr>
            <p:ph type="subTitle" idx="1"/>
          </p:nvPr>
        </p:nvSpPr>
        <p:spPr>
          <a:xfrm>
            <a:off x="2824222" y="3482157"/>
            <a:ext cx="8843169" cy="16557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4000"/>
              <a:buFont typeface="Arial"/>
              <a:buNone/>
            </a:pPr>
            <a:r>
              <a:rPr lang="en-US" sz="4000" b="1" dirty="0">
                <a:solidFill>
                  <a:schemeClr val="lt1"/>
                </a:solidFill>
              </a:rPr>
              <a:t>Community Plan </a:t>
            </a:r>
            <a:br>
              <a:rPr lang="en-US" sz="4000" b="1" dirty="0">
                <a:solidFill>
                  <a:schemeClr val="lt1"/>
                </a:solidFill>
              </a:rPr>
            </a:br>
            <a:r>
              <a:rPr lang="en-US" sz="4000" b="1" dirty="0">
                <a:solidFill>
                  <a:schemeClr val="lt1"/>
                </a:solidFill>
              </a:rPr>
              <a:t>for Children, Youth </a:t>
            </a:r>
            <a:br>
              <a:rPr lang="en-US" sz="4000" b="1" dirty="0">
                <a:solidFill>
                  <a:schemeClr val="lt1"/>
                </a:solidFill>
              </a:rPr>
            </a:br>
            <a:r>
              <a:rPr lang="en-US" sz="4000" b="1" dirty="0">
                <a:solidFill>
                  <a:schemeClr val="lt1"/>
                </a:solidFill>
              </a:rPr>
              <a:t>and Families </a:t>
            </a:r>
            <a:endParaRPr dirty="0"/>
          </a:p>
          <a:p>
            <a:pPr marL="0" lvl="0" indent="0" algn="l" rtl="0">
              <a:lnSpc>
                <a:spcPct val="120000"/>
              </a:lnSpc>
              <a:spcBef>
                <a:spcPts val="1200"/>
              </a:spcBef>
              <a:spcAft>
                <a:spcPts val="0"/>
              </a:spcAft>
              <a:buClr>
                <a:schemeClr val="lt1"/>
              </a:buClr>
              <a:buSzPts val="2800"/>
              <a:buFont typeface="Arial"/>
              <a:buNone/>
            </a:pPr>
            <a:r>
              <a:rPr lang="en-US" sz="2800" dirty="0">
                <a:solidFill>
                  <a:schemeClr val="lt1"/>
                </a:solidFill>
              </a:rPr>
              <a:t>2023-2026 </a:t>
            </a:r>
            <a:endParaRPr dirty="0"/>
          </a:p>
        </p:txBody>
      </p:sp>
      <p:pic>
        <p:nvPicPr>
          <p:cNvPr id="62" name="Google Shape;62;p1" descr="Logo&#10;&#10;Description automatically generated"/>
          <p:cNvPicPr preferRelativeResize="0"/>
          <p:nvPr/>
        </p:nvPicPr>
        <p:blipFill rotWithShape="1">
          <a:blip r:embed="rId4">
            <a:alphaModFix/>
          </a:blip>
          <a:srcRect/>
          <a:stretch/>
        </p:blipFill>
        <p:spPr>
          <a:xfrm>
            <a:off x="990614" y="1105183"/>
            <a:ext cx="1494343" cy="2002420"/>
          </a:xfrm>
          <a:prstGeom prst="rect">
            <a:avLst/>
          </a:prstGeom>
          <a:noFill/>
          <a:ln>
            <a:noFill/>
          </a:ln>
        </p:spPr>
      </p:pic>
      <p:sp>
        <p:nvSpPr>
          <p:cNvPr id="63" name="Google Shape;63;p1"/>
          <p:cNvSpPr txBox="1"/>
          <p:nvPr/>
        </p:nvSpPr>
        <p:spPr>
          <a:xfrm>
            <a:off x="8720245" y="6220650"/>
            <a:ext cx="319671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EFEFEF"/>
                </a:solidFill>
                <a:latin typeface="Rockwell"/>
                <a:ea typeface="Rockwell"/>
                <a:cs typeface="Rockwell"/>
                <a:sym typeface="Rockwell"/>
              </a:rPr>
              <a:t>Prepared by Due East for CCACCYF </a:t>
            </a:r>
            <a:endParaRPr sz="1400" b="0" i="1" u="none" strike="noStrike" cap="none">
              <a:solidFill>
                <a:srgbClr val="EFEFEF"/>
              </a:solidFill>
              <a:latin typeface="Rockwell"/>
              <a:ea typeface="Rockwell"/>
              <a:cs typeface="Rockwell"/>
              <a:sym typeface="Rockwe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10" descr="A picture containing blue&#10;&#10;Description automatically generated"/>
          <p:cNvPicPr preferRelativeResize="0"/>
          <p:nvPr/>
        </p:nvPicPr>
        <p:blipFill rotWithShape="1">
          <a:blip r:embed="rId3">
            <a:alphaModFix/>
          </a:blip>
          <a:srcRect r="34559" b="9551"/>
          <a:stretch/>
        </p:blipFill>
        <p:spPr>
          <a:xfrm>
            <a:off x="5473145" y="2269"/>
            <a:ext cx="6705600" cy="6860422"/>
          </a:xfrm>
          <a:prstGeom prst="rect">
            <a:avLst/>
          </a:prstGeom>
          <a:noFill/>
          <a:ln>
            <a:noFill/>
          </a:ln>
        </p:spPr>
      </p:pic>
      <p:sp>
        <p:nvSpPr>
          <p:cNvPr id="334" name="Google Shape;334;p10"/>
          <p:cNvSpPr/>
          <p:nvPr/>
        </p:nvSpPr>
        <p:spPr>
          <a:xfrm>
            <a:off x="5486401" y="-1"/>
            <a:ext cx="6705600" cy="6855731"/>
          </a:xfrm>
          <a:prstGeom prst="rect">
            <a:avLst/>
          </a:prstGeom>
          <a:solidFill>
            <a:srgbClr val="002663">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5" name="Google Shape;335;p10"/>
          <p:cNvSpPr txBox="1"/>
          <p:nvPr/>
        </p:nvSpPr>
        <p:spPr>
          <a:xfrm>
            <a:off x="6100141" y="794223"/>
            <a:ext cx="5478117" cy="136120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en-US" sz="1400" b="0" i="0" u="none" strike="noStrike" cap="none" dirty="0">
                <a:solidFill>
                  <a:schemeClr val="lt1"/>
                </a:solidFill>
                <a:latin typeface="Arial"/>
                <a:ea typeface="Arial"/>
                <a:cs typeface="Arial"/>
                <a:sym typeface="Arial"/>
              </a:rPr>
              <a:t>The cycle often carries forward into the next generation, when youth become young parents before they’ve been able to complete high school or college and secure a job that pays a living wage.  This cycle of poverty limits the futures of whole communities and multiple generations of families impacted by these inequities. </a:t>
            </a:r>
            <a:endParaRPr sz="1400" b="0" i="0" u="none" strike="noStrike" cap="none" dirty="0">
              <a:solidFill>
                <a:srgbClr val="000000"/>
              </a:solidFill>
              <a:latin typeface="Arial"/>
              <a:ea typeface="Arial"/>
              <a:cs typeface="Arial"/>
              <a:sym typeface="Arial"/>
            </a:endParaRPr>
          </a:p>
        </p:txBody>
      </p:sp>
      <p:sp>
        <p:nvSpPr>
          <p:cNvPr id="336" name="Google Shape;336;p10"/>
          <p:cNvSpPr txBox="1">
            <a:spLocks noGrp="1"/>
          </p:cNvSpPr>
          <p:nvPr>
            <p:ph type="title"/>
          </p:nvPr>
        </p:nvSpPr>
        <p:spPr>
          <a:xfrm>
            <a:off x="351182" y="365126"/>
            <a:ext cx="11489633" cy="85819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000"/>
              <a:buFont typeface="Rockwell"/>
              <a:buNone/>
            </a:pPr>
            <a:r>
              <a:rPr lang="en-US" sz="2000"/>
              <a:t>Charles County </a:t>
            </a:r>
            <a:br>
              <a:rPr lang="en-US" sz="2000"/>
            </a:br>
            <a:r>
              <a:rPr lang="en-US"/>
              <a:t>By the Numbers</a:t>
            </a:r>
            <a:endParaRPr/>
          </a:p>
        </p:txBody>
      </p:sp>
      <p:sp>
        <p:nvSpPr>
          <p:cNvPr id="337" name="Google Shape;337;p10"/>
          <p:cNvSpPr txBox="1">
            <a:spLocks noGrp="1"/>
          </p:cNvSpPr>
          <p:nvPr>
            <p:ph type="body" idx="1"/>
          </p:nvPr>
        </p:nvSpPr>
        <p:spPr>
          <a:xfrm>
            <a:off x="351184" y="1325586"/>
            <a:ext cx="5020916" cy="705258"/>
          </a:xfrm>
          <a:prstGeom prst="rect">
            <a:avLst/>
          </a:prstGeom>
          <a:noFill/>
          <a:ln>
            <a:noFill/>
          </a:ln>
        </p:spPr>
        <p:txBody>
          <a:bodyPr spcFirstLastPara="1" wrap="square" lIns="91425" tIns="45700" rIns="91425" bIns="45700" anchor="t" anchorCtr="0">
            <a:noAutofit/>
          </a:bodyPr>
          <a:lstStyle/>
          <a:p>
            <a:pPr marL="0" indent="0">
              <a:buSzPts val="1400"/>
            </a:pPr>
            <a:r>
              <a:rPr lang="en-US" sz="1100" dirty="0">
                <a:solidFill>
                  <a:schemeClr val="tx1"/>
                </a:solidFill>
              </a:rPr>
              <a:t>Research indicates that student engagement impacts attendance and positive outcomes. According to a 2019 Gallup, Inc. study, student engagement resulted in a 26% higher rate of  students meeting or exceeding progress in all subjects. In Charles County, four-year graduation rates rose from 93.53% in 2020 to 93.58% for 2021, 5% higher than the statewide average (Maryland State Department of Education</a:t>
            </a:r>
            <a:r>
              <a:rPr lang="en-US" sz="1100" b="0" i="0" u="none" strike="noStrike" cap="none" dirty="0">
                <a:solidFill>
                  <a:schemeClr val="tx1"/>
                </a:solidFill>
                <a:latin typeface="Arial"/>
                <a:ea typeface="Arial"/>
                <a:cs typeface="Arial"/>
                <a:sym typeface="Arial"/>
              </a:rPr>
              <a:t> Report Card).</a:t>
            </a:r>
            <a:endParaRPr lang="en-US" sz="1100" dirty="0">
              <a:solidFill>
                <a:schemeClr val="tx1"/>
              </a:solidFill>
            </a:endParaRPr>
          </a:p>
        </p:txBody>
      </p:sp>
      <p:sp>
        <p:nvSpPr>
          <p:cNvPr id="338" name="Google Shape;338;p10"/>
          <p:cNvSpPr txBox="1">
            <a:spLocks noGrp="1"/>
          </p:cNvSpPr>
          <p:nvPr>
            <p:ph type="sldNum" idx="12"/>
          </p:nvPr>
        </p:nvSpPr>
        <p:spPr>
          <a:xfrm>
            <a:off x="9097619"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10</a:t>
            </a:fld>
            <a:endParaRPr dirty="0"/>
          </a:p>
        </p:txBody>
      </p:sp>
      <p:sp>
        <p:nvSpPr>
          <p:cNvPr id="339" name="Google Shape;339;p10"/>
          <p:cNvSpPr txBox="1"/>
          <p:nvPr/>
        </p:nvSpPr>
        <p:spPr>
          <a:xfrm>
            <a:off x="351181" y="5296569"/>
            <a:ext cx="4525619" cy="1318246"/>
          </a:xfrm>
          <a:prstGeom prst="rect">
            <a:avLst/>
          </a:prstGeom>
          <a:noFill/>
          <a:ln>
            <a:noFill/>
          </a:ln>
        </p:spPr>
        <p:txBody>
          <a:bodyPr spcFirstLastPara="1" wrap="square" lIns="0" tIns="0" rIns="0" bIns="0" anchor="ctr" anchorCtr="0">
            <a:spAutoFit/>
          </a:bodyPr>
          <a:lstStyle/>
          <a:p>
            <a:pPr marL="0" marR="0" lvl="0" indent="0" algn="ctr" rtl="0">
              <a:lnSpc>
                <a:spcPct val="110000"/>
              </a:lnSpc>
              <a:spcBef>
                <a:spcPts val="0"/>
              </a:spcBef>
              <a:spcAft>
                <a:spcPts val="0"/>
              </a:spcAft>
              <a:buClr>
                <a:schemeClr val="accent1"/>
              </a:buClr>
              <a:buSzPts val="2000"/>
              <a:buFont typeface="Rockwell"/>
              <a:buNone/>
            </a:pPr>
            <a:r>
              <a:rPr lang="en-US" sz="2000" b="0" i="0" u="none" strike="noStrike" cap="none" dirty="0">
                <a:solidFill>
                  <a:schemeClr val="accent1"/>
                </a:solidFill>
                <a:latin typeface="Rockwell"/>
                <a:ea typeface="Rockwell"/>
                <a:cs typeface="Rockwell"/>
                <a:sym typeface="Rockwell"/>
              </a:rPr>
              <a:t>“Connecting with existing community networks and groups is critical. They can help bridge the gap.” </a:t>
            </a:r>
            <a:endParaRPr sz="1400" b="0" i="0" u="none" strike="noStrike" cap="none" dirty="0">
              <a:solidFill>
                <a:schemeClr val="accent1"/>
              </a:solidFill>
              <a:latin typeface="Rockwell"/>
              <a:ea typeface="Rockwell"/>
              <a:cs typeface="Rockwell"/>
              <a:sym typeface="Rockwell"/>
            </a:endParaRPr>
          </a:p>
          <a:p>
            <a:pPr marL="0" marR="0" lvl="0" indent="0" algn="ctr" rtl="0">
              <a:lnSpc>
                <a:spcPct val="110000"/>
              </a:lnSpc>
              <a:spcBef>
                <a:spcPts val="600"/>
              </a:spcBef>
              <a:spcAft>
                <a:spcPts val="0"/>
              </a:spcAft>
              <a:buClr>
                <a:schemeClr val="accent1"/>
              </a:buClr>
              <a:buSzPts val="1333"/>
              <a:buFont typeface="Rockwell"/>
              <a:buNone/>
            </a:pPr>
            <a:r>
              <a:rPr lang="en-US" sz="1333" b="0" i="0" u="none" strike="noStrike" cap="none" dirty="0">
                <a:solidFill>
                  <a:schemeClr val="accent1"/>
                </a:solidFill>
                <a:latin typeface="Rockwell"/>
                <a:ea typeface="Rockwell"/>
                <a:cs typeface="Rockwell"/>
                <a:sym typeface="Rockwell"/>
              </a:rPr>
              <a:t>– Focus Group Participant</a:t>
            </a:r>
            <a:endParaRPr sz="1600" b="0" i="0" u="none" strike="noStrike" cap="none" dirty="0">
              <a:solidFill>
                <a:schemeClr val="accent1"/>
              </a:solidFill>
              <a:latin typeface="Rockwell"/>
              <a:ea typeface="Rockwell"/>
              <a:cs typeface="Rockwell"/>
              <a:sym typeface="Rockwell"/>
            </a:endParaRPr>
          </a:p>
        </p:txBody>
      </p:sp>
      <p:grpSp>
        <p:nvGrpSpPr>
          <p:cNvPr id="340" name="Google Shape;340;p10"/>
          <p:cNvGrpSpPr/>
          <p:nvPr/>
        </p:nvGrpSpPr>
        <p:grpSpPr>
          <a:xfrm>
            <a:off x="501473" y="2644536"/>
            <a:ext cx="4225033" cy="2467290"/>
            <a:chOff x="-4807246" y="2019520"/>
            <a:chExt cx="4225033" cy="2467290"/>
          </a:xfrm>
        </p:grpSpPr>
        <p:grpSp>
          <p:nvGrpSpPr>
            <p:cNvPr id="341" name="Google Shape;341;p10"/>
            <p:cNvGrpSpPr/>
            <p:nvPr/>
          </p:nvGrpSpPr>
          <p:grpSpPr>
            <a:xfrm>
              <a:off x="-4807246" y="2062577"/>
              <a:ext cx="4225033" cy="2189531"/>
              <a:chOff x="4083877" y="1471224"/>
              <a:chExt cx="4225033" cy="2189531"/>
            </a:xfrm>
          </p:grpSpPr>
          <p:graphicFrame>
            <p:nvGraphicFramePr>
              <p:cNvPr id="342" name="Google Shape;342;p10"/>
              <p:cNvGraphicFramePr/>
              <p:nvPr>
                <p:extLst>
                  <p:ext uri="{D42A27DB-BD31-4B8C-83A1-F6EECF244321}">
                    <p14:modId xmlns:p14="http://schemas.microsoft.com/office/powerpoint/2010/main" val="1485207767"/>
                  </p:ext>
                </p:extLst>
              </p:nvPr>
            </p:nvGraphicFramePr>
            <p:xfrm>
              <a:off x="4083877" y="1471224"/>
              <a:ext cx="4225033" cy="2189531"/>
            </p:xfrm>
            <a:graphic>
              <a:graphicData uri="http://schemas.openxmlformats.org/drawingml/2006/chart">
                <c:chart xmlns:c="http://schemas.openxmlformats.org/drawingml/2006/chart" xmlns:r="http://schemas.openxmlformats.org/officeDocument/2006/relationships" r:id="rId4"/>
              </a:graphicData>
            </a:graphic>
          </p:graphicFrame>
          <p:grpSp>
            <p:nvGrpSpPr>
              <p:cNvPr id="343" name="Google Shape;343;p10"/>
              <p:cNvGrpSpPr/>
              <p:nvPr/>
            </p:nvGrpSpPr>
            <p:grpSpPr>
              <a:xfrm>
                <a:off x="4710847" y="1981784"/>
                <a:ext cx="3196753" cy="566011"/>
                <a:chOff x="4710847" y="1981784"/>
                <a:chExt cx="3196753" cy="566011"/>
              </a:xfrm>
            </p:grpSpPr>
            <p:sp>
              <p:nvSpPr>
                <p:cNvPr id="344" name="Google Shape;344;p10"/>
                <p:cNvSpPr txBox="1"/>
                <p:nvPr/>
              </p:nvSpPr>
              <p:spPr>
                <a:xfrm>
                  <a:off x="4710847" y="2020776"/>
                  <a:ext cx="189135" cy="1384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Arial"/>
                      <a:ea typeface="Arial"/>
                      <a:cs typeface="Arial"/>
                      <a:sym typeface="Arial"/>
                    </a:rPr>
                    <a:t>95</a:t>
                  </a:r>
                  <a:endParaRPr sz="1400" b="0" i="0" u="none" strike="noStrike" cap="none">
                    <a:solidFill>
                      <a:srgbClr val="000000"/>
                    </a:solidFill>
                    <a:latin typeface="Arial"/>
                    <a:ea typeface="Arial"/>
                    <a:cs typeface="Arial"/>
                    <a:sym typeface="Arial"/>
                  </a:endParaRPr>
                </a:p>
              </p:txBody>
            </p:sp>
            <p:sp>
              <p:nvSpPr>
                <p:cNvPr id="345" name="Google Shape;345;p10"/>
                <p:cNvSpPr txBox="1"/>
                <p:nvPr/>
              </p:nvSpPr>
              <p:spPr>
                <a:xfrm>
                  <a:off x="5008136" y="2196919"/>
                  <a:ext cx="189135" cy="1384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Arial"/>
                      <a:ea typeface="Arial"/>
                      <a:cs typeface="Arial"/>
                      <a:sym typeface="Arial"/>
                    </a:rPr>
                    <a:t>82</a:t>
                  </a:r>
                  <a:endParaRPr sz="1400" b="0" i="0" u="none" strike="noStrike" cap="none">
                    <a:solidFill>
                      <a:srgbClr val="000000"/>
                    </a:solidFill>
                    <a:latin typeface="Arial"/>
                    <a:ea typeface="Arial"/>
                    <a:cs typeface="Arial"/>
                    <a:sym typeface="Arial"/>
                  </a:endParaRPr>
                </a:p>
              </p:txBody>
            </p:sp>
            <p:sp>
              <p:nvSpPr>
                <p:cNvPr id="346" name="Google Shape;346;p10"/>
                <p:cNvSpPr txBox="1"/>
                <p:nvPr/>
              </p:nvSpPr>
              <p:spPr>
                <a:xfrm>
                  <a:off x="5299752" y="1981784"/>
                  <a:ext cx="189135" cy="1384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Arial"/>
                      <a:ea typeface="Arial"/>
                      <a:cs typeface="Arial"/>
                      <a:sym typeface="Arial"/>
                    </a:rPr>
                    <a:t>97</a:t>
                  </a:r>
                  <a:endParaRPr sz="1400" b="0" i="0" u="none" strike="noStrike" cap="none">
                    <a:solidFill>
                      <a:srgbClr val="000000"/>
                    </a:solidFill>
                    <a:latin typeface="Arial"/>
                    <a:ea typeface="Arial"/>
                    <a:cs typeface="Arial"/>
                    <a:sym typeface="Arial"/>
                  </a:endParaRPr>
                </a:p>
              </p:txBody>
            </p:sp>
            <p:sp>
              <p:nvSpPr>
                <p:cNvPr id="347" name="Google Shape;347;p10"/>
                <p:cNvSpPr txBox="1"/>
                <p:nvPr/>
              </p:nvSpPr>
              <p:spPr>
                <a:xfrm>
                  <a:off x="5570591" y="2215871"/>
                  <a:ext cx="189135" cy="1384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Arial"/>
                      <a:ea typeface="Arial"/>
                      <a:cs typeface="Arial"/>
                      <a:sym typeface="Arial"/>
                    </a:rPr>
                    <a:t>80</a:t>
                  </a:r>
                  <a:endParaRPr sz="1400" b="0" i="0" u="none" strike="noStrike" cap="none">
                    <a:solidFill>
                      <a:srgbClr val="000000"/>
                    </a:solidFill>
                    <a:latin typeface="Arial"/>
                    <a:ea typeface="Arial"/>
                    <a:cs typeface="Arial"/>
                    <a:sym typeface="Arial"/>
                  </a:endParaRPr>
                </a:p>
              </p:txBody>
            </p:sp>
            <p:sp>
              <p:nvSpPr>
                <p:cNvPr id="348" name="Google Shape;348;p10"/>
                <p:cNvSpPr txBox="1"/>
                <p:nvPr/>
              </p:nvSpPr>
              <p:spPr>
                <a:xfrm>
                  <a:off x="6565643" y="2041967"/>
                  <a:ext cx="189135" cy="1384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Arial"/>
                      <a:ea typeface="Arial"/>
                      <a:cs typeface="Arial"/>
                      <a:sym typeface="Arial"/>
                    </a:rPr>
                    <a:t>93</a:t>
                  </a:r>
                  <a:endParaRPr sz="1400" b="0" i="0" u="none" strike="noStrike" cap="none">
                    <a:solidFill>
                      <a:srgbClr val="000000"/>
                    </a:solidFill>
                    <a:latin typeface="Arial"/>
                    <a:ea typeface="Arial"/>
                    <a:cs typeface="Arial"/>
                    <a:sym typeface="Arial"/>
                  </a:endParaRPr>
                </a:p>
              </p:txBody>
            </p:sp>
            <p:sp>
              <p:nvSpPr>
                <p:cNvPr id="349" name="Google Shape;349;p10"/>
                <p:cNvSpPr txBox="1"/>
                <p:nvPr/>
              </p:nvSpPr>
              <p:spPr>
                <a:xfrm>
                  <a:off x="6875720" y="2154079"/>
                  <a:ext cx="189135" cy="1384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Arial"/>
                      <a:ea typeface="Arial"/>
                      <a:cs typeface="Arial"/>
                      <a:sym typeface="Arial"/>
                    </a:rPr>
                    <a:t>85</a:t>
                  </a:r>
                  <a:endParaRPr sz="1400" b="0" i="0" u="none" strike="noStrike" cap="none">
                    <a:solidFill>
                      <a:srgbClr val="000000"/>
                    </a:solidFill>
                    <a:latin typeface="Arial"/>
                    <a:ea typeface="Arial"/>
                    <a:cs typeface="Arial"/>
                    <a:sym typeface="Arial"/>
                  </a:endParaRPr>
                </a:p>
              </p:txBody>
            </p:sp>
            <p:sp>
              <p:nvSpPr>
                <p:cNvPr id="350" name="Google Shape;350;p10"/>
                <p:cNvSpPr txBox="1"/>
                <p:nvPr/>
              </p:nvSpPr>
              <p:spPr>
                <a:xfrm>
                  <a:off x="7138806" y="2029299"/>
                  <a:ext cx="189135" cy="1384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Arial"/>
                      <a:ea typeface="Arial"/>
                      <a:cs typeface="Arial"/>
                      <a:sym typeface="Arial"/>
                    </a:rPr>
                    <a:t>95</a:t>
                  </a:r>
                  <a:endParaRPr sz="1400" b="0" i="0" u="none" strike="noStrike" cap="none">
                    <a:solidFill>
                      <a:srgbClr val="000000"/>
                    </a:solidFill>
                    <a:latin typeface="Arial"/>
                    <a:ea typeface="Arial"/>
                    <a:cs typeface="Arial"/>
                    <a:sym typeface="Arial"/>
                  </a:endParaRPr>
                </a:p>
              </p:txBody>
            </p:sp>
            <p:sp>
              <p:nvSpPr>
                <p:cNvPr id="351" name="Google Shape;351;p10"/>
                <p:cNvSpPr txBox="1"/>
                <p:nvPr/>
              </p:nvSpPr>
              <p:spPr>
                <a:xfrm>
                  <a:off x="7431883" y="2346701"/>
                  <a:ext cx="189135" cy="1384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Arial"/>
                      <a:ea typeface="Arial"/>
                      <a:cs typeface="Arial"/>
                      <a:sym typeface="Arial"/>
                    </a:rPr>
                    <a:t>70</a:t>
                  </a:r>
                  <a:endParaRPr sz="1400" b="0" i="0" u="none" strike="noStrike" cap="none">
                    <a:solidFill>
                      <a:srgbClr val="000000"/>
                    </a:solidFill>
                    <a:latin typeface="Arial"/>
                    <a:ea typeface="Arial"/>
                    <a:cs typeface="Arial"/>
                    <a:sym typeface="Arial"/>
                  </a:endParaRPr>
                </a:p>
              </p:txBody>
            </p:sp>
            <p:sp>
              <p:nvSpPr>
                <p:cNvPr id="352" name="Google Shape;352;p10"/>
                <p:cNvSpPr txBox="1"/>
                <p:nvPr/>
              </p:nvSpPr>
              <p:spPr>
                <a:xfrm>
                  <a:off x="7718465" y="2409296"/>
                  <a:ext cx="189135" cy="1384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Arial"/>
                      <a:ea typeface="Arial"/>
                      <a:cs typeface="Arial"/>
                      <a:sym typeface="Arial"/>
                    </a:rPr>
                    <a:t>65</a:t>
                  </a:r>
                  <a:endParaRPr sz="1400" b="0" i="0" u="none" strike="noStrike" cap="none">
                    <a:solidFill>
                      <a:srgbClr val="000000"/>
                    </a:solidFill>
                    <a:latin typeface="Arial"/>
                    <a:ea typeface="Arial"/>
                    <a:cs typeface="Arial"/>
                    <a:sym typeface="Arial"/>
                  </a:endParaRPr>
                </a:p>
              </p:txBody>
            </p:sp>
          </p:grpSp>
        </p:grpSp>
        <p:sp>
          <p:nvSpPr>
            <p:cNvPr id="353" name="Google Shape;353;p10"/>
            <p:cNvSpPr txBox="1"/>
            <p:nvPr/>
          </p:nvSpPr>
          <p:spPr>
            <a:xfrm>
              <a:off x="-4807246" y="4245673"/>
              <a:ext cx="4225033" cy="20088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650" u="none" strike="noStrike" cap="none" dirty="0">
                  <a:solidFill>
                    <a:schemeClr val="accent1"/>
                  </a:solidFill>
                  <a:latin typeface="Arial" panose="020B0604020202020204" pitchFamily="34" charset="0"/>
                  <a:ea typeface="Noto Sans Symbols"/>
                  <a:cs typeface="Arial" panose="020B0604020202020204" pitchFamily="34" charset="0"/>
                  <a:sym typeface="Noto Sans Symbols"/>
                </a:rPr>
                <a:t>■</a:t>
              </a:r>
              <a:r>
                <a:rPr lang="en-US" sz="650" b="0" i="0" u="none" strike="noStrike" cap="none" dirty="0">
                  <a:solidFill>
                    <a:srgbClr val="000000"/>
                  </a:solidFill>
                  <a:latin typeface="Arial"/>
                  <a:ea typeface="Arial"/>
                  <a:cs typeface="Arial"/>
                  <a:sym typeface="Arial"/>
                </a:rPr>
                <a:t> Black/African American   </a:t>
              </a:r>
              <a:r>
                <a:rPr lang="en-US" sz="650" u="none" strike="noStrike" cap="none" dirty="0">
                  <a:solidFill>
                    <a:schemeClr val="accent2"/>
                  </a:solidFill>
                  <a:latin typeface="Arial" panose="020B0604020202020204" pitchFamily="34" charset="0"/>
                  <a:ea typeface="Noto Sans Symbols"/>
                  <a:cs typeface="Arial" panose="020B0604020202020204" pitchFamily="34" charset="0"/>
                  <a:sym typeface="Noto Sans Symbols"/>
                </a:rPr>
                <a:t>■</a:t>
              </a:r>
              <a:r>
                <a:rPr lang="en-US" sz="650" b="0" i="0" u="none" strike="noStrike" cap="none" dirty="0">
                  <a:solidFill>
                    <a:srgbClr val="000000"/>
                  </a:solidFill>
                  <a:latin typeface="Arial"/>
                  <a:ea typeface="Arial"/>
                  <a:cs typeface="Arial"/>
                  <a:sym typeface="Arial"/>
                </a:rPr>
                <a:t> Hispanic/Latino   </a:t>
              </a:r>
              <a:r>
                <a:rPr lang="en-US" sz="650" u="none" strike="noStrike" cap="none" dirty="0">
                  <a:solidFill>
                    <a:schemeClr val="accent3"/>
                  </a:solidFill>
                  <a:latin typeface="Arial" panose="020B0604020202020204" pitchFamily="34" charset="0"/>
                  <a:ea typeface="Noto Sans Symbols"/>
                  <a:cs typeface="Arial" panose="020B0604020202020204" pitchFamily="34" charset="0"/>
                  <a:sym typeface="Noto Sans Symbols"/>
                </a:rPr>
                <a:t>■</a:t>
              </a:r>
              <a:r>
                <a:rPr lang="en-US" sz="650" b="0" i="0" u="none" strike="noStrike" cap="none" dirty="0">
                  <a:solidFill>
                    <a:srgbClr val="000000"/>
                  </a:solidFill>
                  <a:latin typeface="Arial"/>
                  <a:ea typeface="Arial"/>
                  <a:cs typeface="Arial"/>
                  <a:sym typeface="Arial"/>
                </a:rPr>
                <a:t> White   </a:t>
              </a:r>
              <a:r>
                <a:rPr lang="en-US" sz="650" u="none" strike="noStrike" cap="none" dirty="0">
                  <a:solidFill>
                    <a:schemeClr val="accent4"/>
                  </a:solidFill>
                  <a:latin typeface="Arial" panose="020B0604020202020204" pitchFamily="34" charset="0"/>
                  <a:ea typeface="Noto Sans Symbols"/>
                  <a:cs typeface="Arial" panose="020B0604020202020204" pitchFamily="34" charset="0"/>
                  <a:sym typeface="Noto Sans Symbols"/>
                </a:rPr>
                <a:t>■</a:t>
              </a:r>
              <a:r>
                <a:rPr lang="en-US" sz="650" b="0" i="0" u="none" strike="noStrike" cap="none" dirty="0">
                  <a:solidFill>
                    <a:srgbClr val="000000"/>
                  </a:solidFill>
                  <a:latin typeface="Arial"/>
                  <a:ea typeface="Arial"/>
                  <a:cs typeface="Arial"/>
                  <a:sym typeface="Arial"/>
                </a:rPr>
                <a:t> Students with Disabilities   </a:t>
              </a:r>
              <a:r>
                <a:rPr lang="en-US" sz="650" u="none" strike="noStrike" cap="none" dirty="0">
                  <a:solidFill>
                    <a:srgbClr val="757070"/>
                  </a:solidFill>
                  <a:latin typeface="Arial" panose="020B0604020202020204" pitchFamily="34" charset="0"/>
                  <a:ea typeface="Noto Sans Symbols"/>
                  <a:cs typeface="Arial" panose="020B0604020202020204" pitchFamily="34" charset="0"/>
                  <a:sym typeface="Noto Sans Symbols"/>
                </a:rPr>
                <a:t>■</a:t>
              </a:r>
              <a:r>
                <a:rPr lang="en-US" sz="650" b="0" i="0" u="none" strike="noStrike" cap="none" dirty="0">
                  <a:solidFill>
                    <a:srgbClr val="000000"/>
                  </a:solidFill>
                  <a:latin typeface="Arial"/>
                  <a:ea typeface="Arial"/>
                  <a:cs typeface="Arial"/>
                  <a:sym typeface="Arial"/>
                </a:rPr>
                <a:t> English Learners</a:t>
              </a:r>
              <a:endParaRPr dirty="0"/>
            </a:p>
            <a:p>
              <a:pPr marL="0" marR="0" lvl="0" indent="0" algn="l" rtl="0">
                <a:lnSpc>
                  <a:spcPct val="100000"/>
                </a:lnSpc>
                <a:spcBef>
                  <a:spcPts val="0"/>
                </a:spcBef>
                <a:spcAft>
                  <a:spcPts val="0"/>
                </a:spcAft>
                <a:buNone/>
              </a:pPr>
              <a:endParaRPr sz="700" b="0" i="0" u="none" strike="noStrike" cap="none" dirty="0">
                <a:solidFill>
                  <a:srgbClr val="000000"/>
                </a:solidFill>
                <a:latin typeface="Arial"/>
                <a:ea typeface="Arial"/>
                <a:cs typeface="Arial"/>
                <a:sym typeface="Arial"/>
              </a:endParaRPr>
            </a:p>
          </p:txBody>
        </p:sp>
        <p:sp>
          <p:nvSpPr>
            <p:cNvPr id="354" name="Google Shape;354;p10"/>
            <p:cNvSpPr/>
            <p:nvPr/>
          </p:nvSpPr>
          <p:spPr>
            <a:xfrm>
              <a:off x="-4807246" y="2019520"/>
              <a:ext cx="4225033" cy="246729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355" name="Google Shape;355;p10"/>
          <p:cNvGrpSpPr/>
          <p:nvPr/>
        </p:nvGrpSpPr>
        <p:grpSpPr>
          <a:xfrm>
            <a:off x="6213220" y="2809670"/>
            <a:ext cx="5129450" cy="2871939"/>
            <a:chOff x="4759180" y="2163013"/>
            <a:chExt cx="5047426" cy="2826014"/>
          </a:xfrm>
        </p:grpSpPr>
        <p:graphicFrame>
          <p:nvGraphicFramePr>
            <p:cNvPr id="356" name="Google Shape;356;p10"/>
            <p:cNvGraphicFramePr/>
            <p:nvPr>
              <p:extLst>
                <p:ext uri="{D42A27DB-BD31-4B8C-83A1-F6EECF244321}">
                  <p14:modId xmlns:p14="http://schemas.microsoft.com/office/powerpoint/2010/main" val="3052890207"/>
                </p:ext>
              </p:extLst>
            </p:nvPr>
          </p:nvGraphicFramePr>
          <p:xfrm>
            <a:off x="4759180" y="2163013"/>
            <a:ext cx="5047426" cy="2826014"/>
          </p:xfrm>
          <a:graphic>
            <a:graphicData uri="http://schemas.openxmlformats.org/drawingml/2006/chart">
              <c:chart xmlns:c="http://schemas.openxmlformats.org/drawingml/2006/chart" xmlns:r="http://schemas.openxmlformats.org/officeDocument/2006/relationships" r:id="rId5"/>
            </a:graphicData>
          </a:graphic>
        </p:graphicFrame>
        <p:sp>
          <p:nvSpPr>
            <p:cNvPr id="357" name="Google Shape;357;p10"/>
            <p:cNvSpPr txBox="1"/>
            <p:nvPr/>
          </p:nvSpPr>
          <p:spPr>
            <a:xfrm>
              <a:off x="5547478" y="3280636"/>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15%</a:t>
              </a:r>
              <a:endParaRPr sz="800" b="0" i="0" u="none" strike="noStrike" cap="none">
                <a:solidFill>
                  <a:srgbClr val="000000"/>
                </a:solidFill>
                <a:latin typeface="Arial"/>
                <a:ea typeface="Arial"/>
                <a:cs typeface="Arial"/>
                <a:sym typeface="Arial"/>
              </a:endParaRPr>
            </a:p>
          </p:txBody>
        </p:sp>
        <p:sp>
          <p:nvSpPr>
            <p:cNvPr id="358" name="Google Shape;358;p10"/>
            <p:cNvSpPr txBox="1"/>
            <p:nvPr/>
          </p:nvSpPr>
          <p:spPr>
            <a:xfrm>
              <a:off x="8947122" y="3342191"/>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15%</a:t>
              </a:r>
              <a:endParaRPr sz="800" b="0" i="0" u="none" strike="noStrike" cap="none">
                <a:solidFill>
                  <a:srgbClr val="000000"/>
                </a:solidFill>
                <a:latin typeface="Arial"/>
                <a:ea typeface="Arial"/>
                <a:cs typeface="Arial"/>
                <a:sym typeface="Arial"/>
              </a:endParaRPr>
            </a:p>
          </p:txBody>
        </p:sp>
        <p:sp>
          <p:nvSpPr>
            <p:cNvPr id="359" name="Google Shape;359;p10"/>
            <p:cNvSpPr txBox="1"/>
            <p:nvPr/>
          </p:nvSpPr>
          <p:spPr>
            <a:xfrm>
              <a:off x="7863430" y="3576020"/>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14%</a:t>
              </a:r>
              <a:endParaRPr sz="800" b="0" i="0" u="none" strike="noStrike" cap="none">
                <a:solidFill>
                  <a:srgbClr val="000000"/>
                </a:solidFill>
                <a:latin typeface="Arial"/>
                <a:ea typeface="Arial"/>
                <a:cs typeface="Arial"/>
                <a:sym typeface="Arial"/>
              </a:endParaRPr>
            </a:p>
          </p:txBody>
        </p:sp>
        <p:sp>
          <p:nvSpPr>
            <p:cNvPr id="360" name="Google Shape;360;p10"/>
            <p:cNvSpPr txBox="1"/>
            <p:nvPr/>
          </p:nvSpPr>
          <p:spPr>
            <a:xfrm>
              <a:off x="6711301" y="3280636"/>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15%</a:t>
              </a:r>
              <a:endParaRPr sz="800" b="0" i="0" u="none" strike="noStrike" cap="none">
                <a:solidFill>
                  <a:srgbClr val="000000"/>
                </a:solidFill>
                <a:latin typeface="Arial"/>
                <a:ea typeface="Arial"/>
                <a:cs typeface="Arial"/>
                <a:sym typeface="Arial"/>
              </a:endParaRPr>
            </a:p>
          </p:txBody>
        </p:sp>
      </p:grpSp>
      <p:sp>
        <p:nvSpPr>
          <p:cNvPr id="2" name="Google Shape;169;p6">
            <a:extLst>
              <a:ext uri="{FF2B5EF4-FFF2-40B4-BE49-F238E27FC236}">
                <a16:creationId xmlns:a16="http://schemas.microsoft.com/office/drawing/2014/main" id="{7F21FCBE-4358-7E08-663A-A91CB9273EB1}"/>
              </a:ext>
            </a:extLst>
          </p:cNvPr>
          <p:cNvSpPr txBox="1"/>
          <p:nvPr/>
        </p:nvSpPr>
        <p:spPr>
          <a:xfrm>
            <a:off x="6095998" y="6481967"/>
            <a:ext cx="6934393" cy="200014"/>
          </a:xfrm>
          <a:prstGeom prst="rect">
            <a:avLst/>
          </a:prstGeom>
          <a:noFill/>
          <a:ln>
            <a:noFill/>
          </a:ln>
        </p:spPr>
        <p:txBody>
          <a:bodyPr spcFirstLastPara="1" wrap="square" lIns="0" tIns="45700" rIns="91425" bIns="45700" anchor="t" anchorCtr="0">
            <a:spAutoFit/>
          </a:bodyPr>
          <a:lstStyle/>
          <a:p>
            <a:r>
              <a:rPr lang="en-US" sz="700" baseline="30000" dirty="0">
                <a:solidFill>
                  <a:schemeClr val="tx2"/>
                </a:solidFill>
              </a:rPr>
              <a:t>15</a:t>
            </a:r>
            <a:r>
              <a:rPr lang="en-US" sz="700" dirty="0">
                <a:solidFill>
                  <a:schemeClr val="tx2"/>
                </a:solidFill>
              </a:rPr>
              <a:t> Maryland State Department of Education</a:t>
            </a:r>
            <a:r>
              <a:rPr lang="en-US" sz="700" b="0" i="0" u="none" strike="noStrike" cap="none" dirty="0">
                <a:solidFill>
                  <a:schemeClr val="tx2"/>
                </a:solidFill>
                <a:latin typeface="Arial"/>
                <a:ea typeface="Arial"/>
                <a:cs typeface="Arial"/>
                <a:sym typeface="Arial"/>
              </a:rPr>
              <a:t> Report Card 2017-2018 &amp; 2018-2019</a:t>
            </a:r>
            <a:r>
              <a:rPr lang="en-US" sz="700" dirty="0">
                <a:solidFill>
                  <a:schemeClr val="tx2"/>
                </a:solidFill>
              </a:rPr>
              <a:t>;  </a:t>
            </a:r>
            <a:r>
              <a:rPr lang="en-US" sz="700" baseline="30000" dirty="0">
                <a:solidFill>
                  <a:schemeClr val="tx2"/>
                </a:solidFill>
              </a:rPr>
              <a:t>16</a:t>
            </a:r>
            <a:r>
              <a:rPr lang="en-US" sz="700" dirty="0">
                <a:solidFill>
                  <a:schemeClr val="tx2"/>
                </a:solidFill>
              </a:rPr>
              <a:t> </a:t>
            </a:r>
            <a:r>
              <a:rPr lang="en-US" sz="700" b="0" i="0" u="none" strike="noStrike" cap="none" dirty="0">
                <a:solidFill>
                  <a:schemeClr val="tx2"/>
                </a:solidFill>
                <a:latin typeface="Arial"/>
                <a:ea typeface="Arial"/>
                <a:cs typeface="Arial"/>
                <a:sym typeface="Arial"/>
              </a:rPr>
              <a:t>Opportunity Index  2019</a:t>
            </a:r>
            <a:endParaRPr lang="en-US" sz="8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39"/>
                                        </p:tgtEl>
                                        <p:attrNameLst>
                                          <p:attrName>style.visibility</p:attrName>
                                        </p:attrNameLst>
                                      </p:cBhvr>
                                      <p:to>
                                        <p:strVal val="visible"/>
                                      </p:to>
                                    </p:set>
                                    <p:anim calcmode="lin" valueType="num">
                                      <p:cBhvr additive="base">
                                        <p:cTn id="7" dur="500"/>
                                        <p:tgtEl>
                                          <p:spTgt spid="3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11"/>
          <p:cNvPicPr preferRelativeResize="0"/>
          <p:nvPr/>
        </p:nvPicPr>
        <p:blipFill rotWithShape="1">
          <a:blip r:embed="rId3"/>
          <a:srcRect l="2404" r="1" b="2302"/>
          <a:stretch/>
        </p:blipFill>
        <p:spPr>
          <a:xfrm>
            <a:off x="0" y="-3575"/>
            <a:ext cx="12191998" cy="6868725"/>
          </a:xfrm>
          <a:prstGeom prst="rect">
            <a:avLst/>
          </a:prstGeom>
          <a:noFill/>
          <a:ln>
            <a:noFill/>
          </a:ln>
        </p:spPr>
      </p:pic>
      <p:sp>
        <p:nvSpPr>
          <p:cNvPr id="368" name="Google Shape;368;p11"/>
          <p:cNvSpPr/>
          <p:nvPr/>
        </p:nvSpPr>
        <p:spPr>
          <a:xfrm>
            <a:off x="1791580" y="1641660"/>
            <a:ext cx="10400418" cy="5223490"/>
          </a:xfrm>
          <a:prstGeom prst="rect">
            <a:avLst/>
          </a:prstGeom>
          <a:gradFill>
            <a:gsLst>
              <a:gs pos="0">
                <a:srgbClr val="FFFFFF">
                  <a:alpha val="0"/>
                </a:srgbClr>
              </a:gs>
              <a:gs pos="55000">
                <a:srgbClr val="FFFFFF">
                  <a:alpha val="0"/>
                </a:srgbClr>
              </a:gs>
              <a:gs pos="100000">
                <a:srgbClr val="FEF1CE"/>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9" name="Google Shape;369;p11"/>
          <p:cNvSpPr txBox="1">
            <a:spLocks noGrp="1"/>
          </p:cNvSpPr>
          <p:nvPr>
            <p:ph type="sldNum" idx="12"/>
          </p:nvPr>
        </p:nvSpPr>
        <p:spPr>
          <a:xfrm>
            <a:off x="9097619"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11</a:t>
            </a:fld>
            <a:endParaRPr/>
          </a:p>
        </p:txBody>
      </p:sp>
      <p:sp>
        <p:nvSpPr>
          <p:cNvPr id="370" name="Google Shape;370;p11"/>
          <p:cNvSpPr txBox="1">
            <a:spLocks noGrp="1"/>
          </p:cNvSpPr>
          <p:nvPr>
            <p:ph type="title"/>
          </p:nvPr>
        </p:nvSpPr>
        <p:spPr>
          <a:xfrm>
            <a:off x="351182" y="365126"/>
            <a:ext cx="11489633" cy="858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Rockwell"/>
              <a:buNone/>
            </a:pPr>
            <a:r>
              <a:rPr lang="en-US"/>
              <a:t>Theory of Change</a:t>
            </a:r>
            <a:endParaRPr/>
          </a:p>
        </p:txBody>
      </p:sp>
      <p:sp>
        <p:nvSpPr>
          <p:cNvPr id="371" name="Google Shape;371;p11"/>
          <p:cNvSpPr txBox="1"/>
          <p:nvPr/>
        </p:nvSpPr>
        <p:spPr>
          <a:xfrm>
            <a:off x="627528" y="2159298"/>
            <a:ext cx="163424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dirty="0">
                <a:solidFill>
                  <a:schemeClr val="accent3"/>
                </a:solidFill>
                <a:latin typeface="Arial"/>
                <a:ea typeface="Arial"/>
                <a:cs typeface="Arial"/>
                <a:sym typeface="Arial"/>
              </a:rPr>
              <a:t>Youth have opportunities for employment or career readiness</a:t>
            </a:r>
            <a:endParaRPr dirty="0"/>
          </a:p>
        </p:txBody>
      </p:sp>
      <p:sp>
        <p:nvSpPr>
          <p:cNvPr id="372" name="Google Shape;372;p11"/>
          <p:cNvSpPr txBox="1"/>
          <p:nvPr/>
        </p:nvSpPr>
        <p:spPr>
          <a:xfrm>
            <a:off x="5973168" y="838649"/>
            <a:ext cx="163424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dirty="0">
                <a:solidFill>
                  <a:schemeClr val="accent3"/>
                </a:solidFill>
                <a:latin typeface="Arial"/>
                <a:ea typeface="Arial"/>
                <a:cs typeface="Arial"/>
                <a:sym typeface="Arial"/>
              </a:rPr>
              <a:t>Communities are safe for children, youth, and families</a:t>
            </a:r>
            <a:endParaRPr dirty="0"/>
          </a:p>
        </p:txBody>
      </p:sp>
      <p:sp>
        <p:nvSpPr>
          <p:cNvPr id="373" name="Google Shape;373;p11"/>
          <p:cNvSpPr txBox="1"/>
          <p:nvPr/>
        </p:nvSpPr>
        <p:spPr>
          <a:xfrm>
            <a:off x="9097619" y="3401316"/>
            <a:ext cx="163424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dirty="0">
                <a:solidFill>
                  <a:schemeClr val="accent3"/>
                </a:solidFill>
                <a:latin typeface="Arial"/>
                <a:ea typeface="Arial"/>
                <a:cs typeface="Arial"/>
                <a:sym typeface="Arial"/>
              </a:rPr>
              <a:t>Households are economically stable</a:t>
            </a:r>
            <a:endParaRPr dirty="0"/>
          </a:p>
        </p:txBody>
      </p:sp>
      <p:sp>
        <p:nvSpPr>
          <p:cNvPr id="374" name="Google Shape;374;p11"/>
          <p:cNvSpPr txBox="1"/>
          <p:nvPr/>
        </p:nvSpPr>
        <p:spPr>
          <a:xfrm>
            <a:off x="7145133" y="5054782"/>
            <a:ext cx="177339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dirty="0">
                <a:solidFill>
                  <a:schemeClr val="accent3"/>
                </a:solidFill>
                <a:latin typeface="Arial"/>
                <a:ea typeface="Arial"/>
                <a:cs typeface="Arial"/>
                <a:sym typeface="Arial"/>
              </a:rPr>
              <a:t>Children enter </a:t>
            </a:r>
            <a:br>
              <a:rPr lang="en-US" sz="1200" b="1" i="0" u="none" strike="noStrike" cap="none" dirty="0">
                <a:solidFill>
                  <a:schemeClr val="accent3"/>
                </a:solidFill>
                <a:latin typeface="Arial"/>
                <a:ea typeface="Arial"/>
                <a:cs typeface="Arial"/>
                <a:sym typeface="Arial"/>
              </a:rPr>
            </a:br>
            <a:r>
              <a:rPr lang="en-US" sz="1200" b="1" i="0" u="none" strike="noStrike" cap="none" dirty="0">
                <a:solidFill>
                  <a:schemeClr val="accent3"/>
                </a:solidFill>
                <a:latin typeface="Arial"/>
                <a:ea typeface="Arial"/>
                <a:cs typeface="Arial"/>
                <a:sym typeface="Arial"/>
              </a:rPr>
              <a:t>school ready to learn</a:t>
            </a:r>
            <a:endParaRPr dirty="0"/>
          </a:p>
        </p:txBody>
      </p:sp>
      <p:sp>
        <p:nvSpPr>
          <p:cNvPr id="375" name="Google Shape;375;p11"/>
          <p:cNvSpPr txBox="1"/>
          <p:nvPr/>
        </p:nvSpPr>
        <p:spPr>
          <a:xfrm>
            <a:off x="9097620" y="1328301"/>
            <a:ext cx="2743196"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Rockwell"/>
                <a:ea typeface="Rockwell"/>
                <a:cs typeface="Rockwell"/>
                <a:sym typeface="Rockwell"/>
              </a:rPr>
              <a:t>Communities are safe </a:t>
            </a:r>
            <a:br>
              <a:rPr lang="en-US" sz="1200" b="0" i="0" u="none" strike="noStrike" cap="none">
                <a:solidFill>
                  <a:schemeClr val="lt1"/>
                </a:solidFill>
                <a:latin typeface="Rockwell"/>
                <a:ea typeface="Rockwell"/>
                <a:cs typeface="Rockwell"/>
                <a:sym typeface="Rockwell"/>
              </a:rPr>
            </a:br>
            <a:r>
              <a:rPr lang="en-US" sz="1200" b="0" i="0" u="none" strike="noStrike" cap="none">
                <a:solidFill>
                  <a:schemeClr val="lt1"/>
                </a:solidFill>
                <a:latin typeface="Rockwell"/>
                <a:ea typeface="Rockwell"/>
                <a:cs typeface="Rockwell"/>
                <a:sym typeface="Rockwell"/>
              </a:rPr>
              <a:t>and all families have equitable opportunities to learn, grow, </a:t>
            </a:r>
            <a:br>
              <a:rPr lang="en-US" sz="1200" b="0" i="0" u="none" strike="noStrike" cap="none">
                <a:solidFill>
                  <a:schemeClr val="lt1"/>
                </a:solidFill>
                <a:latin typeface="Rockwell"/>
                <a:ea typeface="Rockwell"/>
                <a:cs typeface="Rockwell"/>
                <a:sym typeface="Rockwell"/>
              </a:rPr>
            </a:br>
            <a:r>
              <a:rPr lang="en-US" sz="1200" b="0" i="0" u="none" strike="noStrike" cap="none">
                <a:solidFill>
                  <a:schemeClr val="lt1"/>
                </a:solidFill>
                <a:latin typeface="Rockwell"/>
                <a:ea typeface="Rockwell"/>
                <a:cs typeface="Rockwell"/>
                <a:sym typeface="Rockwell"/>
              </a:rPr>
              <a:t>and thrive in Charles County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 name="Picture 2" descr="A person holding a baby&#10;&#10;Description automatically generated with medium confidence">
            <a:extLst>
              <a:ext uri="{FF2B5EF4-FFF2-40B4-BE49-F238E27FC236}">
                <a16:creationId xmlns:a16="http://schemas.microsoft.com/office/drawing/2014/main" id="{717F7F04-BACF-DF06-AA54-B6D328845D5D}"/>
              </a:ext>
            </a:extLst>
          </p:cNvPr>
          <p:cNvPicPr>
            <a:picLocks noChangeAspect="1"/>
          </p:cNvPicPr>
          <p:nvPr/>
        </p:nvPicPr>
        <p:blipFill rotWithShape="1">
          <a:blip r:embed="rId3"/>
          <a:srcRect l="9986" r="9450" b="8353"/>
          <a:stretch/>
        </p:blipFill>
        <p:spPr>
          <a:xfrm>
            <a:off x="9256199" y="3017046"/>
            <a:ext cx="2946689" cy="3840954"/>
          </a:xfrm>
          <a:prstGeom prst="rect">
            <a:avLst/>
          </a:prstGeom>
        </p:spPr>
      </p:pic>
      <p:cxnSp>
        <p:nvCxnSpPr>
          <p:cNvPr id="395" name="Google Shape;395;p12"/>
          <p:cNvCxnSpPr/>
          <p:nvPr/>
        </p:nvCxnSpPr>
        <p:spPr>
          <a:xfrm>
            <a:off x="3042747" y="895458"/>
            <a:ext cx="0" cy="4217088"/>
          </a:xfrm>
          <a:prstGeom prst="straightConnector1">
            <a:avLst/>
          </a:prstGeom>
          <a:noFill/>
          <a:ln w="9525" cap="flat" cmpd="sng">
            <a:solidFill>
              <a:schemeClr val="accent6"/>
            </a:solidFill>
            <a:prstDash val="solid"/>
            <a:miter lim="800000"/>
            <a:headEnd type="none" w="sm" len="sm"/>
            <a:tailEnd type="none" w="sm" len="sm"/>
          </a:ln>
        </p:spPr>
      </p:cxnSp>
      <p:cxnSp>
        <p:nvCxnSpPr>
          <p:cNvPr id="396" name="Google Shape;396;p12"/>
          <p:cNvCxnSpPr/>
          <p:nvPr/>
        </p:nvCxnSpPr>
        <p:spPr>
          <a:xfrm>
            <a:off x="6158151" y="895458"/>
            <a:ext cx="0" cy="4148484"/>
          </a:xfrm>
          <a:prstGeom prst="straightConnector1">
            <a:avLst/>
          </a:prstGeom>
          <a:noFill/>
          <a:ln w="9525" cap="flat" cmpd="sng">
            <a:solidFill>
              <a:schemeClr val="accent6"/>
            </a:solidFill>
            <a:prstDash val="solid"/>
            <a:miter lim="800000"/>
            <a:headEnd type="none" w="sm" len="sm"/>
            <a:tailEnd type="none" w="sm" len="sm"/>
          </a:ln>
        </p:spPr>
      </p:cxnSp>
      <p:sp>
        <p:nvSpPr>
          <p:cNvPr id="383" name="Google Shape;383;p12"/>
          <p:cNvSpPr/>
          <p:nvPr/>
        </p:nvSpPr>
        <p:spPr>
          <a:xfrm rot="16200000" flipH="1">
            <a:off x="4280148" y="567943"/>
            <a:ext cx="374234" cy="8934531"/>
          </a:xfrm>
          <a:prstGeom prst="round2SameRect">
            <a:avLst>
              <a:gd name="adj1" fmla="val 0"/>
              <a:gd name="adj2" fmla="val 47510"/>
            </a:avLst>
          </a:prstGeom>
          <a:solidFill>
            <a:srgbClr val="0026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2" name="Google Shape;392;p12"/>
          <p:cNvSpPr txBox="1"/>
          <p:nvPr/>
        </p:nvSpPr>
        <p:spPr>
          <a:xfrm>
            <a:off x="447564" y="5397092"/>
            <a:ext cx="1755705" cy="1161024"/>
          </a:xfrm>
          <a:prstGeom prst="rect">
            <a:avLst/>
          </a:prstGeom>
          <a:noFill/>
          <a:ln>
            <a:noFill/>
          </a:ln>
        </p:spPr>
        <p:txBody>
          <a:bodyPr spcFirstLastPara="1" wrap="square" lIns="0" tIns="45700" rIns="91425" bIns="45700" anchor="t" anchorCtr="0">
            <a:noAutofit/>
          </a:bodyPr>
          <a:lstStyle/>
          <a:p>
            <a:pPr marL="0" marR="0" lvl="0" indent="0" algn="ctr" rtl="0">
              <a:lnSpc>
                <a:spcPct val="100000"/>
              </a:lnSpc>
              <a:spcBef>
                <a:spcPts val="0"/>
              </a:spcBef>
              <a:spcAft>
                <a:spcPts val="300"/>
              </a:spcAft>
              <a:buClr>
                <a:srgbClr val="000000"/>
              </a:buClr>
              <a:buSzPts val="1100"/>
              <a:buFont typeface="Arial"/>
              <a:buNone/>
            </a:pPr>
            <a:r>
              <a:rPr lang="en-US" sz="1100" b="1" i="0" u="none" strike="noStrike" cap="none" dirty="0">
                <a:solidFill>
                  <a:schemeClr val="dk1"/>
                </a:solidFill>
                <a:latin typeface="Arial"/>
                <a:ea typeface="Arial"/>
                <a:cs typeface="Arial"/>
                <a:sym typeface="Arial"/>
              </a:rPr>
              <a:t>Children enter school ready to learn</a:t>
            </a:r>
          </a:p>
          <a:p>
            <a:pPr marL="109728" indent="-109728">
              <a:buFont typeface="Arial" panose="020B0604020202020204" pitchFamily="34" charset="0"/>
              <a:buChar char="•"/>
            </a:pPr>
            <a:r>
              <a:rPr lang="en-US" sz="900" dirty="0"/>
              <a:t>% increase in overall readiness as shown by KRA</a:t>
            </a:r>
          </a:p>
          <a:p>
            <a:pPr marL="109728" indent="-109728">
              <a:buFont typeface="Arial" panose="020B0604020202020204" pitchFamily="34" charset="0"/>
              <a:buChar char="•"/>
            </a:pPr>
            <a:r>
              <a:rPr lang="en-US" sz="900" dirty="0"/>
              <a:t># of 3-4 year </a:t>
            </a:r>
            <a:r>
              <a:rPr lang="en-US" sz="900" dirty="0" err="1"/>
              <a:t>olds</a:t>
            </a:r>
            <a:r>
              <a:rPr lang="en-US" sz="900" dirty="0"/>
              <a:t> enrolled in Infants and Toddlers</a:t>
            </a:r>
          </a:p>
        </p:txBody>
      </p:sp>
      <p:sp>
        <p:nvSpPr>
          <p:cNvPr id="393" name="Google Shape;393;p12"/>
          <p:cNvSpPr txBox="1"/>
          <p:nvPr/>
        </p:nvSpPr>
        <p:spPr>
          <a:xfrm>
            <a:off x="2312313" y="5397092"/>
            <a:ext cx="2305859" cy="858194"/>
          </a:xfrm>
          <a:prstGeom prst="rect">
            <a:avLst/>
          </a:prstGeom>
          <a:noFill/>
          <a:ln>
            <a:noFill/>
          </a:ln>
        </p:spPr>
        <p:txBody>
          <a:bodyPr spcFirstLastPara="1" wrap="square" lIns="0" tIns="45700" rIns="91425" bIns="45700" anchor="t" anchorCtr="0">
            <a:noAutofit/>
          </a:bodyPr>
          <a:lstStyle/>
          <a:p>
            <a:pPr marL="0" marR="0" lvl="0" indent="0" algn="ctr" rtl="0">
              <a:lnSpc>
                <a:spcPct val="100000"/>
              </a:lnSpc>
              <a:spcBef>
                <a:spcPts val="0"/>
              </a:spcBef>
              <a:spcAft>
                <a:spcPts val="300"/>
              </a:spcAft>
              <a:buClr>
                <a:srgbClr val="000000"/>
              </a:buClr>
              <a:buSzPts val="1100"/>
              <a:buFont typeface="Arial"/>
              <a:buNone/>
            </a:pPr>
            <a:r>
              <a:rPr lang="en-US" sz="1100" b="1" i="0" u="none" strike="noStrike" cap="none" dirty="0">
                <a:solidFill>
                  <a:schemeClr val="dk1"/>
                </a:solidFill>
                <a:latin typeface="Arial"/>
                <a:ea typeface="Arial"/>
                <a:cs typeface="Arial"/>
                <a:sym typeface="Arial"/>
              </a:rPr>
              <a:t>Youth have opportunities for employment or career readiness</a:t>
            </a:r>
          </a:p>
          <a:p>
            <a:pPr marL="109728" indent="-109728">
              <a:buFont typeface="Arial" panose="020B0604020202020204" pitchFamily="34" charset="0"/>
              <a:buChar char="•"/>
            </a:pPr>
            <a:r>
              <a:rPr lang="en-US" sz="900" dirty="0"/>
              <a:t>% of youth not in school and not working (age 16-24)</a:t>
            </a:r>
          </a:p>
          <a:p>
            <a:pPr marL="109728" indent="-109728">
              <a:buFont typeface="Arial" panose="020B0604020202020204" pitchFamily="34" charset="0"/>
              <a:buChar char="•"/>
            </a:pPr>
            <a:r>
              <a:rPr lang="en-US" sz="900" dirty="0"/>
              <a:t>Four year cohort graduation rate</a:t>
            </a:r>
          </a:p>
        </p:txBody>
      </p:sp>
      <p:sp>
        <p:nvSpPr>
          <p:cNvPr id="394" name="Google Shape;394;p12"/>
          <p:cNvSpPr txBox="1"/>
          <p:nvPr/>
        </p:nvSpPr>
        <p:spPr>
          <a:xfrm>
            <a:off x="4782513" y="5432407"/>
            <a:ext cx="1986531" cy="858194"/>
          </a:xfrm>
          <a:prstGeom prst="rect">
            <a:avLst/>
          </a:prstGeom>
          <a:noFill/>
          <a:ln>
            <a:noFill/>
          </a:ln>
        </p:spPr>
        <p:txBody>
          <a:bodyPr spcFirstLastPara="1" wrap="square" lIns="0" tIns="45700" rIns="91425" bIns="45700" anchor="t" anchorCtr="0">
            <a:noAutofit/>
          </a:bodyPr>
          <a:lstStyle/>
          <a:p>
            <a:pPr marL="0" marR="0" lvl="0" indent="0" algn="ctr" rtl="0">
              <a:lnSpc>
                <a:spcPct val="100000"/>
              </a:lnSpc>
              <a:spcBef>
                <a:spcPts val="0"/>
              </a:spcBef>
              <a:spcAft>
                <a:spcPts val="300"/>
              </a:spcAft>
              <a:buClr>
                <a:srgbClr val="000000"/>
              </a:buClr>
              <a:buSzPts val="1100"/>
              <a:buFont typeface="Arial"/>
              <a:buNone/>
            </a:pPr>
            <a:r>
              <a:rPr lang="en-US" sz="1100" b="1" i="0" u="none" strike="noStrike" cap="none" dirty="0">
                <a:solidFill>
                  <a:schemeClr val="dk1"/>
                </a:solidFill>
                <a:latin typeface="Arial"/>
                <a:ea typeface="Arial"/>
                <a:cs typeface="Arial"/>
                <a:sym typeface="Arial"/>
              </a:rPr>
              <a:t>Households are </a:t>
            </a:r>
            <a:br>
              <a:rPr lang="en-US" sz="1100" b="1" i="0" u="none" strike="noStrike" cap="none" dirty="0">
                <a:solidFill>
                  <a:schemeClr val="dk1"/>
                </a:solidFill>
                <a:latin typeface="Arial"/>
                <a:ea typeface="Arial"/>
                <a:cs typeface="Arial"/>
                <a:sym typeface="Arial"/>
              </a:rPr>
            </a:br>
            <a:r>
              <a:rPr lang="en-US" sz="1100" b="1" i="0" u="none" strike="noStrike" cap="none" dirty="0">
                <a:solidFill>
                  <a:schemeClr val="dk1"/>
                </a:solidFill>
                <a:latin typeface="Arial"/>
                <a:ea typeface="Arial"/>
                <a:cs typeface="Arial"/>
                <a:sym typeface="Arial"/>
              </a:rPr>
              <a:t>economically stable</a:t>
            </a:r>
          </a:p>
          <a:p>
            <a:pPr marL="109728" indent="-109728">
              <a:buFont typeface="Arial" panose="020B0604020202020204" pitchFamily="34" charset="0"/>
              <a:buChar char="•"/>
            </a:pPr>
            <a:r>
              <a:rPr lang="en-US" sz="900" dirty="0"/>
              <a:t>% of total CCPS enrollment eligible for free and reduced meals</a:t>
            </a:r>
          </a:p>
          <a:p>
            <a:pPr marL="109728" indent="-109728">
              <a:buFont typeface="Arial" panose="020B0604020202020204" pitchFamily="34" charset="0"/>
              <a:buChar char="•"/>
            </a:pPr>
            <a:r>
              <a:rPr lang="en-US" sz="900" dirty="0"/>
              <a:t>% increase in ALICE families in Charles County</a:t>
            </a:r>
          </a:p>
          <a:p>
            <a:pPr marL="109728" indent="-109728">
              <a:buFont typeface="Arial" panose="020B0604020202020204" pitchFamily="34" charset="0"/>
              <a:buChar char="•"/>
            </a:pPr>
            <a:r>
              <a:rPr lang="en-US" sz="900" dirty="0"/>
              <a:t>% of families paying more than 30% of income towards housing</a:t>
            </a:r>
          </a:p>
        </p:txBody>
      </p:sp>
      <p:sp>
        <p:nvSpPr>
          <p:cNvPr id="400" name="Google Shape;400;p12"/>
          <p:cNvSpPr txBox="1"/>
          <p:nvPr/>
        </p:nvSpPr>
        <p:spPr>
          <a:xfrm>
            <a:off x="7002044" y="5432407"/>
            <a:ext cx="1986531" cy="858194"/>
          </a:xfrm>
          <a:prstGeom prst="rect">
            <a:avLst/>
          </a:prstGeom>
          <a:noFill/>
          <a:ln>
            <a:noFill/>
          </a:ln>
        </p:spPr>
        <p:txBody>
          <a:bodyPr spcFirstLastPara="1" wrap="square" lIns="0" tIns="45700" rIns="91425" bIns="45700" anchor="t" anchorCtr="0">
            <a:noAutofit/>
          </a:bodyPr>
          <a:lstStyle/>
          <a:p>
            <a:pPr marL="0" marR="0" lvl="0" indent="0" algn="ctr" rtl="0">
              <a:lnSpc>
                <a:spcPct val="100000"/>
              </a:lnSpc>
              <a:spcBef>
                <a:spcPts val="0"/>
              </a:spcBef>
              <a:spcAft>
                <a:spcPts val="300"/>
              </a:spcAft>
              <a:buClr>
                <a:srgbClr val="000000"/>
              </a:buClr>
              <a:buSzPts val="1100"/>
              <a:buFont typeface="Arial"/>
              <a:buNone/>
            </a:pPr>
            <a:r>
              <a:rPr lang="en-US" sz="1100" b="1" i="0" u="none" strike="noStrike" cap="none" dirty="0">
                <a:solidFill>
                  <a:schemeClr val="dk1"/>
                </a:solidFill>
                <a:latin typeface="Arial"/>
                <a:ea typeface="Arial"/>
                <a:cs typeface="Arial"/>
                <a:sym typeface="Arial"/>
              </a:rPr>
              <a:t>Communities are safe for children, youth, and families</a:t>
            </a:r>
          </a:p>
          <a:p>
            <a:pPr marL="109728" indent="-109728">
              <a:buFont typeface="Arial" panose="020B0604020202020204" pitchFamily="34" charset="0"/>
              <a:buChar char="•"/>
            </a:pPr>
            <a:r>
              <a:rPr lang="en-US" sz="900" dirty="0"/>
              <a:t>Violent crimes per 100,000</a:t>
            </a:r>
          </a:p>
          <a:p>
            <a:pPr marL="109728" indent="-109728">
              <a:buFont typeface="Arial" panose="020B0604020202020204" pitchFamily="34" charset="0"/>
              <a:buChar char="•"/>
            </a:pPr>
            <a:r>
              <a:rPr lang="en-US" sz="900" dirty="0"/>
              <a:t>% of juvenile offense reports created compared to 5-18 year old census</a:t>
            </a:r>
          </a:p>
        </p:txBody>
      </p:sp>
      <p:sp>
        <p:nvSpPr>
          <p:cNvPr id="404" name="Google Shape;404;p12"/>
          <p:cNvSpPr/>
          <p:nvPr/>
        </p:nvSpPr>
        <p:spPr>
          <a:xfrm>
            <a:off x="3181508" y="4954906"/>
            <a:ext cx="414537" cy="414537"/>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0" u="none" strike="noStrike" cap="none">
                <a:solidFill>
                  <a:srgbClr val="F1F1F1"/>
                </a:solidFill>
                <a:latin typeface="Rockwell"/>
                <a:ea typeface="Rockwell"/>
                <a:cs typeface="Rockwell"/>
                <a:sym typeface="Rockwell"/>
              </a:rPr>
              <a:t>2</a:t>
            </a:r>
            <a:endParaRPr sz="1400" b="0" i="0" u="none" strike="noStrike" cap="none">
              <a:solidFill>
                <a:schemeClr val="lt1"/>
              </a:solidFill>
              <a:latin typeface="Arial"/>
              <a:ea typeface="Arial"/>
              <a:cs typeface="Arial"/>
              <a:sym typeface="Arial"/>
            </a:endParaRPr>
          </a:p>
        </p:txBody>
      </p:sp>
      <p:sp>
        <p:nvSpPr>
          <p:cNvPr id="405" name="Google Shape;405;p12"/>
          <p:cNvSpPr/>
          <p:nvPr/>
        </p:nvSpPr>
        <p:spPr>
          <a:xfrm>
            <a:off x="5484774" y="4954906"/>
            <a:ext cx="414537" cy="414537"/>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0" u="none" strike="noStrike" cap="none" dirty="0">
                <a:solidFill>
                  <a:srgbClr val="F1F1F1"/>
                </a:solidFill>
                <a:latin typeface="Rockwell"/>
                <a:ea typeface="Rockwell"/>
                <a:cs typeface="Rockwell"/>
                <a:sym typeface="Rockwell"/>
              </a:rPr>
              <a:t>3</a:t>
            </a:r>
            <a:endParaRPr sz="1400" b="0" i="0" u="none" strike="noStrike" cap="none" dirty="0">
              <a:solidFill>
                <a:schemeClr val="lt1"/>
              </a:solidFill>
              <a:latin typeface="Arial"/>
              <a:ea typeface="Arial"/>
              <a:cs typeface="Arial"/>
              <a:sym typeface="Arial"/>
            </a:endParaRPr>
          </a:p>
        </p:txBody>
      </p:sp>
      <p:sp>
        <p:nvSpPr>
          <p:cNvPr id="406" name="Google Shape;406;p12"/>
          <p:cNvSpPr/>
          <p:nvPr/>
        </p:nvSpPr>
        <p:spPr>
          <a:xfrm>
            <a:off x="7788040" y="4954906"/>
            <a:ext cx="414537" cy="414537"/>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0" u="none" strike="noStrike" cap="none">
                <a:solidFill>
                  <a:srgbClr val="F1F1F1"/>
                </a:solidFill>
                <a:latin typeface="Rockwell"/>
                <a:ea typeface="Rockwell"/>
                <a:cs typeface="Rockwell"/>
                <a:sym typeface="Rockwell"/>
              </a:rPr>
              <a:t>4</a:t>
            </a:r>
            <a:endParaRPr sz="1400" b="0" i="0" u="none" strike="noStrike" cap="none">
              <a:solidFill>
                <a:schemeClr val="lt1"/>
              </a:solidFill>
              <a:latin typeface="Arial"/>
              <a:ea typeface="Arial"/>
              <a:cs typeface="Arial"/>
              <a:sym typeface="Arial"/>
            </a:endParaRPr>
          </a:p>
        </p:txBody>
      </p:sp>
      <p:sp>
        <p:nvSpPr>
          <p:cNvPr id="407" name="Google Shape;407;p12"/>
          <p:cNvSpPr/>
          <p:nvPr/>
        </p:nvSpPr>
        <p:spPr>
          <a:xfrm>
            <a:off x="-1" y="4591655"/>
            <a:ext cx="1235210" cy="374234"/>
          </a:xfrm>
          <a:prstGeom prst="roundRect">
            <a:avLst>
              <a:gd name="adj" fmla="val 0"/>
            </a:avLst>
          </a:prstGeom>
          <a:solidFill>
            <a:srgbClr val="0025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12"/>
          <p:cNvSpPr/>
          <p:nvPr/>
        </p:nvSpPr>
        <p:spPr>
          <a:xfrm>
            <a:off x="167315" y="4591655"/>
            <a:ext cx="1235210" cy="374234"/>
          </a:xfrm>
          <a:prstGeom prst="roundRect">
            <a:avLst>
              <a:gd name="adj" fmla="val 50000"/>
            </a:avLst>
          </a:prstGeom>
          <a:solidFill>
            <a:srgbClr val="0025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F1F1F1"/>
                </a:solidFill>
                <a:latin typeface="Rockwell"/>
                <a:ea typeface="Rockwell"/>
                <a:cs typeface="Rockwell"/>
                <a:sym typeface="Rockwell"/>
              </a:rPr>
              <a:t>RESULTS</a:t>
            </a:r>
            <a:endParaRPr sz="1400" b="0" i="0" u="none" strike="noStrike" cap="none" dirty="0">
              <a:solidFill>
                <a:srgbClr val="000000"/>
              </a:solidFill>
              <a:latin typeface="Arial"/>
              <a:ea typeface="Arial"/>
              <a:cs typeface="Arial"/>
              <a:sym typeface="Arial"/>
            </a:endParaRPr>
          </a:p>
        </p:txBody>
      </p:sp>
      <p:sp>
        <p:nvSpPr>
          <p:cNvPr id="409" name="Google Shape;409;p12"/>
          <p:cNvSpPr/>
          <p:nvPr/>
        </p:nvSpPr>
        <p:spPr>
          <a:xfrm>
            <a:off x="1118147" y="4954907"/>
            <a:ext cx="414537" cy="414537"/>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0" u="none" strike="noStrike" cap="none">
                <a:solidFill>
                  <a:srgbClr val="F1F1F1"/>
                </a:solidFill>
                <a:latin typeface="Rockwell"/>
                <a:ea typeface="Rockwell"/>
                <a:cs typeface="Rockwell"/>
                <a:sym typeface="Rockwell"/>
              </a:rPr>
              <a:t>1</a:t>
            </a:r>
            <a:endParaRPr sz="1400" b="0" i="0" u="none" strike="noStrike" cap="none">
              <a:solidFill>
                <a:schemeClr val="lt1"/>
              </a:solidFill>
              <a:latin typeface="Arial"/>
              <a:ea typeface="Arial"/>
              <a:cs typeface="Arial"/>
              <a:sym typeface="Arial"/>
            </a:endParaRPr>
          </a:p>
        </p:txBody>
      </p:sp>
      <p:sp>
        <p:nvSpPr>
          <p:cNvPr id="385" name="Google Shape;385;p12"/>
          <p:cNvSpPr txBox="1"/>
          <p:nvPr/>
        </p:nvSpPr>
        <p:spPr>
          <a:xfrm>
            <a:off x="9254055" y="0"/>
            <a:ext cx="2944489" cy="6858000"/>
          </a:xfrm>
          <a:prstGeom prst="rect">
            <a:avLst/>
          </a:prstGeom>
          <a:gradFill>
            <a:gsLst>
              <a:gs pos="0">
                <a:srgbClr val="002663"/>
              </a:gs>
              <a:gs pos="52999">
                <a:srgbClr val="002663"/>
              </a:gs>
              <a:gs pos="100000">
                <a:srgbClr val="E9ECEF">
                  <a:alpha val="0"/>
                </a:srgbClr>
              </a:gs>
            </a:gsLst>
            <a:lin ang="5400000" scaled="0"/>
          </a:gradFill>
          <a:ln>
            <a:noFill/>
          </a:ln>
        </p:spPr>
        <p:txBody>
          <a:bodyPr spcFirstLastPara="1" wrap="square" lIns="182875" tIns="45700" rIns="274300" bIns="457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100" b="1" i="0" u="none" strike="noStrike" cap="none" dirty="0">
              <a:solidFill>
                <a:srgbClr val="F6B727"/>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Calibri"/>
              <a:buNone/>
            </a:pPr>
            <a:endParaRPr sz="1100" b="1" i="0" u="none" strike="noStrike" cap="none" dirty="0">
              <a:solidFill>
                <a:srgbClr val="F6B727"/>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Calibri"/>
              <a:buNone/>
            </a:pPr>
            <a:endParaRPr sz="1100" b="1" i="0" u="none" strike="noStrike" cap="none" dirty="0">
              <a:solidFill>
                <a:srgbClr val="F6B727"/>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Calibri"/>
              <a:buNone/>
            </a:pPr>
            <a:endParaRPr sz="1100" b="1" i="0" u="none" strike="noStrike" cap="none" dirty="0">
              <a:solidFill>
                <a:srgbClr val="F6B727"/>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Calibri"/>
              <a:buNone/>
            </a:pPr>
            <a:endParaRPr sz="1100" b="1" i="0" u="none" strike="noStrike" cap="none" dirty="0">
              <a:solidFill>
                <a:srgbClr val="F6B727"/>
              </a:solidFill>
              <a:latin typeface="Arial"/>
              <a:ea typeface="Arial"/>
              <a:cs typeface="Arial"/>
              <a:sym typeface="Arial"/>
            </a:endParaRPr>
          </a:p>
          <a:p>
            <a:pPr marL="0" marR="0" lvl="0" indent="0" algn="l" rtl="0">
              <a:lnSpc>
                <a:spcPct val="100000"/>
              </a:lnSpc>
              <a:spcBef>
                <a:spcPts val="0"/>
              </a:spcBef>
              <a:spcAft>
                <a:spcPts val="0"/>
              </a:spcAft>
              <a:buClr>
                <a:srgbClr val="F6B727"/>
              </a:buClr>
              <a:buSzPts val="1200"/>
              <a:buFont typeface="Rockwell"/>
              <a:buNone/>
            </a:pPr>
            <a:r>
              <a:rPr lang="en-US" sz="1200" b="1" i="0" u="none" strike="noStrike" cap="none" dirty="0">
                <a:solidFill>
                  <a:srgbClr val="F6B727"/>
                </a:solidFill>
                <a:latin typeface="Rockwell"/>
                <a:ea typeface="Rockwell"/>
                <a:cs typeface="Rockwell"/>
                <a:sym typeface="Rockwell"/>
              </a:rPr>
              <a:t>VISION: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100"/>
              <a:buFont typeface="Arial"/>
              <a:buNone/>
            </a:pPr>
            <a:r>
              <a:rPr lang="en-US" sz="1100" b="0" i="0" u="none" strike="noStrike" cap="none" dirty="0">
                <a:solidFill>
                  <a:schemeClr val="lt1"/>
                </a:solidFill>
                <a:latin typeface="Arial"/>
                <a:ea typeface="Arial"/>
                <a:cs typeface="Arial"/>
                <a:sym typeface="Arial"/>
              </a:rPr>
              <a:t>Communities are safe and all families have equitable opportunities to learn, grow, and thrive in Charles County</a:t>
            </a:r>
            <a:endParaRPr sz="11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Calibri"/>
              <a:buNone/>
            </a:pPr>
            <a:endParaRPr sz="1100" b="1"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F6B727"/>
              </a:buClr>
              <a:buSzPts val="1200"/>
              <a:buFont typeface="Rockwell"/>
              <a:buNone/>
            </a:pPr>
            <a:r>
              <a:rPr lang="en-US" sz="1200" b="1" i="0" u="none" strike="noStrike" cap="none" dirty="0">
                <a:solidFill>
                  <a:srgbClr val="F6B727"/>
                </a:solidFill>
                <a:latin typeface="Rockwell"/>
                <a:ea typeface="Rockwell"/>
                <a:cs typeface="Rockwell"/>
                <a:sym typeface="Rockwell"/>
              </a:rPr>
              <a:t>MISSION: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100"/>
              <a:buFont typeface="Arial"/>
              <a:buNone/>
            </a:pPr>
            <a:r>
              <a:rPr lang="en-US" sz="1100" b="0" i="0" u="none" strike="noStrike" cap="none" dirty="0">
                <a:solidFill>
                  <a:schemeClr val="lt1"/>
                </a:solidFill>
                <a:latin typeface="Arial"/>
                <a:ea typeface="Arial"/>
                <a:cs typeface="Arial"/>
                <a:sym typeface="Arial"/>
              </a:rPr>
              <a:t>To coordinate and fund responsive, accessible, and supportive resources that improve the quality of life for children, youth, and families</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Calibri"/>
              <a:buNone/>
            </a:pP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F6B727"/>
              </a:buClr>
              <a:buSzPts val="1200"/>
              <a:buFont typeface="Rockwell"/>
              <a:buNone/>
            </a:pPr>
            <a:r>
              <a:rPr lang="en-US" sz="1200" b="1" i="0" u="none" strike="noStrike" cap="none" dirty="0">
                <a:solidFill>
                  <a:srgbClr val="F6B727"/>
                </a:solidFill>
                <a:latin typeface="Rockwell"/>
                <a:ea typeface="Rockwell"/>
                <a:cs typeface="Rockwell"/>
                <a:sym typeface="Rockwell"/>
              </a:rPr>
              <a:t>We Believe in: </a:t>
            </a:r>
            <a:endParaRPr sz="1400" b="0" i="0" u="none" strike="noStrike" cap="none" dirty="0">
              <a:solidFill>
                <a:srgbClr val="000000"/>
              </a:solidFill>
              <a:latin typeface="Arial"/>
              <a:ea typeface="Arial"/>
              <a:cs typeface="Arial"/>
              <a:sym typeface="Arial"/>
            </a:endParaRPr>
          </a:p>
          <a:p>
            <a:pPr marL="137160" marR="0" lvl="0" indent="-137160" algn="l" rtl="0">
              <a:lnSpc>
                <a:spcPct val="100000"/>
              </a:lnSpc>
              <a:spcBef>
                <a:spcPts val="900"/>
              </a:spcBef>
              <a:spcAft>
                <a:spcPts val="0"/>
              </a:spcAft>
              <a:buClr>
                <a:schemeClr val="lt1"/>
              </a:buClr>
              <a:buSzPts val="1400"/>
              <a:buFont typeface="Arial"/>
              <a:buChar char="•"/>
            </a:pPr>
            <a:r>
              <a:rPr lang="en-US" sz="1100" b="0" i="0" u="none" strike="noStrike" cap="none" dirty="0">
                <a:solidFill>
                  <a:schemeClr val="lt1"/>
                </a:solidFill>
                <a:latin typeface="Arial"/>
                <a:ea typeface="Arial"/>
                <a:cs typeface="Arial"/>
                <a:sym typeface="Arial"/>
              </a:rPr>
              <a:t>Equitable opportunities for families </a:t>
            </a:r>
            <a:br>
              <a:rPr lang="en-US" sz="1100" b="0" i="0" u="none" strike="noStrike" cap="none" dirty="0">
                <a:solidFill>
                  <a:schemeClr val="lt1"/>
                </a:solidFill>
                <a:latin typeface="Arial"/>
                <a:ea typeface="Arial"/>
                <a:cs typeface="Arial"/>
                <a:sym typeface="Arial"/>
              </a:rPr>
            </a:br>
            <a:r>
              <a:rPr lang="en-US" sz="1100" b="0" i="0" u="none" strike="noStrike" cap="none" dirty="0">
                <a:solidFill>
                  <a:schemeClr val="lt1"/>
                </a:solidFill>
                <a:latin typeface="Arial"/>
                <a:ea typeface="Arial"/>
                <a:cs typeface="Arial"/>
                <a:sym typeface="Arial"/>
              </a:rPr>
              <a:t>to </a:t>
            </a:r>
            <a:r>
              <a:rPr lang="en-US" sz="1100" b="0" i="0" u="none" strike="noStrike" cap="none" dirty="0">
                <a:solidFill>
                  <a:schemeClr val="lt1"/>
                </a:solidFill>
                <a:latin typeface="Calibri"/>
                <a:ea typeface="Calibri"/>
                <a:cs typeface="Calibri"/>
                <a:sym typeface="Calibri"/>
              </a:rPr>
              <a:t>thrive</a:t>
            </a:r>
            <a:endParaRPr sz="1100" b="0" i="0" u="none" strike="noStrike" cap="none" dirty="0">
              <a:solidFill>
                <a:schemeClr val="lt1"/>
              </a:solidFill>
              <a:latin typeface="Arial"/>
              <a:ea typeface="Arial"/>
              <a:cs typeface="Arial"/>
              <a:sym typeface="Arial"/>
            </a:endParaRPr>
          </a:p>
          <a:p>
            <a:pPr marL="137160" marR="0" lvl="0" indent="-137160" algn="l" rtl="0">
              <a:lnSpc>
                <a:spcPct val="100000"/>
              </a:lnSpc>
              <a:spcBef>
                <a:spcPts val="300"/>
              </a:spcBef>
              <a:spcAft>
                <a:spcPts val="0"/>
              </a:spcAft>
              <a:buClr>
                <a:schemeClr val="lt1"/>
              </a:buClr>
              <a:buSzPts val="1400"/>
              <a:buFont typeface="Arial"/>
              <a:buChar char="•"/>
            </a:pPr>
            <a:r>
              <a:rPr lang="en-US" sz="1100" b="0" i="0" u="none" strike="noStrike" cap="none" dirty="0">
                <a:solidFill>
                  <a:schemeClr val="lt1"/>
                </a:solidFill>
                <a:latin typeface="Arial"/>
                <a:ea typeface="Arial"/>
                <a:cs typeface="Arial"/>
                <a:sym typeface="Arial"/>
              </a:rPr>
              <a:t>Person-centered approaches that meet people where they are</a:t>
            </a:r>
            <a:endParaRPr sz="1400" b="0" i="0" u="none" strike="noStrike" cap="none" dirty="0">
              <a:solidFill>
                <a:srgbClr val="000000"/>
              </a:solidFill>
              <a:latin typeface="Arial"/>
              <a:ea typeface="Arial"/>
              <a:cs typeface="Arial"/>
              <a:sym typeface="Arial"/>
            </a:endParaRPr>
          </a:p>
          <a:p>
            <a:pPr marL="137160" marR="0" lvl="0" indent="-137160" algn="l" rtl="0">
              <a:lnSpc>
                <a:spcPct val="100000"/>
              </a:lnSpc>
              <a:spcBef>
                <a:spcPts val="300"/>
              </a:spcBef>
              <a:spcAft>
                <a:spcPts val="0"/>
              </a:spcAft>
              <a:buClr>
                <a:schemeClr val="lt1"/>
              </a:buClr>
              <a:buSzPts val="1400"/>
              <a:buFont typeface="Arial"/>
              <a:buChar char="•"/>
            </a:pPr>
            <a:r>
              <a:rPr lang="en-US" sz="1100" b="0" i="0" u="none" strike="noStrike" cap="none" dirty="0">
                <a:solidFill>
                  <a:schemeClr val="lt1"/>
                </a:solidFill>
                <a:latin typeface="Arial"/>
                <a:ea typeface="Arial"/>
                <a:cs typeface="Arial"/>
                <a:sym typeface="Arial"/>
              </a:rPr>
              <a:t>Collaborating across agencies </a:t>
            </a:r>
            <a:br>
              <a:rPr lang="en-US" sz="1100" b="0" i="0" u="none" strike="noStrike" cap="none" dirty="0">
                <a:solidFill>
                  <a:schemeClr val="lt1"/>
                </a:solidFill>
                <a:latin typeface="Arial"/>
                <a:ea typeface="Arial"/>
                <a:cs typeface="Arial"/>
                <a:sym typeface="Arial"/>
              </a:rPr>
            </a:br>
            <a:r>
              <a:rPr lang="en-US" sz="1100" b="0" i="0" u="none" strike="noStrike" cap="none" dirty="0">
                <a:solidFill>
                  <a:schemeClr val="lt1"/>
                </a:solidFill>
                <a:latin typeface="Arial"/>
                <a:ea typeface="Arial"/>
                <a:cs typeface="Arial"/>
                <a:sym typeface="Arial"/>
              </a:rPr>
              <a:t>and sectors</a:t>
            </a:r>
            <a:endParaRPr sz="1400" b="0" i="0" u="none" strike="noStrike" cap="none" dirty="0">
              <a:solidFill>
                <a:srgbClr val="000000"/>
              </a:solidFill>
              <a:latin typeface="Arial"/>
              <a:ea typeface="Arial"/>
              <a:cs typeface="Arial"/>
              <a:sym typeface="Arial"/>
            </a:endParaRPr>
          </a:p>
          <a:p>
            <a:pPr marL="137160" marR="0" lvl="0" indent="-137160" algn="l" rtl="0">
              <a:lnSpc>
                <a:spcPct val="100000"/>
              </a:lnSpc>
              <a:spcBef>
                <a:spcPts val="300"/>
              </a:spcBef>
              <a:spcAft>
                <a:spcPts val="0"/>
              </a:spcAft>
              <a:buClr>
                <a:schemeClr val="lt1"/>
              </a:buClr>
              <a:buSzPts val="1400"/>
              <a:buFont typeface="Arial"/>
              <a:buChar char="•"/>
            </a:pPr>
            <a:r>
              <a:rPr lang="en-US" sz="1100" b="0" i="0" u="none" strike="noStrike" cap="none" dirty="0">
                <a:solidFill>
                  <a:schemeClr val="lt1"/>
                </a:solidFill>
                <a:latin typeface="Arial"/>
                <a:ea typeface="Arial"/>
                <a:cs typeface="Arial"/>
                <a:sym typeface="Arial"/>
              </a:rPr>
              <a:t>Decision making informed by qualitative and </a:t>
            </a:r>
            <a:r>
              <a:rPr lang="en-US" sz="1100" b="0" i="0" u="none" strike="noStrike" cap="none" dirty="0">
                <a:solidFill>
                  <a:schemeClr val="lt1"/>
                </a:solidFill>
                <a:latin typeface="Calibri"/>
                <a:ea typeface="Calibri"/>
                <a:cs typeface="Calibri"/>
                <a:sym typeface="Calibri"/>
              </a:rPr>
              <a:t>quantitative</a:t>
            </a:r>
            <a:r>
              <a:rPr lang="en-US" sz="1100" b="0" i="0" u="none" strike="noStrike" cap="none" dirty="0">
                <a:solidFill>
                  <a:schemeClr val="lt1"/>
                </a:solidFill>
                <a:latin typeface="Arial"/>
                <a:ea typeface="Arial"/>
                <a:cs typeface="Arial"/>
                <a:sym typeface="Arial"/>
              </a:rPr>
              <a:t> data</a:t>
            </a:r>
            <a:endParaRPr sz="1400" b="0" i="0" u="none" strike="noStrike" cap="none" dirty="0">
              <a:solidFill>
                <a:srgbClr val="000000"/>
              </a:solidFill>
              <a:latin typeface="Arial"/>
              <a:ea typeface="Arial"/>
              <a:cs typeface="Arial"/>
              <a:sym typeface="Arial"/>
            </a:endParaRPr>
          </a:p>
        </p:txBody>
      </p:sp>
      <p:sp>
        <p:nvSpPr>
          <p:cNvPr id="386" name="Google Shape;386;p12"/>
          <p:cNvSpPr txBox="1"/>
          <p:nvPr/>
        </p:nvSpPr>
        <p:spPr>
          <a:xfrm>
            <a:off x="488984" y="1297610"/>
            <a:ext cx="2522229" cy="3435037"/>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160E47"/>
                </a:solidFill>
                <a:latin typeface="Arial"/>
                <a:ea typeface="Arial"/>
                <a:cs typeface="Arial"/>
                <a:sym typeface="Arial"/>
              </a:rPr>
              <a:t>Build Community Connection Throughout the County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1200"/>
              <a:buFont typeface="Arial"/>
              <a:buNone/>
            </a:pPr>
            <a:r>
              <a:rPr lang="en-US" sz="1200" b="1" i="0" u="none" strike="noStrike" cap="none" dirty="0">
                <a:solidFill>
                  <a:srgbClr val="160E47"/>
                </a:solidFill>
                <a:latin typeface="Arial"/>
                <a:ea typeface="Arial"/>
                <a:cs typeface="Arial"/>
                <a:sym typeface="Arial"/>
              </a:rPr>
              <a:t>Strategies</a:t>
            </a:r>
            <a:endParaRPr sz="1400" b="0" i="0" u="none" strike="noStrike" cap="none" dirty="0">
              <a:solidFill>
                <a:srgbClr val="000000"/>
              </a:solidFill>
              <a:latin typeface="Arial"/>
              <a:ea typeface="Arial"/>
              <a:cs typeface="Arial"/>
              <a:sym typeface="Arial"/>
            </a:endParaRPr>
          </a:p>
          <a:p>
            <a:pPr marL="171450" marR="0" lvl="0" indent="-165100" algn="l" rtl="0">
              <a:lnSpc>
                <a:spcPct val="100000"/>
              </a:lnSpc>
              <a:spcBef>
                <a:spcPts val="200"/>
              </a:spcBef>
              <a:spcAft>
                <a:spcPts val="0"/>
              </a:spcAft>
              <a:buClr>
                <a:srgbClr val="000000"/>
              </a:buClr>
              <a:buSzPts val="1100"/>
              <a:buFont typeface="Arial"/>
              <a:buChar char="•"/>
            </a:pPr>
            <a:r>
              <a:rPr lang="en-US" sz="1050" b="0" i="0" u="none" strike="noStrike" cap="none" dirty="0">
                <a:solidFill>
                  <a:srgbClr val="000000"/>
                </a:solidFill>
                <a:latin typeface="Arial"/>
                <a:ea typeface="Arial"/>
                <a:cs typeface="Arial"/>
                <a:sym typeface="Arial"/>
              </a:rPr>
              <a:t>Develop relationships with existing parent/caregiver networks and groups</a:t>
            </a:r>
            <a:endParaRPr sz="1050" b="0" i="0" u="none" strike="noStrike" cap="none" dirty="0">
              <a:solidFill>
                <a:srgbClr val="000000"/>
              </a:solidFill>
              <a:latin typeface="Arial"/>
              <a:ea typeface="Arial"/>
              <a:cs typeface="Arial"/>
              <a:sym typeface="Arial"/>
            </a:endParaRPr>
          </a:p>
          <a:p>
            <a:pPr marL="171450" marR="0" lvl="0" indent="-165100" algn="l" rtl="0">
              <a:lnSpc>
                <a:spcPct val="100000"/>
              </a:lnSpc>
              <a:spcBef>
                <a:spcPts val="200"/>
              </a:spcBef>
              <a:spcAft>
                <a:spcPts val="0"/>
              </a:spcAft>
              <a:buClr>
                <a:srgbClr val="000000"/>
              </a:buClr>
              <a:buSzPts val="1100"/>
              <a:buFont typeface="Arial"/>
              <a:buChar char="•"/>
            </a:pPr>
            <a:r>
              <a:rPr lang="en-US" sz="1050" b="0" i="0" u="none" strike="noStrike" cap="none" dirty="0">
                <a:solidFill>
                  <a:srgbClr val="000000"/>
                </a:solidFill>
                <a:latin typeface="Arial"/>
                <a:ea typeface="Arial"/>
                <a:cs typeface="Arial"/>
                <a:sym typeface="Arial"/>
              </a:rPr>
              <a:t>Promote more positive community and family success stories</a:t>
            </a:r>
            <a:endParaRPr sz="1050" b="0" i="0" u="none" strike="noStrike" cap="none" dirty="0">
              <a:solidFill>
                <a:srgbClr val="000000"/>
              </a:solidFill>
              <a:latin typeface="Arial"/>
              <a:ea typeface="Arial"/>
              <a:cs typeface="Arial"/>
              <a:sym typeface="Arial"/>
            </a:endParaRPr>
          </a:p>
          <a:p>
            <a:pPr marL="171450" marR="0" lvl="0" indent="-165100" algn="l" rtl="0">
              <a:lnSpc>
                <a:spcPct val="100000"/>
              </a:lnSpc>
              <a:spcBef>
                <a:spcPts val="200"/>
              </a:spcBef>
              <a:spcAft>
                <a:spcPts val="0"/>
              </a:spcAft>
              <a:buClr>
                <a:srgbClr val="000000"/>
              </a:buClr>
              <a:buSzPts val="1100"/>
              <a:buFont typeface="Arial"/>
              <a:buChar char="•"/>
            </a:pPr>
            <a:r>
              <a:rPr lang="en-US" sz="1050" b="0" i="0" u="none" strike="noStrike" cap="none" dirty="0">
                <a:solidFill>
                  <a:srgbClr val="000000"/>
                </a:solidFill>
                <a:latin typeface="Arial"/>
                <a:ea typeface="Arial"/>
                <a:cs typeface="Arial"/>
                <a:sym typeface="Arial"/>
              </a:rPr>
              <a:t>Host quarterly meetings and events to engage families in peer learning, community discussions, and recreation</a:t>
            </a:r>
            <a:endParaRPr sz="1050" b="0" i="0" u="none" strike="noStrike" cap="none" dirty="0">
              <a:solidFill>
                <a:srgbClr val="000000"/>
              </a:solidFill>
              <a:latin typeface="Arial"/>
              <a:ea typeface="Arial"/>
              <a:cs typeface="Arial"/>
              <a:sym typeface="Arial"/>
            </a:endParaRPr>
          </a:p>
          <a:p>
            <a:pPr marL="171450" marR="0" lvl="0" indent="-165100" algn="l" rtl="0">
              <a:lnSpc>
                <a:spcPct val="100000"/>
              </a:lnSpc>
              <a:spcBef>
                <a:spcPts val="200"/>
              </a:spcBef>
              <a:spcAft>
                <a:spcPts val="0"/>
              </a:spcAft>
              <a:buClr>
                <a:srgbClr val="000000"/>
              </a:buClr>
              <a:buSzPts val="1100"/>
              <a:buFont typeface="Arial"/>
              <a:buChar char="•"/>
            </a:pPr>
            <a:r>
              <a:rPr lang="en-US" sz="1050" b="0" i="0" u="none" strike="noStrike" cap="none" dirty="0">
                <a:solidFill>
                  <a:srgbClr val="000000"/>
                </a:solidFill>
                <a:latin typeface="Arial"/>
                <a:ea typeface="Arial"/>
                <a:cs typeface="Arial"/>
                <a:sym typeface="Arial"/>
              </a:rPr>
              <a:t>Support opportunities for youth and young adults to build trusted relationships outside of school</a:t>
            </a:r>
            <a:endParaRPr sz="1050" b="0" i="0" u="none" strike="noStrike" cap="none" dirty="0">
              <a:solidFill>
                <a:srgbClr val="000000"/>
              </a:solidFill>
              <a:latin typeface="Arial"/>
              <a:ea typeface="Arial"/>
              <a:cs typeface="Arial"/>
              <a:sym typeface="Arial"/>
            </a:endParaRPr>
          </a:p>
          <a:p>
            <a:pPr marL="171450" marR="0" lvl="0" indent="-165100" algn="l" rtl="0">
              <a:lnSpc>
                <a:spcPct val="100000"/>
              </a:lnSpc>
              <a:spcBef>
                <a:spcPts val="200"/>
              </a:spcBef>
              <a:spcAft>
                <a:spcPts val="0"/>
              </a:spcAft>
              <a:buClr>
                <a:srgbClr val="000000"/>
              </a:buClr>
              <a:buSzPts val="1100"/>
              <a:buFont typeface="Arial"/>
              <a:buChar char="•"/>
            </a:pPr>
            <a:r>
              <a:rPr lang="en-US" sz="1050" b="0" i="0" u="none" strike="noStrike" cap="none" dirty="0">
                <a:solidFill>
                  <a:srgbClr val="000000"/>
                </a:solidFill>
                <a:latin typeface="Arial"/>
                <a:ea typeface="Arial"/>
                <a:cs typeface="Arial"/>
                <a:sym typeface="Arial"/>
              </a:rPr>
              <a:t>Engage youth and parents/caregivers in program design and development to support their goals</a:t>
            </a:r>
            <a:endParaRPr sz="1050" b="0" i="0" u="none" strike="noStrike" cap="none" dirty="0">
              <a:solidFill>
                <a:srgbClr val="000000"/>
              </a:solidFill>
              <a:latin typeface="Arial"/>
              <a:ea typeface="Arial"/>
              <a:cs typeface="Arial"/>
              <a:sym typeface="Arial"/>
            </a:endParaRPr>
          </a:p>
        </p:txBody>
      </p:sp>
      <p:sp>
        <p:nvSpPr>
          <p:cNvPr id="387" name="Google Shape;387;p12"/>
          <p:cNvSpPr txBox="1"/>
          <p:nvPr/>
        </p:nvSpPr>
        <p:spPr>
          <a:xfrm>
            <a:off x="3224173" y="1297610"/>
            <a:ext cx="2944488" cy="3311231"/>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160E47"/>
                </a:solidFill>
                <a:latin typeface="Arial"/>
                <a:ea typeface="Arial"/>
                <a:cs typeface="Arial"/>
                <a:sym typeface="Arial"/>
              </a:rPr>
              <a:t>Increase Collaboration, Innovation, and Accountability Among Partners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1200"/>
              <a:buFont typeface="Arial"/>
              <a:buNone/>
            </a:pPr>
            <a:r>
              <a:rPr lang="en-US" sz="1200" b="1" i="0" u="none" strike="noStrike" cap="none" dirty="0">
                <a:solidFill>
                  <a:srgbClr val="160E47"/>
                </a:solidFill>
                <a:latin typeface="Arial"/>
                <a:ea typeface="Arial"/>
                <a:cs typeface="Arial"/>
                <a:sym typeface="Arial"/>
              </a:rPr>
              <a:t>Strategies</a:t>
            </a:r>
            <a:endParaRPr sz="1400" b="0" i="0" u="none" strike="noStrike" cap="none" dirty="0">
              <a:solidFill>
                <a:srgbClr val="000000"/>
              </a:solidFill>
              <a:latin typeface="Arial"/>
              <a:ea typeface="Arial"/>
              <a:cs typeface="Arial"/>
              <a:sym typeface="Arial"/>
            </a:endParaRPr>
          </a:p>
          <a:p>
            <a:pPr marL="171450" marR="0" lvl="0" indent="-165100" algn="l" rtl="0">
              <a:lnSpc>
                <a:spcPct val="100000"/>
              </a:lnSpc>
              <a:spcBef>
                <a:spcPts val="200"/>
              </a:spcBef>
              <a:spcAft>
                <a:spcPts val="0"/>
              </a:spcAft>
              <a:buClr>
                <a:srgbClr val="000000"/>
              </a:buClr>
              <a:buSzPts val="1100"/>
              <a:buFont typeface="Arial"/>
              <a:buChar char="•"/>
            </a:pPr>
            <a:r>
              <a:rPr lang="en-US" sz="1050" b="0" i="0" u="none" strike="noStrike" cap="none" dirty="0">
                <a:solidFill>
                  <a:srgbClr val="000000"/>
                </a:solidFill>
                <a:latin typeface="Arial"/>
                <a:ea typeface="Arial"/>
                <a:cs typeface="Arial"/>
                <a:sym typeface="Arial"/>
              </a:rPr>
              <a:t>Develop communication channels to improve coordination among people and partners who support children, youth, and families</a:t>
            </a:r>
            <a:endParaRPr sz="1050" b="0" i="0" u="none" strike="noStrike" cap="none" dirty="0">
              <a:solidFill>
                <a:srgbClr val="000000"/>
              </a:solidFill>
              <a:latin typeface="Arial"/>
              <a:ea typeface="Arial"/>
              <a:cs typeface="Arial"/>
              <a:sym typeface="Arial"/>
            </a:endParaRPr>
          </a:p>
          <a:p>
            <a:pPr marL="171450" marR="0" lvl="0" indent="-165100" algn="l" rtl="0">
              <a:lnSpc>
                <a:spcPct val="100000"/>
              </a:lnSpc>
              <a:spcBef>
                <a:spcPts val="200"/>
              </a:spcBef>
              <a:spcAft>
                <a:spcPts val="0"/>
              </a:spcAft>
              <a:buClr>
                <a:srgbClr val="000000"/>
              </a:buClr>
              <a:buSzPts val="1100"/>
              <a:buFont typeface="Arial"/>
              <a:buChar char="•"/>
            </a:pPr>
            <a:r>
              <a:rPr lang="en-US" sz="1050" b="0" i="0" u="none" strike="noStrike" cap="none" dirty="0">
                <a:solidFill>
                  <a:srgbClr val="000000"/>
                </a:solidFill>
                <a:latin typeface="Arial"/>
                <a:ea typeface="Arial"/>
                <a:cs typeface="Arial"/>
                <a:sym typeface="Arial"/>
              </a:rPr>
              <a:t>Convene agencies quarterly for information and knowledge sharing</a:t>
            </a:r>
            <a:endParaRPr sz="1050" b="0" i="0" u="none" strike="noStrike" cap="none" dirty="0">
              <a:solidFill>
                <a:srgbClr val="000000"/>
              </a:solidFill>
              <a:latin typeface="Arial"/>
              <a:ea typeface="Arial"/>
              <a:cs typeface="Arial"/>
              <a:sym typeface="Arial"/>
            </a:endParaRPr>
          </a:p>
          <a:p>
            <a:pPr marL="171450" marR="0" lvl="0" indent="-165100" algn="l" rtl="0">
              <a:lnSpc>
                <a:spcPct val="100000"/>
              </a:lnSpc>
              <a:spcBef>
                <a:spcPts val="200"/>
              </a:spcBef>
              <a:spcAft>
                <a:spcPts val="0"/>
              </a:spcAft>
              <a:buClr>
                <a:srgbClr val="000000"/>
              </a:buClr>
              <a:buSzPts val="1100"/>
              <a:buFont typeface="Arial"/>
              <a:buChar char="•"/>
            </a:pPr>
            <a:r>
              <a:rPr lang="en-US" sz="1050" b="0" i="0" u="none" strike="noStrike" cap="none" dirty="0">
                <a:solidFill>
                  <a:srgbClr val="000000"/>
                </a:solidFill>
                <a:latin typeface="Arial"/>
                <a:ea typeface="Arial"/>
                <a:cs typeface="Arial"/>
                <a:sym typeface="Arial"/>
              </a:rPr>
              <a:t>Offer ongoing trainings and cultural reinforcement to providers and public service members (Trauma Informed and Restorative Care, Cultural Competency, supporting children with disabilities, </a:t>
            </a:r>
            <a:r>
              <a:rPr lang="en-US" sz="1050" b="0" i="0" u="none" strike="noStrike" cap="none" dirty="0" err="1">
                <a:solidFill>
                  <a:srgbClr val="000000"/>
                </a:solidFill>
                <a:latin typeface="Arial"/>
                <a:ea typeface="Arial"/>
                <a:cs typeface="Arial"/>
                <a:sym typeface="Arial"/>
              </a:rPr>
              <a:t>etc</a:t>
            </a:r>
            <a:r>
              <a:rPr lang="en-US" sz="1050" b="0" i="0" u="none" strike="noStrike" cap="none" dirty="0">
                <a:solidFill>
                  <a:srgbClr val="000000"/>
                </a:solidFill>
                <a:latin typeface="Arial"/>
                <a:ea typeface="Arial"/>
                <a:cs typeface="Arial"/>
                <a:sym typeface="Arial"/>
              </a:rPr>
              <a:t>)</a:t>
            </a:r>
            <a:endParaRPr sz="1050" b="0" i="0" u="none" strike="noStrike" cap="none" dirty="0">
              <a:solidFill>
                <a:srgbClr val="000000"/>
              </a:solidFill>
              <a:latin typeface="Arial"/>
              <a:ea typeface="Arial"/>
              <a:cs typeface="Arial"/>
              <a:sym typeface="Arial"/>
            </a:endParaRPr>
          </a:p>
          <a:p>
            <a:pPr marL="171450" marR="0" lvl="0" indent="-165100" algn="l" rtl="0">
              <a:lnSpc>
                <a:spcPct val="100000"/>
              </a:lnSpc>
              <a:spcBef>
                <a:spcPts val="200"/>
              </a:spcBef>
              <a:spcAft>
                <a:spcPts val="0"/>
              </a:spcAft>
              <a:buClr>
                <a:srgbClr val="000000"/>
              </a:buClr>
              <a:buSzPts val="1100"/>
              <a:buFont typeface="Arial"/>
              <a:buChar char="•"/>
            </a:pPr>
            <a:r>
              <a:rPr lang="en-US" sz="1050" b="0" i="0" u="none" strike="noStrike" cap="none" dirty="0">
                <a:solidFill>
                  <a:srgbClr val="000000"/>
                </a:solidFill>
                <a:latin typeface="Arial"/>
                <a:ea typeface="Arial"/>
                <a:cs typeface="Arial"/>
                <a:sym typeface="Arial"/>
              </a:rPr>
              <a:t>Target funding to fill gaps and support innovative programs </a:t>
            </a:r>
            <a:endParaRPr sz="1050" b="0" i="0" u="none" strike="noStrike" cap="none" dirty="0">
              <a:solidFill>
                <a:srgbClr val="000000"/>
              </a:solidFill>
              <a:latin typeface="Arial"/>
              <a:ea typeface="Arial"/>
              <a:cs typeface="Arial"/>
              <a:sym typeface="Arial"/>
            </a:endParaRPr>
          </a:p>
          <a:p>
            <a:pPr marL="171450" marR="0" lvl="0" indent="-165100" algn="l" rtl="0">
              <a:lnSpc>
                <a:spcPct val="100000"/>
              </a:lnSpc>
              <a:spcBef>
                <a:spcPts val="200"/>
              </a:spcBef>
              <a:spcAft>
                <a:spcPts val="0"/>
              </a:spcAft>
              <a:buClr>
                <a:srgbClr val="000000"/>
              </a:buClr>
              <a:buSzPts val="1100"/>
              <a:buFont typeface="Arial"/>
              <a:buChar char="•"/>
            </a:pPr>
            <a:r>
              <a:rPr lang="en-US" sz="1050" b="0" i="0" u="none" strike="noStrike" cap="none" dirty="0">
                <a:solidFill>
                  <a:srgbClr val="000000"/>
                </a:solidFill>
                <a:latin typeface="Arial"/>
                <a:ea typeface="Arial"/>
                <a:cs typeface="Arial"/>
                <a:sym typeface="Arial"/>
              </a:rPr>
              <a:t>Continue to grow network and quality of providers and services</a:t>
            </a:r>
            <a:endParaRPr sz="105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200"/>
              </a:spcBef>
              <a:spcAft>
                <a:spcPts val="0"/>
              </a:spcAft>
              <a:buClr>
                <a:srgbClr val="000000"/>
              </a:buClr>
              <a:buSzPts val="1200"/>
              <a:buFont typeface="Arial"/>
              <a:buChar char="•"/>
            </a:pPr>
            <a:r>
              <a:rPr lang="en-US" sz="1050" b="0" i="0" u="none" strike="noStrike" cap="none" dirty="0">
                <a:solidFill>
                  <a:srgbClr val="000000"/>
                </a:solidFill>
                <a:latin typeface="Arial"/>
                <a:ea typeface="Arial"/>
                <a:cs typeface="Arial"/>
                <a:sym typeface="Arial"/>
              </a:rPr>
              <a:t>Track and publicly share provider </a:t>
            </a:r>
            <a:br>
              <a:rPr lang="en-US" sz="1050" b="0" i="0" u="none" strike="noStrike" cap="none" dirty="0">
                <a:solidFill>
                  <a:srgbClr val="000000"/>
                </a:solidFill>
                <a:latin typeface="Arial"/>
                <a:ea typeface="Arial"/>
                <a:cs typeface="Arial"/>
                <a:sym typeface="Arial"/>
              </a:rPr>
            </a:br>
            <a:r>
              <a:rPr lang="en-US" sz="1050" b="0" i="0" u="none" strike="noStrike" cap="none" dirty="0">
                <a:solidFill>
                  <a:srgbClr val="000000"/>
                </a:solidFill>
                <a:latin typeface="Arial"/>
                <a:ea typeface="Arial"/>
                <a:cs typeface="Arial"/>
                <a:sym typeface="Arial"/>
              </a:rPr>
              <a:t>impact data</a:t>
            </a:r>
            <a:endParaRPr sz="1050" b="0" i="0" u="none" strike="noStrike" cap="none" dirty="0">
              <a:solidFill>
                <a:srgbClr val="000000"/>
              </a:solidFill>
              <a:latin typeface="Arial"/>
              <a:ea typeface="Arial"/>
              <a:cs typeface="Arial"/>
              <a:sym typeface="Arial"/>
            </a:endParaRPr>
          </a:p>
        </p:txBody>
      </p:sp>
      <p:sp>
        <p:nvSpPr>
          <p:cNvPr id="388" name="Google Shape;388;p12"/>
          <p:cNvSpPr txBox="1"/>
          <p:nvPr/>
        </p:nvSpPr>
        <p:spPr>
          <a:xfrm>
            <a:off x="6431680" y="1297610"/>
            <a:ext cx="2423010" cy="2973624"/>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160E47"/>
                </a:solidFill>
                <a:latin typeface="Arial"/>
                <a:ea typeface="Arial"/>
                <a:cs typeface="Arial"/>
                <a:sym typeface="Arial"/>
              </a:rPr>
              <a:t>Improve Quality, Awareness, and Equitable Access to Resources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1200"/>
              <a:buFont typeface="Arial"/>
              <a:buNone/>
            </a:pPr>
            <a:r>
              <a:rPr lang="en-US" sz="1200" b="1" i="0" u="none" strike="noStrike" cap="none" dirty="0">
                <a:solidFill>
                  <a:srgbClr val="160E47"/>
                </a:solidFill>
                <a:latin typeface="Arial"/>
                <a:ea typeface="Arial"/>
                <a:cs typeface="Arial"/>
                <a:sym typeface="Arial"/>
              </a:rPr>
              <a:t>Strategies</a:t>
            </a:r>
            <a:endParaRPr sz="1400" b="0" i="0" u="none" strike="noStrike" cap="none" dirty="0">
              <a:solidFill>
                <a:srgbClr val="000000"/>
              </a:solidFill>
              <a:latin typeface="Arial"/>
              <a:ea typeface="Arial"/>
              <a:cs typeface="Arial"/>
              <a:sym typeface="Arial"/>
            </a:endParaRPr>
          </a:p>
          <a:p>
            <a:pPr marL="171450" marR="0" lvl="0" indent="-165100" algn="l" rtl="0">
              <a:lnSpc>
                <a:spcPct val="100000"/>
              </a:lnSpc>
              <a:spcBef>
                <a:spcPts val="200"/>
              </a:spcBef>
              <a:spcAft>
                <a:spcPts val="0"/>
              </a:spcAft>
              <a:buClr>
                <a:srgbClr val="000000"/>
              </a:buClr>
              <a:buSzPts val="1100"/>
              <a:buFont typeface="Arial"/>
              <a:buChar char="•"/>
            </a:pPr>
            <a:r>
              <a:rPr lang="en-US" sz="1050" b="0" i="0" u="none" strike="noStrike" cap="none" dirty="0">
                <a:solidFill>
                  <a:srgbClr val="000000"/>
                </a:solidFill>
                <a:latin typeface="Arial"/>
                <a:ea typeface="Arial"/>
                <a:cs typeface="Arial"/>
                <a:sym typeface="Arial"/>
              </a:rPr>
              <a:t>Create feedback loops for youth and families to share needs, gaps, and opportunities</a:t>
            </a:r>
            <a:endParaRPr sz="1050" b="0" i="0" u="none" strike="noStrike" cap="none" dirty="0">
              <a:solidFill>
                <a:srgbClr val="000000"/>
              </a:solidFill>
              <a:latin typeface="Arial"/>
              <a:ea typeface="Arial"/>
              <a:cs typeface="Arial"/>
              <a:sym typeface="Arial"/>
            </a:endParaRPr>
          </a:p>
          <a:p>
            <a:pPr marL="171450" marR="0" lvl="0" indent="-165100" algn="l" rtl="0">
              <a:lnSpc>
                <a:spcPct val="100000"/>
              </a:lnSpc>
              <a:spcBef>
                <a:spcPts val="200"/>
              </a:spcBef>
              <a:spcAft>
                <a:spcPts val="0"/>
              </a:spcAft>
              <a:buClr>
                <a:srgbClr val="000000"/>
              </a:buClr>
              <a:buSzPts val="1100"/>
              <a:buFont typeface="Arial"/>
              <a:buChar char="•"/>
            </a:pPr>
            <a:r>
              <a:rPr lang="en-US" sz="1050" b="0" i="0" u="none" strike="noStrike" cap="none" dirty="0">
                <a:solidFill>
                  <a:srgbClr val="000000"/>
                </a:solidFill>
                <a:latin typeface="Arial"/>
                <a:ea typeface="Arial"/>
                <a:cs typeface="Arial"/>
                <a:sym typeface="Arial"/>
              </a:rPr>
              <a:t>Conduct equity audit of current distribution of funding and services to </a:t>
            </a:r>
            <a:r>
              <a:rPr lang="en-US" sz="1050" b="0" i="0" u="none" strike="noStrike" cap="none" dirty="0">
                <a:solidFill>
                  <a:schemeClr val="dk1"/>
                </a:solidFill>
                <a:latin typeface="Calibri"/>
                <a:ea typeface="Calibri"/>
                <a:cs typeface="Calibri"/>
                <a:sym typeface="Calibri"/>
              </a:rPr>
              <a:t>increase</a:t>
            </a:r>
            <a:r>
              <a:rPr lang="en-US" sz="1050" b="0" i="0" u="none" strike="noStrike" cap="none" dirty="0">
                <a:solidFill>
                  <a:srgbClr val="000000"/>
                </a:solidFill>
                <a:latin typeface="Arial"/>
                <a:ea typeface="Arial"/>
                <a:cs typeface="Arial"/>
                <a:sym typeface="Arial"/>
              </a:rPr>
              <a:t> representation in</a:t>
            </a:r>
            <a:r>
              <a:rPr lang="en-US" sz="1050" b="0" i="0" u="none" strike="noStrike" cap="none" dirty="0">
                <a:solidFill>
                  <a:schemeClr val="dk1"/>
                </a:solidFill>
                <a:latin typeface="Calibri"/>
                <a:ea typeface="Calibri"/>
                <a:cs typeface="Calibri"/>
                <a:sym typeface="Calibri"/>
              </a:rPr>
              <a:t> service delivery</a:t>
            </a:r>
            <a:endParaRPr sz="1050" b="0" i="0" u="none" strike="noStrike" cap="none" dirty="0">
              <a:solidFill>
                <a:srgbClr val="000000"/>
              </a:solidFill>
              <a:latin typeface="Arial"/>
              <a:ea typeface="Arial"/>
              <a:cs typeface="Arial"/>
              <a:sym typeface="Arial"/>
            </a:endParaRPr>
          </a:p>
          <a:p>
            <a:pPr marL="171450" marR="0" lvl="0" indent="-165100" algn="l" rtl="0">
              <a:lnSpc>
                <a:spcPct val="100000"/>
              </a:lnSpc>
              <a:spcBef>
                <a:spcPts val="200"/>
              </a:spcBef>
              <a:spcAft>
                <a:spcPts val="0"/>
              </a:spcAft>
              <a:buClr>
                <a:srgbClr val="000000"/>
              </a:buClr>
              <a:buSzPts val="1100"/>
              <a:buFont typeface="Arial"/>
              <a:buChar char="•"/>
            </a:pPr>
            <a:r>
              <a:rPr lang="en-US" sz="1050" b="0" i="0" u="none" strike="noStrike" cap="none" dirty="0">
                <a:solidFill>
                  <a:srgbClr val="000000"/>
                </a:solidFill>
                <a:latin typeface="Arial"/>
                <a:ea typeface="Arial"/>
                <a:cs typeface="Arial"/>
                <a:sym typeface="Arial"/>
              </a:rPr>
              <a:t>Support bi-lingual and culturally competent resources and service</a:t>
            </a:r>
            <a:r>
              <a:rPr lang="en-US" sz="1050" b="0" i="0" u="none" strike="noStrike" cap="none" dirty="0">
                <a:solidFill>
                  <a:schemeClr val="dk1"/>
                </a:solidFill>
                <a:latin typeface="Calibri"/>
                <a:ea typeface="Calibri"/>
                <a:cs typeface="Calibri"/>
                <a:sym typeface="Calibri"/>
              </a:rPr>
              <a:t> delivery</a:t>
            </a:r>
            <a:endParaRPr sz="1050" b="0" i="0" u="none" strike="noStrike" cap="none" dirty="0">
              <a:solidFill>
                <a:srgbClr val="000000"/>
              </a:solidFill>
              <a:latin typeface="Arial"/>
              <a:ea typeface="Arial"/>
              <a:cs typeface="Arial"/>
              <a:sym typeface="Arial"/>
            </a:endParaRPr>
          </a:p>
          <a:p>
            <a:pPr marL="171450" marR="0" lvl="0" indent="-165100" algn="l" rtl="0">
              <a:lnSpc>
                <a:spcPct val="100000"/>
              </a:lnSpc>
              <a:spcBef>
                <a:spcPts val="200"/>
              </a:spcBef>
              <a:spcAft>
                <a:spcPts val="0"/>
              </a:spcAft>
              <a:buClr>
                <a:srgbClr val="000000"/>
              </a:buClr>
              <a:buSzPts val="1100"/>
              <a:buFont typeface="Arial"/>
              <a:buChar char="•"/>
            </a:pPr>
            <a:r>
              <a:rPr lang="en-US" sz="1050" b="0" i="0" u="none" strike="noStrike" cap="none" dirty="0">
                <a:solidFill>
                  <a:srgbClr val="000000"/>
                </a:solidFill>
                <a:latin typeface="Arial"/>
                <a:ea typeface="Arial"/>
                <a:cs typeface="Arial"/>
                <a:sym typeface="Arial"/>
              </a:rPr>
              <a:t>Partner with other agencies to provide navigation for services</a:t>
            </a:r>
            <a:endParaRPr sz="1050" b="0" i="0" u="none" strike="noStrike" cap="none" dirty="0">
              <a:solidFill>
                <a:srgbClr val="000000"/>
              </a:solidFill>
              <a:latin typeface="Arial"/>
              <a:ea typeface="Arial"/>
              <a:cs typeface="Arial"/>
              <a:sym typeface="Arial"/>
            </a:endParaRPr>
          </a:p>
          <a:p>
            <a:pPr marL="171450" marR="0" lvl="0" indent="-165100" algn="l" rtl="0">
              <a:lnSpc>
                <a:spcPct val="100000"/>
              </a:lnSpc>
              <a:spcBef>
                <a:spcPts val="200"/>
              </a:spcBef>
              <a:spcAft>
                <a:spcPts val="0"/>
              </a:spcAft>
              <a:buClr>
                <a:srgbClr val="000000"/>
              </a:buClr>
              <a:buSzPts val="1100"/>
              <a:buFont typeface="Arial"/>
              <a:buChar char="•"/>
            </a:pPr>
            <a:r>
              <a:rPr lang="en-US" sz="1050" b="0" i="0" u="none" strike="noStrike" cap="none" dirty="0">
                <a:solidFill>
                  <a:srgbClr val="000000"/>
                </a:solidFill>
                <a:latin typeface="Arial"/>
                <a:ea typeface="Arial"/>
                <a:cs typeface="Arial"/>
                <a:sym typeface="Arial"/>
              </a:rPr>
              <a:t>Invest in mobile resources to meet people in their communities</a:t>
            </a:r>
            <a:endParaRPr sz="1050" b="0" i="0" u="none" strike="noStrike" cap="none" dirty="0">
              <a:solidFill>
                <a:srgbClr val="000000"/>
              </a:solidFill>
              <a:latin typeface="Arial"/>
              <a:ea typeface="Arial"/>
              <a:cs typeface="Arial"/>
              <a:sym typeface="Arial"/>
            </a:endParaRPr>
          </a:p>
          <a:p>
            <a:pPr marL="171450" marR="0" lvl="0" indent="-165100" algn="l" rtl="0">
              <a:lnSpc>
                <a:spcPct val="100000"/>
              </a:lnSpc>
              <a:spcBef>
                <a:spcPts val="200"/>
              </a:spcBef>
              <a:spcAft>
                <a:spcPts val="0"/>
              </a:spcAft>
              <a:buClr>
                <a:srgbClr val="000000"/>
              </a:buClr>
              <a:buSzPts val="1100"/>
              <a:buFont typeface="Arial"/>
              <a:buChar char="•"/>
            </a:pPr>
            <a:r>
              <a:rPr lang="en-US" sz="1050" b="0" i="0" u="none" strike="noStrike" cap="none" dirty="0">
                <a:solidFill>
                  <a:srgbClr val="000000"/>
                </a:solidFill>
                <a:latin typeface="Arial"/>
                <a:ea typeface="Arial"/>
                <a:cs typeface="Arial"/>
                <a:sym typeface="Arial"/>
              </a:rPr>
              <a:t>Use texting and social media to promote services and resources</a:t>
            </a:r>
            <a:endParaRPr sz="1050" b="0" i="0" u="none" strike="noStrike" cap="none" dirty="0">
              <a:solidFill>
                <a:srgbClr val="000000"/>
              </a:solidFill>
              <a:latin typeface="Arial"/>
              <a:ea typeface="Arial"/>
              <a:cs typeface="Arial"/>
              <a:sym typeface="Arial"/>
            </a:endParaRPr>
          </a:p>
        </p:txBody>
      </p:sp>
      <p:sp>
        <p:nvSpPr>
          <p:cNvPr id="389" name="Google Shape;389;p12"/>
          <p:cNvSpPr txBox="1">
            <a:spLocks noGrp="1"/>
          </p:cNvSpPr>
          <p:nvPr>
            <p:ph type="title"/>
          </p:nvPr>
        </p:nvSpPr>
        <p:spPr>
          <a:xfrm>
            <a:off x="351183" y="165063"/>
            <a:ext cx="8582422" cy="858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Rockwell"/>
              <a:buNone/>
            </a:pPr>
            <a:r>
              <a:rPr lang="en-US" sz="3200" dirty="0"/>
              <a:t>Strategic Roadmap       </a:t>
            </a:r>
            <a:r>
              <a:rPr lang="en-US" sz="3200" dirty="0">
                <a:solidFill>
                  <a:srgbClr val="595959"/>
                </a:solidFill>
              </a:rPr>
              <a:t>2023-2026</a:t>
            </a:r>
            <a:endParaRPr sz="3200" dirty="0"/>
          </a:p>
        </p:txBody>
      </p:sp>
      <p:sp>
        <p:nvSpPr>
          <p:cNvPr id="390" name="Google Shape;390;p12"/>
          <p:cNvSpPr txBox="1">
            <a:spLocks noGrp="1"/>
          </p:cNvSpPr>
          <p:nvPr>
            <p:ph type="sldNum" idx="12"/>
          </p:nvPr>
        </p:nvSpPr>
        <p:spPr>
          <a:xfrm>
            <a:off x="9097619"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12</a:t>
            </a:fld>
            <a:endParaRPr/>
          </a:p>
        </p:txBody>
      </p:sp>
      <p:pic>
        <p:nvPicPr>
          <p:cNvPr id="391" name="Google Shape;391;p12" descr="Logo&#10;&#10;Description automatically generated"/>
          <p:cNvPicPr preferRelativeResize="0"/>
          <p:nvPr/>
        </p:nvPicPr>
        <p:blipFill rotWithShape="1">
          <a:blip r:embed="rId4">
            <a:alphaModFix/>
          </a:blip>
          <a:srcRect/>
          <a:stretch/>
        </p:blipFill>
        <p:spPr>
          <a:xfrm>
            <a:off x="11323334" y="162651"/>
            <a:ext cx="642243" cy="860606"/>
          </a:xfrm>
          <a:prstGeom prst="rect">
            <a:avLst/>
          </a:prstGeom>
          <a:noFill/>
          <a:ln>
            <a:noFill/>
          </a:ln>
        </p:spPr>
      </p:pic>
      <p:sp>
        <p:nvSpPr>
          <p:cNvPr id="397" name="Google Shape;397;p12"/>
          <p:cNvSpPr/>
          <p:nvPr/>
        </p:nvSpPr>
        <p:spPr>
          <a:xfrm>
            <a:off x="3202531" y="846040"/>
            <a:ext cx="2831317" cy="374234"/>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1F1F1"/>
                </a:solidFill>
                <a:latin typeface="Rockwell"/>
                <a:ea typeface="Rockwell"/>
                <a:cs typeface="Rockwell"/>
                <a:sym typeface="Rockwell"/>
              </a:rPr>
              <a:t>PRIORITY </a:t>
            </a:r>
            <a:r>
              <a:rPr lang="en-US" sz="1400" b="1" i="0" u="none" strike="noStrike" cap="none">
                <a:solidFill>
                  <a:srgbClr val="F1F1F1"/>
                </a:solidFill>
                <a:latin typeface="Rockwell"/>
                <a:ea typeface="Rockwell"/>
                <a:cs typeface="Rockwell"/>
                <a:sym typeface="Rockwell"/>
              </a:rPr>
              <a:t>TWO</a:t>
            </a:r>
            <a:endParaRPr sz="1400" b="0" i="0" u="none" strike="noStrike" cap="none">
              <a:solidFill>
                <a:srgbClr val="000000"/>
              </a:solidFill>
              <a:latin typeface="Arial"/>
              <a:ea typeface="Arial"/>
              <a:cs typeface="Arial"/>
              <a:sym typeface="Arial"/>
            </a:endParaRPr>
          </a:p>
        </p:txBody>
      </p:sp>
      <p:sp>
        <p:nvSpPr>
          <p:cNvPr id="398" name="Google Shape;398;p12"/>
          <p:cNvSpPr/>
          <p:nvPr/>
        </p:nvSpPr>
        <p:spPr>
          <a:xfrm>
            <a:off x="414455" y="843409"/>
            <a:ext cx="2472036" cy="374234"/>
          </a:xfrm>
          <a:prstGeom prst="roundRect">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1F1F1"/>
                </a:solidFill>
                <a:latin typeface="Rockwell"/>
                <a:ea typeface="Rockwell"/>
                <a:cs typeface="Rockwell"/>
                <a:sym typeface="Rockwell"/>
              </a:rPr>
              <a:t>PRIORITY </a:t>
            </a:r>
            <a:r>
              <a:rPr lang="en-US" sz="1400" b="1" i="0" u="none" strike="noStrike" cap="none">
                <a:solidFill>
                  <a:srgbClr val="F1F1F1"/>
                </a:solidFill>
                <a:latin typeface="Rockwell"/>
                <a:ea typeface="Rockwell"/>
                <a:cs typeface="Rockwell"/>
                <a:sym typeface="Rockwell"/>
              </a:rPr>
              <a:t>ONE</a:t>
            </a:r>
            <a:endParaRPr sz="1400" b="0" i="0" u="none" strike="noStrike" cap="none">
              <a:solidFill>
                <a:srgbClr val="000000"/>
              </a:solidFill>
              <a:latin typeface="Arial"/>
              <a:ea typeface="Arial"/>
              <a:cs typeface="Arial"/>
              <a:sym typeface="Arial"/>
            </a:endParaRPr>
          </a:p>
        </p:txBody>
      </p:sp>
      <p:sp>
        <p:nvSpPr>
          <p:cNvPr id="399" name="Google Shape;399;p12"/>
          <p:cNvSpPr/>
          <p:nvPr/>
        </p:nvSpPr>
        <p:spPr>
          <a:xfrm>
            <a:off x="6327564" y="836140"/>
            <a:ext cx="2606040" cy="374234"/>
          </a:xfrm>
          <a:prstGeom prst="round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F1F1F1"/>
                </a:solidFill>
                <a:latin typeface="Rockwell"/>
                <a:ea typeface="Rockwell"/>
                <a:cs typeface="Rockwell"/>
                <a:sym typeface="Rockwell"/>
              </a:rPr>
              <a:t>PRIORITY </a:t>
            </a:r>
            <a:r>
              <a:rPr lang="en-US" sz="1400" b="1" i="0" u="none" strike="noStrike" cap="none" dirty="0">
                <a:solidFill>
                  <a:srgbClr val="F1F1F1"/>
                </a:solidFill>
                <a:latin typeface="Rockwell"/>
                <a:ea typeface="Rockwell"/>
                <a:cs typeface="Rockwell"/>
                <a:sym typeface="Rockwell"/>
              </a:rPr>
              <a:t>THREE</a:t>
            </a:r>
            <a:endParaRPr sz="1400" b="0" i="0" u="none" strike="noStrike" cap="none" dirty="0">
              <a:solidFill>
                <a:srgbClr val="000000"/>
              </a:solidFill>
              <a:latin typeface="Arial"/>
              <a:ea typeface="Arial"/>
              <a:cs typeface="Arial"/>
              <a:sym typeface="Arial"/>
            </a:endParaRPr>
          </a:p>
        </p:txBody>
      </p:sp>
      <p:cxnSp>
        <p:nvCxnSpPr>
          <p:cNvPr id="401" name="Google Shape;401;p12"/>
          <p:cNvCxnSpPr/>
          <p:nvPr/>
        </p:nvCxnSpPr>
        <p:spPr>
          <a:xfrm>
            <a:off x="2203269" y="5579472"/>
            <a:ext cx="0" cy="490251"/>
          </a:xfrm>
          <a:prstGeom prst="straightConnector1">
            <a:avLst/>
          </a:prstGeom>
          <a:noFill/>
          <a:ln w="9525" cap="flat" cmpd="sng">
            <a:solidFill>
              <a:schemeClr val="accent6"/>
            </a:solidFill>
            <a:prstDash val="solid"/>
            <a:miter lim="800000"/>
            <a:headEnd type="none" w="sm" len="sm"/>
            <a:tailEnd type="none" w="sm" len="sm"/>
          </a:ln>
        </p:spPr>
      </p:cxnSp>
      <p:cxnSp>
        <p:nvCxnSpPr>
          <p:cNvPr id="402" name="Google Shape;402;p12"/>
          <p:cNvCxnSpPr/>
          <p:nvPr/>
        </p:nvCxnSpPr>
        <p:spPr>
          <a:xfrm>
            <a:off x="4649719" y="5579472"/>
            <a:ext cx="0" cy="490251"/>
          </a:xfrm>
          <a:prstGeom prst="straightConnector1">
            <a:avLst/>
          </a:prstGeom>
          <a:noFill/>
          <a:ln w="9525" cap="flat" cmpd="sng">
            <a:solidFill>
              <a:schemeClr val="accent6"/>
            </a:solidFill>
            <a:prstDash val="solid"/>
            <a:miter lim="800000"/>
            <a:headEnd type="none" w="sm" len="sm"/>
            <a:tailEnd type="none" w="sm" len="sm"/>
          </a:ln>
        </p:spPr>
      </p:cxnSp>
      <p:cxnSp>
        <p:nvCxnSpPr>
          <p:cNvPr id="403" name="Google Shape;403;p12"/>
          <p:cNvCxnSpPr/>
          <p:nvPr/>
        </p:nvCxnSpPr>
        <p:spPr>
          <a:xfrm>
            <a:off x="6843990" y="5579472"/>
            <a:ext cx="0" cy="490251"/>
          </a:xfrm>
          <a:prstGeom prst="straightConnector1">
            <a:avLst/>
          </a:prstGeom>
          <a:noFill/>
          <a:ln w="9525" cap="flat" cmpd="sng">
            <a:solidFill>
              <a:schemeClr val="accent6"/>
            </a:solidFill>
            <a:prstDash val="solid"/>
            <a:miter lim="800000"/>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4983379" y="365126"/>
            <a:ext cx="7105577" cy="858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Rockwell"/>
              <a:buNone/>
            </a:pPr>
            <a:r>
              <a:rPr lang="en-US" dirty="0"/>
              <a:t>A Message from Leadership</a:t>
            </a:r>
            <a:endParaRPr dirty="0"/>
          </a:p>
        </p:txBody>
      </p:sp>
      <p:sp>
        <p:nvSpPr>
          <p:cNvPr id="69" name="Google Shape;69;p2"/>
          <p:cNvSpPr/>
          <p:nvPr/>
        </p:nvSpPr>
        <p:spPr>
          <a:xfrm>
            <a:off x="5517" y="0"/>
            <a:ext cx="4640056" cy="6857107"/>
          </a:xfrm>
          <a:prstGeom prst="rect">
            <a:avLst/>
          </a:prstGeom>
          <a:solidFill>
            <a:srgbClr val="002663"/>
          </a:solidFill>
          <a:ln>
            <a:noFill/>
          </a:ln>
        </p:spPr>
        <p:txBody>
          <a:bodyPr spcFirstLastPara="1" wrap="square" lIns="121875" tIns="60925" rIns="121875" bIns="60925" anchor="t" anchorCtr="0">
            <a:noAutofit/>
          </a:bodyPr>
          <a:lstStyle/>
          <a:p>
            <a:pPr marL="0" marR="0" lvl="0" indent="0" algn="ctr" rtl="0">
              <a:lnSpc>
                <a:spcPct val="100000"/>
              </a:lnSpc>
              <a:spcBef>
                <a:spcPts val="0"/>
              </a:spcBef>
              <a:spcAft>
                <a:spcPts val="0"/>
              </a:spcAft>
              <a:buClr>
                <a:srgbClr val="000000"/>
              </a:buClr>
              <a:buSzPts val="3199"/>
              <a:buFont typeface="Arial"/>
              <a:buNone/>
            </a:pPr>
            <a:endParaRPr sz="3199" b="0" i="0" u="none" strike="noStrike" cap="none">
              <a:solidFill>
                <a:schemeClr val="dk1"/>
              </a:solidFill>
              <a:latin typeface="Calibri"/>
              <a:ea typeface="Calibri"/>
              <a:cs typeface="Calibri"/>
              <a:sym typeface="Calibri"/>
            </a:endParaRPr>
          </a:p>
        </p:txBody>
      </p:sp>
      <p:sp>
        <p:nvSpPr>
          <p:cNvPr id="70" name="Google Shape;70;p2"/>
          <p:cNvSpPr txBox="1"/>
          <p:nvPr/>
        </p:nvSpPr>
        <p:spPr>
          <a:xfrm>
            <a:off x="354359" y="2330605"/>
            <a:ext cx="3860289" cy="4208307"/>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2000" b="0" i="0" u="none" strike="noStrike" cap="none" dirty="0">
                <a:solidFill>
                  <a:schemeClr val="accent2"/>
                </a:solidFill>
                <a:latin typeface="Rockwell"/>
                <a:ea typeface="Rockwell"/>
                <a:cs typeface="Rockwell"/>
                <a:sym typeface="Rockwell"/>
              </a:rPr>
              <a:t>“Our Charles County Local Management Board is vital in providing resources and support to families in our community, as well as filling gaps in services to provide equitable opportunities </a:t>
            </a:r>
            <a:br>
              <a:rPr lang="en-US" sz="2000" b="0" i="0" u="none" strike="noStrike" cap="none" dirty="0">
                <a:solidFill>
                  <a:schemeClr val="accent2"/>
                </a:solidFill>
                <a:latin typeface="Rockwell"/>
                <a:ea typeface="Rockwell"/>
                <a:cs typeface="Rockwell"/>
                <a:sym typeface="Rockwell"/>
              </a:rPr>
            </a:br>
            <a:r>
              <a:rPr lang="en-US" sz="2000" b="0" i="0" u="none" strike="noStrike" cap="none" dirty="0">
                <a:solidFill>
                  <a:schemeClr val="accent2"/>
                </a:solidFill>
                <a:latin typeface="Rockwell"/>
                <a:ea typeface="Rockwell"/>
                <a:cs typeface="Rockwell"/>
                <a:sym typeface="Rockwell"/>
              </a:rPr>
              <a:t>for all families. This Community Plan captures a snapshot of their current and future efforts, and I encourage you to take a look to learn more about the impactful </a:t>
            </a:r>
            <a:br>
              <a:rPr lang="en-US" sz="2000" b="0" i="0" u="none" strike="noStrike" cap="none" dirty="0">
                <a:solidFill>
                  <a:schemeClr val="accent2"/>
                </a:solidFill>
                <a:latin typeface="Rockwell"/>
                <a:ea typeface="Rockwell"/>
                <a:cs typeface="Rockwell"/>
                <a:sym typeface="Rockwell"/>
              </a:rPr>
            </a:br>
            <a:r>
              <a:rPr lang="en-US" sz="2000" b="0" i="0" u="none" strike="noStrike" cap="none" dirty="0">
                <a:solidFill>
                  <a:schemeClr val="accent2"/>
                </a:solidFill>
                <a:latin typeface="Rockwell"/>
                <a:ea typeface="Rockwell"/>
                <a:cs typeface="Rockwell"/>
                <a:sym typeface="Rockwell"/>
              </a:rPr>
              <a:t>work they are doing.”</a:t>
            </a:r>
            <a:endParaRPr sz="1400" b="0" i="0" u="none" strike="noStrike" cap="none" dirty="0">
              <a:solidFill>
                <a:schemeClr val="accent2"/>
              </a:solidFill>
              <a:latin typeface="Rockwell"/>
              <a:ea typeface="Rockwell"/>
              <a:cs typeface="Rockwell"/>
              <a:sym typeface="Rockwell"/>
            </a:endParaRPr>
          </a:p>
          <a:p>
            <a:pPr marL="0" marR="0" lvl="0" indent="0" algn="ctr" rtl="0">
              <a:lnSpc>
                <a:spcPct val="100000"/>
              </a:lnSpc>
              <a:spcBef>
                <a:spcPts val="600"/>
              </a:spcBef>
              <a:spcAft>
                <a:spcPts val="0"/>
              </a:spcAft>
              <a:buNone/>
            </a:pPr>
            <a:r>
              <a:rPr lang="en-US" sz="1333" b="0" i="0" u="none" strike="noStrike" cap="none" dirty="0">
                <a:solidFill>
                  <a:schemeClr val="accent2"/>
                </a:solidFill>
                <a:latin typeface="Rockwell"/>
                <a:ea typeface="Rockwell"/>
                <a:cs typeface="Rockwell"/>
                <a:sym typeface="Rockwell"/>
              </a:rPr>
              <a:t>– Mark Belton, County Administrator</a:t>
            </a:r>
            <a:endParaRPr sz="1600" b="0" i="0" u="none" strike="noStrike" cap="none" dirty="0">
              <a:solidFill>
                <a:schemeClr val="accent2"/>
              </a:solidFill>
              <a:latin typeface="Rockwell"/>
              <a:ea typeface="Rockwell"/>
              <a:cs typeface="Rockwell"/>
              <a:sym typeface="Rockwell"/>
            </a:endParaRPr>
          </a:p>
        </p:txBody>
      </p:sp>
      <p:sp>
        <p:nvSpPr>
          <p:cNvPr id="71" name="Google Shape;71;p2"/>
          <p:cNvSpPr txBox="1"/>
          <p:nvPr/>
        </p:nvSpPr>
        <p:spPr>
          <a:xfrm>
            <a:off x="4983379" y="1223320"/>
            <a:ext cx="7105576" cy="5134757"/>
          </a:xfrm>
          <a:prstGeom prst="rect">
            <a:avLst/>
          </a:prstGeom>
          <a:noFill/>
          <a:ln>
            <a:noFill/>
          </a:ln>
        </p:spPr>
        <p:txBody>
          <a:bodyPr spcFirstLastPara="1" wrap="square" lIns="91425" tIns="45700" rIns="91425" bIns="45700" anchor="t" anchorCtr="0">
            <a:noAutofit/>
          </a:bodyPr>
          <a:lstStyle/>
          <a:p>
            <a:pPr lvl="0">
              <a:spcAft>
                <a:spcPts val="600"/>
              </a:spcAft>
              <a:buSzPts val="1400"/>
            </a:pPr>
            <a:r>
              <a:rPr lang="en-US" dirty="0">
                <a:solidFill>
                  <a:schemeClr val="dk1"/>
                </a:solidFill>
              </a:rPr>
              <a:t>C</a:t>
            </a:r>
            <a:r>
              <a:rPr lang="en-US" spc="-30" dirty="0">
                <a:solidFill>
                  <a:schemeClr val="dk1"/>
                </a:solidFill>
              </a:rPr>
              <a:t>harles County is a wonderful place to raise a family.  We also have many children and families who are struggling, living a paycheck away from poverty.  Many of our families make </a:t>
            </a:r>
            <a:r>
              <a:rPr lang="en-US" spc="-20" dirty="0">
                <a:solidFill>
                  <a:schemeClr val="dk1"/>
                </a:solidFill>
              </a:rPr>
              <a:t>too much to qualify for public assistance, but can barely make ends meet after paying rent, groceries, gas and childcare. We know other families face additional barriers when accessing services and are committed to addressing those inequities.</a:t>
            </a:r>
          </a:p>
          <a:p>
            <a:pPr lvl="0">
              <a:spcAft>
                <a:spcPts val="600"/>
              </a:spcAft>
              <a:buSzPts val="1400"/>
            </a:pPr>
            <a:r>
              <a:rPr lang="en-US" dirty="0">
                <a:solidFill>
                  <a:schemeClr val="dk1"/>
                </a:solidFill>
              </a:rPr>
              <a:t>As you will see in the data that follows, economic instability often results in adverse outcomes for children and youth as well as intergenerational poverty for many of our families.  </a:t>
            </a:r>
            <a:r>
              <a:rPr lang="en-US" spc="-30" dirty="0">
                <a:solidFill>
                  <a:schemeClr val="dk1"/>
                </a:solidFill>
              </a:rPr>
              <a:t>We are working with residents, partners, and other child-serving agencies to create a better future where </a:t>
            </a:r>
            <a:r>
              <a:rPr lang="en-US" b="1" i="1" u="sng" spc="-30" dirty="0">
                <a:solidFill>
                  <a:schemeClr val="accent4"/>
                </a:solidFill>
              </a:rPr>
              <a:t>all</a:t>
            </a:r>
            <a:r>
              <a:rPr lang="en-US" b="1" i="1" spc="-30" dirty="0">
                <a:solidFill>
                  <a:schemeClr val="accent4"/>
                </a:solidFill>
              </a:rPr>
              <a:t> communities are safe and </a:t>
            </a:r>
            <a:r>
              <a:rPr lang="en-US" b="1" i="1" u="sng" spc="-30" dirty="0">
                <a:solidFill>
                  <a:schemeClr val="accent4"/>
                </a:solidFill>
              </a:rPr>
              <a:t>all</a:t>
            </a:r>
            <a:r>
              <a:rPr lang="en-US" b="1" i="1" spc="-30" dirty="0">
                <a:solidFill>
                  <a:schemeClr val="accent4"/>
                </a:solidFill>
              </a:rPr>
              <a:t> families have equitable opportunities to learn, grow and thrive in Charles County.  </a:t>
            </a:r>
          </a:p>
          <a:p>
            <a:pPr lvl="0">
              <a:spcAft>
                <a:spcPts val="600"/>
              </a:spcAft>
              <a:buSzPts val="1400"/>
            </a:pPr>
            <a:r>
              <a:rPr lang="en-US" spc="-30" dirty="0">
                <a:solidFill>
                  <a:schemeClr val="dk1"/>
                </a:solidFill>
              </a:rPr>
              <a:t>Over the next three years, our Local Management Board and staff, along with our partners, will focus on three priorities:</a:t>
            </a:r>
          </a:p>
          <a:p>
            <a:pPr marL="182880" lvl="0" indent="-182880">
              <a:spcAft>
                <a:spcPts val="300"/>
              </a:spcAft>
              <a:buSzPts val="1400"/>
              <a:buFont typeface="Arial" panose="020B0604020202020204" pitchFamily="34" charset="0"/>
              <a:buChar char="•"/>
            </a:pPr>
            <a:r>
              <a:rPr lang="en-US" b="1" dirty="0">
                <a:solidFill>
                  <a:schemeClr val="dk1"/>
                </a:solidFill>
              </a:rPr>
              <a:t>Build community connection throughout the County</a:t>
            </a:r>
          </a:p>
          <a:p>
            <a:pPr marL="182880" lvl="0" indent="-182880">
              <a:spcAft>
                <a:spcPts val="300"/>
              </a:spcAft>
              <a:buSzPts val="1400"/>
              <a:buFont typeface="Arial" panose="020B0604020202020204" pitchFamily="34" charset="0"/>
              <a:buChar char="•"/>
            </a:pPr>
            <a:r>
              <a:rPr lang="en-US" b="1" dirty="0">
                <a:solidFill>
                  <a:schemeClr val="dk1"/>
                </a:solidFill>
              </a:rPr>
              <a:t>Increase collaboration, innovation, and accountability among our partners</a:t>
            </a:r>
          </a:p>
          <a:p>
            <a:pPr marL="182880" lvl="0" indent="-182880">
              <a:spcAft>
                <a:spcPts val="300"/>
              </a:spcAft>
              <a:buSzPts val="1400"/>
              <a:buFont typeface="Arial" panose="020B0604020202020204" pitchFamily="34" charset="0"/>
              <a:buChar char="•"/>
            </a:pPr>
            <a:r>
              <a:rPr lang="en-US" b="1" dirty="0">
                <a:solidFill>
                  <a:schemeClr val="dk1"/>
                </a:solidFill>
              </a:rPr>
              <a:t>Improve quality, awareness, and equitable access to resources</a:t>
            </a:r>
          </a:p>
          <a:p>
            <a:pPr lvl="0">
              <a:spcBef>
                <a:spcPts val="600"/>
              </a:spcBef>
              <a:spcAft>
                <a:spcPts val="600"/>
              </a:spcAft>
              <a:buSzPts val="1400"/>
            </a:pPr>
            <a:r>
              <a:rPr lang="en-US" dirty="0">
                <a:solidFill>
                  <a:schemeClr val="dk1"/>
                </a:solidFill>
              </a:rPr>
              <a:t>For a big picture view of how we will make lasting change happen, see page 11.</a:t>
            </a:r>
          </a:p>
          <a:p>
            <a:pPr lvl="0">
              <a:spcAft>
                <a:spcPts val="600"/>
              </a:spcAft>
              <a:buSzPts val="1400"/>
            </a:pPr>
            <a:r>
              <a:rPr lang="en-US" spc="-20" dirty="0">
                <a:solidFill>
                  <a:schemeClr val="dk1"/>
                </a:solidFill>
              </a:rPr>
              <a:t>By working together, we will improve the well-being of all children, youth, and families in Charles County .  We hope you will join us in making Charles County an even better place to live, grow up and raise a family, for today’s residents and generations to come.</a:t>
            </a:r>
          </a:p>
          <a:p>
            <a:pPr>
              <a:spcBef>
                <a:spcPts val="600"/>
              </a:spcBef>
              <a:spcAft>
                <a:spcPts val="600"/>
              </a:spcAft>
              <a:buSzPts val="1400"/>
            </a:pPr>
            <a:r>
              <a:rPr lang="en-US" spc="-20" dirty="0">
                <a:solidFill>
                  <a:schemeClr val="dk1"/>
                </a:solidFill>
              </a:rPr>
              <a:t>Laura Gustafson, LMSW,  Local Management Board Coordinator</a:t>
            </a:r>
          </a:p>
        </p:txBody>
      </p:sp>
      <p:sp>
        <p:nvSpPr>
          <p:cNvPr id="72" name="Google Shape;72;p2"/>
          <p:cNvSpPr txBox="1">
            <a:spLocks noGrp="1"/>
          </p:cNvSpPr>
          <p:nvPr>
            <p:ph type="sldNum" idx="12"/>
          </p:nvPr>
        </p:nvSpPr>
        <p:spPr>
          <a:xfrm>
            <a:off x="10948085" y="6356350"/>
            <a:ext cx="8927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2</a:t>
            </a:fld>
            <a:endParaRPr dirty="0"/>
          </a:p>
        </p:txBody>
      </p:sp>
      <p:pic>
        <p:nvPicPr>
          <p:cNvPr id="73" name="Google Shape;73;p2" descr="A group of people smiling&#10;&#10;Description automatically generated with medium confidence"/>
          <p:cNvPicPr preferRelativeResize="0"/>
          <p:nvPr/>
        </p:nvPicPr>
        <p:blipFill rotWithShape="1">
          <a:blip r:embed="rId3">
            <a:alphaModFix/>
          </a:blip>
          <a:srcRect l="6144" t="20451" r="18179" b="27295"/>
          <a:stretch/>
        </p:blipFill>
        <p:spPr>
          <a:xfrm>
            <a:off x="-5519" y="0"/>
            <a:ext cx="4640056" cy="21633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3"/>
          <p:cNvSpPr/>
          <p:nvPr/>
        </p:nvSpPr>
        <p:spPr>
          <a:xfrm>
            <a:off x="6096000" y="0"/>
            <a:ext cx="6096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 name="Google Shape;79;p3"/>
          <p:cNvSpPr txBox="1">
            <a:spLocks noGrp="1"/>
          </p:cNvSpPr>
          <p:nvPr>
            <p:ph type="title"/>
          </p:nvPr>
        </p:nvSpPr>
        <p:spPr>
          <a:xfrm>
            <a:off x="351183" y="365126"/>
            <a:ext cx="5522646" cy="858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Rockwell"/>
              <a:buNone/>
            </a:pPr>
            <a:r>
              <a:rPr lang="en-US"/>
              <a:t>Meet Your Local Management Board</a:t>
            </a:r>
            <a:endParaRPr/>
          </a:p>
        </p:txBody>
      </p:sp>
      <p:sp>
        <p:nvSpPr>
          <p:cNvPr id="80" name="Google Shape;80;p3"/>
          <p:cNvSpPr txBox="1">
            <a:spLocks noGrp="1"/>
          </p:cNvSpPr>
          <p:nvPr>
            <p:ph type="body" idx="1"/>
          </p:nvPr>
        </p:nvSpPr>
        <p:spPr>
          <a:xfrm>
            <a:off x="351182" y="1815504"/>
            <a:ext cx="5265848" cy="121508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1400"/>
              <a:buFont typeface="Arial"/>
              <a:buNone/>
            </a:pPr>
            <a:r>
              <a:rPr lang="en-US" dirty="0"/>
              <a:t>The Charles County Advocacy Council for Children, Youth, and Families is the Local Management Board (LMB) for our community, one of 24 LMBs in Maryland responsible for assessing and addressing the needs of children, youth, and families locally.  </a:t>
            </a:r>
            <a:r>
              <a:rPr lang="en-US" b="1" dirty="0">
                <a:solidFill>
                  <a:srgbClr val="003995"/>
                </a:solidFill>
              </a:rPr>
              <a:t>Our mission is to coordinate and fund responsive, accessible, and supportive resources that improve the quality of life for children, youth, and families.</a:t>
            </a:r>
            <a:endParaRPr dirty="0"/>
          </a:p>
          <a:p>
            <a:pPr marL="0" lvl="0" indent="0" algn="l" rtl="0">
              <a:lnSpc>
                <a:spcPct val="120000"/>
              </a:lnSpc>
              <a:spcBef>
                <a:spcPts val="1200"/>
              </a:spcBef>
              <a:spcAft>
                <a:spcPts val="0"/>
              </a:spcAft>
              <a:buClr>
                <a:schemeClr val="dk1"/>
              </a:buClr>
              <a:buSzPts val="1400"/>
              <a:buFont typeface="Arial"/>
              <a:buNone/>
            </a:pPr>
            <a:r>
              <a:rPr lang="en-US" b="1" i="1" dirty="0"/>
              <a:t>How </a:t>
            </a:r>
            <a:r>
              <a:rPr lang="en-US" b="1" dirty="0"/>
              <a:t>we carry out our mission is just as important as </a:t>
            </a:r>
            <a:br>
              <a:rPr lang="en-US" b="1" dirty="0"/>
            </a:br>
            <a:r>
              <a:rPr lang="en-US" b="1" i="1" dirty="0"/>
              <a:t>what </a:t>
            </a:r>
            <a:r>
              <a:rPr lang="en-US" b="1" dirty="0"/>
              <a:t>we do. We believe in: </a:t>
            </a:r>
            <a:endParaRPr dirty="0"/>
          </a:p>
          <a:p>
            <a:pPr marL="182880" lvl="0" indent="-182880" algn="l" rtl="0">
              <a:lnSpc>
                <a:spcPct val="120000"/>
              </a:lnSpc>
              <a:spcBef>
                <a:spcPts val="1200"/>
              </a:spcBef>
              <a:spcAft>
                <a:spcPts val="0"/>
              </a:spcAft>
              <a:buClr>
                <a:schemeClr val="dk1"/>
              </a:buClr>
              <a:buSzPts val="1400"/>
              <a:buFont typeface="Arial"/>
              <a:buChar char="•"/>
            </a:pPr>
            <a:r>
              <a:rPr lang="en-US" dirty="0"/>
              <a:t>Equitable opportunities for families to thrive</a:t>
            </a:r>
            <a:endParaRPr dirty="0"/>
          </a:p>
          <a:p>
            <a:pPr marL="182880" lvl="0" indent="-182880" algn="l" rtl="0">
              <a:lnSpc>
                <a:spcPct val="120000"/>
              </a:lnSpc>
              <a:spcBef>
                <a:spcPts val="300"/>
              </a:spcBef>
              <a:spcAft>
                <a:spcPts val="0"/>
              </a:spcAft>
              <a:buClr>
                <a:schemeClr val="dk1"/>
              </a:buClr>
              <a:buSzPts val="1400"/>
              <a:buFont typeface="Arial"/>
              <a:buChar char="•"/>
            </a:pPr>
            <a:r>
              <a:rPr lang="en-US" dirty="0"/>
              <a:t>Person-centered approaches that meet people where they are</a:t>
            </a:r>
            <a:endParaRPr dirty="0"/>
          </a:p>
          <a:p>
            <a:pPr marL="182880" lvl="0" indent="-182880" algn="l" rtl="0">
              <a:lnSpc>
                <a:spcPct val="120000"/>
              </a:lnSpc>
              <a:spcBef>
                <a:spcPts val="300"/>
              </a:spcBef>
              <a:spcAft>
                <a:spcPts val="0"/>
              </a:spcAft>
              <a:buClr>
                <a:schemeClr val="dk1"/>
              </a:buClr>
              <a:buSzPts val="1400"/>
              <a:buFont typeface="Arial"/>
              <a:buChar char="•"/>
            </a:pPr>
            <a:r>
              <a:rPr lang="en-US" dirty="0"/>
              <a:t>Collaborating across agencies and sectors</a:t>
            </a:r>
            <a:endParaRPr dirty="0"/>
          </a:p>
          <a:p>
            <a:pPr marL="182880" lvl="0" indent="-182880" algn="l" rtl="0">
              <a:lnSpc>
                <a:spcPct val="120000"/>
              </a:lnSpc>
              <a:spcBef>
                <a:spcPts val="300"/>
              </a:spcBef>
              <a:spcAft>
                <a:spcPts val="0"/>
              </a:spcAft>
              <a:buClr>
                <a:schemeClr val="dk1"/>
              </a:buClr>
              <a:buSzPts val="1400"/>
              <a:buFont typeface="Arial"/>
              <a:buChar char="•"/>
            </a:pPr>
            <a:r>
              <a:rPr lang="en-US" dirty="0"/>
              <a:t>Decision-making that is informed by qualitative and quantitative data</a:t>
            </a:r>
            <a:endParaRPr dirty="0"/>
          </a:p>
        </p:txBody>
      </p:sp>
      <p:sp>
        <p:nvSpPr>
          <p:cNvPr id="81" name="Google Shape;81;p3"/>
          <p:cNvSpPr txBox="1">
            <a:spLocks noGrp="1"/>
          </p:cNvSpPr>
          <p:nvPr>
            <p:ph type="sldNum" idx="12"/>
          </p:nvPr>
        </p:nvSpPr>
        <p:spPr>
          <a:xfrm>
            <a:off x="9097619"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3</a:t>
            </a:fld>
            <a:endParaRPr/>
          </a:p>
        </p:txBody>
      </p:sp>
      <p:sp>
        <p:nvSpPr>
          <p:cNvPr id="82" name="Google Shape;82;p3"/>
          <p:cNvSpPr txBox="1"/>
          <p:nvPr/>
        </p:nvSpPr>
        <p:spPr>
          <a:xfrm>
            <a:off x="6365174" y="382797"/>
            <a:ext cx="533548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3"/>
                </a:solidFill>
                <a:latin typeface="Rockwell"/>
                <a:ea typeface="Rockwell"/>
                <a:cs typeface="Rockwell"/>
                <a:sym typeface="Rockwell"/>
              </a:rPr>
              <a:t>The Local Management Board is made up of child-serving agencies, community partners, and local leaders including:</a:t>
            </a:r>
            <a:endParaRPr sz="1400" b="0" i="0" u="none" strike="noStrike" cap="none">
              <a:solidFill>
                <a:srgbClr val="000000"/>
              </a:solidFill>
              <a:latin typeface="Arial"/>
              <a:ea typeface="Arial"/>
              <a:cs typeface="Arial"/>
              <a:sym typeface="Arial"/>
            </a:endParaRPr>
          </a:p>
        </p:txBody>
      </p:sp>
      <p:sp>
        <p:nvSpPr>
          <p:cNvPr id="2" name="Google Shape;81;p3">
            <a:extLst>
              <a:ext uri="{FF2B5EF4-FFF2-40B4-BE49-F238E27FC236}">
                <a16:creationId xmlns:a16="http://schemas.microsoft.com/office/drawing/2014/main" id="{B4AA1DAF-945D-80DA-8811-9C1934908565}"/>
              </a:ext>
            </a:extLst>
          </p:cNvPr>
          <p:cNvSpPr txBox="1">
            <a:spLocks/>
          </p:cNvSpPr>
          <p:nvPr/>
        </p:nvSpPr>
        <p:spPr>
          <a:xfrm>
            <a:off x="6516325" y="1610659"/>
            <a:ext cx="5560200" cy="5030299"/>
          </a:xfrm>
          <a:prstGeom prst="rect">
            <a:avLst/>
          </a:prstGeom>
          <a:noFill/>
          <a:ln>
            <a:noFill/>
          </a:ln>
        </p:spPr>
        <p:txBody>
          <a:bodyPr spcFirstLastPara="1" wrap="square" lIns="91425" tIns="45700" rIns="91425" bIns="45700" numCol="2" spcCol="182880" anchor="t" anchorCtr="0">
            <a:noAutofit/>
          </a:bodyPr>
          <a:lstStyle>
            <a:defPPr marR="0" lvl="0" algn="l" rtl="0">
              <a:lnSpc>
                <a:spcPct val="100000"/>
              </a:lnSpc>
              <a:spcBef>
                <a:spcPts val="0"/>
              </a:spcBef>
              <a:spcAft>
                <a:spcPts val="0"/>
              </a:spcAft>
            </a:defPPr>
            <a:lvl1pPr marL="457200" marR="0" lvl="0" indent="-228600" algn="l" rtl="0">
              <a:lnSpc>
                <a:spcPct val="120000"/>
              </a:lnSpc>
              <a:spcBef>
                <a:spcPts val="0"/>
              </a:spcBef>
              <a:spcAft>
                <a:spcPts val="0"/>
              </a:spcAft>
              <a:buClr>
                <a:schemeClr val="dk1"/>
              </a:buClr>
              <a:buSzPts val="1800"/>
              <a:buFont typeface="Arial"/>
              <a:buNone/>
              <a:defRPr sz="1400" b="0" i="0" u="none" strike="noStrike" cap="none">
                <a:solidFill>
                  <a:schemeClr val="dk1"/>
                </a:solidFill>
                <a:latin typeface="Arial"/>
                <a:ea typeface="Arial"/>
                <a:cs typeface="Arial"/>
                <a:sym typeface="Arial"/>
              </a:defRPr>
            </a:lvl1pPr>
            <a:lvl2pPr marL="914400" marR="0" lvl="1" indent="-342900" algn="l" rtl="0">
              <a:lnSpc>
                <a:spcPct val="90000"/>
              </a:lnSpc>
              <a:spcBef>
                <a:spcPts val="1200"/>
              </a:spcBef>
              <a:spcAft>
                <a:spcPts val="0"/>
              </a:spcAft>
              <a:buClr>
                <a:schemeClr val="dk1"/>
              </a:buClr>
              <a:buSzPts val="1800"/>
              <a:buFont typeface="Arial"/>
              <a:buChar char="•"/>
              <a:defRPr sz="1200" b="0" i="0" u="none" strike="noStrike" cap="none">
                <a:solidFill>
                  <a:schemeClr val="dk1"/>
                </a:solidFill>
                <a:latin typeface="Montserrat"/>
                <a:ea typeface="Montserrat"/>
                <a:cs typeface="Montserrat"/>
                <a:sym typeface="Montserrat"/>
              </a:defRPr>
            </a:lvl2pPr>
            <a:lvl3pPr marL="1371600" marR="0" lvl="2" indent="-342900" algn="l" rtl="0">
              <a:lnSpc>
                <a:spcPct val="90000"/>
              </a:lnSpc>
              <a:spcBef>
                <a:spcPts val="500"/>
              </a:spcBef>
              <a:spcAft>
                <a:spcPts val="0"/>
              </a:spcAft>
              <a:buClr>
                <a:schemeClr val="dk1"/>
              </a:buClr>
              <a:buSzPts val="1800"/>
              <a:buFont typeface="Arial"/>
              <a:buChar char="•"/>
              <a:defRPr sz="1200" b="0" i="0" u="none" strike="noStrike" cap="none">
                <a:solidFill>
                  <a:schemeClr val="dk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1"/>
              </a:buClr>
              <a:buSzPts val="1800"/>
              <a:buFont typeface="Arial"/>
              <a:buChar char="•"/>
              <a:defRPr sz="12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2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Clr>
                <a:srgbClr val="002663"/>
              </a:buClr>
              <a:buSzPts val="1200"/>
            </a:pPr>
            <a:r>
              <a:rPr lang="en-US" sz="1200" b="1" dirty="0">
                <a:solidFill>
                  <a:srgbClr val="002563"/>
                </a:solidFill>
              </a:rPr>
              <a:t>Chair: Thomas McKeithan II</a:t>
            </a:r>
            <a:r>
              <a:rPr lang="en-US" sz="1200" dirty="0">
                <a:solidFill>
                  <a:srgbClr val="002563"/>
                </a:solidFill>
              </a:rPr>
              <a:t>, </a:t>
            </a:r>
            <a:r>
              <a:rPr lang="en-US" sz="1200" dirty="0"/>
              <a:t>Consumer Representative/Stakeholder </a:t>
            </a:r>
            <a:endParaRPr lang="en-US" dirty="0"/>
          </a:p>
          <a:p>
            <a:pPr marL="0" indent="0">
              <a:spcBef>
                <a:spcPts val="900"/>
              </a:spcBef>
              <a:buClr>
                <a:srgbClr val="002663"/>
              </a:buClr>
              <a:buSzPts val="1200"/>
            </a:pPr>
            <a:r>
              <a:rPr lang="en-US" sz="1200" b="1" dirty="0">
                <a:solidFill>
                  <a:srgbClr val="002563"/>
                </a:solidFill>
              </a:rPr>
              <a:t>Vice Chair: Lt. Bill Welch</a:t>
            </a:r>
            <a:r>
              <a:rPr lang="en-US" sz="1200" dirty="0">
                <a:solidFill>
                  <a:srgbClr val="002563"/>
                </a:solidFill>
              </a:rPr>
              <a:t>, </a:t>
            </a:r>
            <a:br>
              <a:rPr lang="en-US" sz="1200" dirty="0">
                <a:solidFill>
                  <a:srgbClr val="002563"/>
                </a:solidFill>
              </a:rPr>
            </a:br>
            <a:r>
              <a:rPr lang="en-US" sz="1200" dirty="0"/>
              <a:t>Charles County Sheriff's Office </a:t>
            </a:r>
            <a:endParaRPr lang="en-US" dirty="0"/>
          </a:p>
          <a:p>
            <a:pPr marL="0" indent="0">
              <a:spcBef>
                <a:spcPts val="900"/>
              </a:spcBef>
              <a:buClr>
                <a:srgbClr val="002663"/>
              </a:buClr>
              <a:buSzPts val="1200"/>
            </a:pPr>
            <a:r>
              <a:rPr lang="en-US" sz="1200" b="1" dirty="0">
                <a:solidFill>
                  <a:srgbClr val="002663"/>
                </a:solidFill>
              </a:rPr>
              <a:t>Elizabeth Phipps</a:t>
            </a:r>
            <a:r>
              <a:rPr lang="en-US" sz="1200" dirty="0">
                <a:solidFill>
                  <a:srgbClr val="002663"/>
                </a:solidFill>
              </a:rPr>
              <a:t>, </a:t>
            </a:r>
            <a:br>
              <a:rPr lang="en-US" sz="1200" dirty="0">
                <a:solidFill>
                  <a:srgbClr val="002663"/>
                </a:solidFill>
              </a:rPr>
            </a:br>
            <a:r>
              <a:rPr lang="en-US" sz="1200" dirty="0"/>
              <a:t>Charles County Government Representative </a:t>
            </a:r>
            <a:endParaRPr lang="en-US" dirty="0"/>
          </a:p>
          <a:p>
            <a:pPr marL="0" indent="0">
              <a:spcBef>
                <a:spcPts val="900"/>
              </a:spcBef>
              <a:buClr>
                <a:srgbClr val="002663"/>
              </a:buClr>
              <a:buSzPts val="1200"/>
            </a:pPr>
            <a:r>
              <a:rPr lang="en-US" sz="1200" b="1" dirty="0">
                <a:solidFill>
                  <a:srgbClr val="002563"/>
                </a:solidFill>
              </a:rPr>
              <a:t>Melanie Wegand</a:t>
            </a:r>
            <a:r>
              <a:rPr lang="en-US" sz="1200" dirty="0">
                <a:solidFill>
                  <a:srgbClr val="002563"/>
                </a:solidFill>
              </a:rPr>
              <a:t>, </a:t>
            </a:r>
            <a:br>
              <a:rPr lang="en-US" sz="1200" dirty="0">
                <a:solidFill>
                  <a:srgbClr val="002663"/>
                </a:solidFill>
              </a:rPr>
            </a:br>
            <a:r>
              <a:rPr lang="en-US" sz="1200" dirty="0"/>
              <a:t>Local Behavioral Health Authority</a:t>
            </a:r>
            <a:endParaRPr lang="en-US" dirty="0"/>
          </a:p>
          <a:p>
            <a:pPr marL="0" indent="0">
              <a:spcBef>
                <a:spcPts val="900"/>
              </a:spcBef>
              <a:buClr>
                <a:srgbClr val="002663"/>
              </a:buClr>
              <a:buSzPts val="1200"/>
            </a:pPr>
            <a:r>
              <a:rPr lang="en-US" sz="1200" b="1" dirty="0">
                <a:solidFill>
                  <a:srgbClr val="002563"/>
                </a:solidFill>
              </a:rPr>
              <a:t>Danielle </a:t>
            </a:r>
            <a:r>
              <a:rPr lang="en-US" sz="1200" b="1" dirty="0" err="1">
                <a:solidFill>
                  <a:srgbClr val="002563"/>
                </a:solidFill>
              </a:rPr>
              <a:t>Grimmett</a:t>
            </a:r>
            <a:r>
              <a:rPr lang="en-US" sz="1200" dirty="0">
                <a:solidFill>
                  <a:srgbClr val="002563"/>
                </a:solidFill>
              </a:rPr>
              <a:t>, </a:t>
            </a:r>
            <a:br>
              <a:rPr lang="en-US" sz="1200" dirty="0"/>
            </a:br>
            <a:r>
              <a:rPr lang="en-US" sz="1200" dirty="0"/>
              <a:t>Charles County Department </a:t>
            </a:r>
            <a:br>
              <a:rPr lang="en-US" sz="1200" dirty="0"/>
            </a:br>
            <a:r>
              <a:rPr lang="en-US" sz="1200" dirty="0"/>
              <a:t>of Juvenile Services </a:t>
            </a:r>
            <a:endParaRPr lang="en-US" dirty="0"/>
          </a:p>
          <a:p>
            <a:pPr marL="0" indent="0">
              <a:spcBef>
                <a:spcPts val="900"/>
              </a:spcBef>
              <a:buClr>
                <a:srgbClr val="002663"/>
              </a:buClr>
              <a:buSzPts val="1200"/>
            </a:pPr>
            <a:r>
              <a:rPr lang="en-US" sz="1200" b="1" dirty="0">
                <a:solidFill>
                  <a:srgbClr val="002563"/>
                </a:solidFill>
              </a:rPr>
              <a:t>Kathy </a:t>
            </a:r>
            <a:r>
              <a:rPr lang="en-US" sz="1200" b="1" dirty="0" err="1">
                <a:solidFill>
                  <a:srgbClr val="002563"/>
                </a:solidFill>
              </a:rPr>
              <a:t>Kiessling</a:t>
            </a:r>
            <a:r>
              <a:rPr lang="en-US" sz="1200" dirty="0">
                <a:solidFill>
                  <a:srgbClr val="002563"/>
                </a:solidFill>
              </a:rPr>
              <a:t>, </a:t>
            </a:r>
            <a:br>
              <a:rPr lang="en-US" sz="1200" dirty="0"/>
            </a:br>
            <a:r>
              <a:rPr lang="en-US" sz="1200" dirty="0"/>
              <a:t>Charles County Public Schools</a:t>
            </a:r>
            <a:endParaRPr lang="en-US" dirty="0"/>
          </a:p>
          <a:p>
            <a:pPr marL="0" indent="0">
              <a:spcBef>
                <a:spcPts val="900"/>
              </a:spcBef>
              <a:buClr>
                <a:srgbClr val="002663"/>
              </a:buClr>
              <a:buSzPts val="1200"/>
            </a:pPr>
            <a:r>
              <a:rPr lang="en-US" sz="1200" b="1" dirty="0">
                <a:solidFill>
                  <a:srgbClr val="002563"/>
                </a:solidFill>
              </a:rPr>
              <a:t>Lolita Gleaton</a:t>
            </a:r>
            <a:r>
              <a:rPr lang="en-US" sz="1200" dirty="0">
                <a:solidFill>
                  <a:srgbClr val="002563"/>
                </a:solidFill>
              </a:rPr>
              <a:t>, </a:t>
            </a:r>
            <a:br>
              <a:rPr lang="en-US" sz="1200" dirty="0">
                <a:solidFill>
                  <a:srgbClr val="002663"/>
                </a:solidFill>
              </a:rPr>
            </a:br>
            <a:r>
              <a:rPr lang="en-US" sz="1200" dirty="0"/>
              <a:t>Charles County Department </a:t>
            </a:r>
            <a:br>
              <a:rPr lang="en-US" sz="1200" dirty="0"/>
            </a:br>
            <a:r>
              <a:rPr lang="en-US" sz="1200" dirty="0"/>
              <a:t>of Social Services </a:t>
            </a:r>
            <a:endParaRPr lang="en-US" dirty="0"/>
          </a:p>
          <a:p>
            <a:pPr marL="0" indent="0">
              <a:buClr>
                <a:srgbClr val="002663"/>
              </a:buClr>
              <a:buSzPts val="1200"/>
            </a:pPr>
            <a:endParaRPr lang="en-US" sz="1200" b="1" dirty="0">
              <a:solidFill>
                <a:srgbClr val="002663"/>
              </a:solidFill>
            </a:endParaRPr>
          </a:p>
          <a:p>
            <a:pPr marL="0" indent="0">
              <a:buClr>
                <a:srgbClr val="002663"/>
              </a:buClr>
              <a:buSzPts val="1200"/>
            </a:pPr>
            <a:r>
              <a:rPr lang="en-US" sz="1200" b="1" dirty="0" err="1">
                <a:solidFill>
                  <a:srgbClr val="002563"/>
                </a:solidFill>
              </a:rPr>
              <a:t>Corae</a:t>
            </a:r>
            <a:r>
              <a:rPr lang="en-US" sz="1200" b="1" dirty="0">
                <a:solidFill>
                  <a:srgbClr val="002563"/>
                </a:solidFill>
              </a:rPr>
              <a:t> Young</a:t>
            </a:r>
            <a:r>
              <a:rPr lang="en-US" sz="1200" dirty="0">
                <a:solidFill>
                  <a:srgbClr val="002563"/>
                </a:solidFill>
              </a:rPr>
              <a:t>, </a:t>
            </a:r>
            <a:br>
              <a:rPr lang="en-US" sz="1200" dirty="0">
                <a:solidFill>
                  <a:srgbClr val="002663"/>
                </a:solidFill>
              </a:rPr>
            </a:br>
            <a:r>
              <a:rPr lang="en-US" sz="1200" dirty="0" err="1"/>
              <a:t>LifeStyles</a:t>
            </a:r>
            <a:r>
              <a:rPr lang="en-US" sz="1200" dirty="0"/>
              <a:t> of Maryland, Inc</a:t>
            </a:r>
            <a:r>
              <a:rPr lang="en-US" sz="1200" b="1" dirty="0"/>
              <a:t>.</a:t>
            </a:r>
            <a:endParaRPr lang="en-US" sz="1200" dirty="0"/>
          </a:p>
          <a:p>
            <a:pPr marL="0" indent="0">
              <a:spcBef>
                <a:spcPts val="900"/>
              </a:spcBef>
              <a:buClr>
                <a:srgbClr val="002663"/>
              </a:buClr>
              <a:buSzPts val="1200"/>
            </a:pPr>
            <a:r>
              <a:rPr lang="en-US" sz="1200" b="1" dirty="0">
                <a:solidFill>
                  <a:srgbClr val="002563"/>
                </a:solidFill>
              </a:rPr>
              <a:t>Patty Stine</a:t>
            </a:r>
            <a:r>
              <a:rPr lang="en-US" sz="1200" dirty="0">
                <a:solidFill>
                  <a:srgbClr val="002563"/>
                </a:solidFill>
              </a:rPr>
              <a:t>, </a:t>
            </a:r>
            <a:br>
              <a:rPr lang="en-US" sz="1200" dirty="0">
                <a:solidFill>
                  <a:srgbClr val="002663"/>
                </a:solidFill>
              </a:rPr>
            </a:br>
            <a:r>
              <a:rPr lang="en-US" sz="1200" dirty="0"/>
              <a:t>Pure Play Every Day</a:t>
            </a:r>
            <a:endParaRPr lang="en-US" dirty="0"/>
          </a:p>
          <a:p>
            <a:pPr marL="0" indent="0">
              <a:spcBef>
                <a:spcPts val="900"/>
              </a:spcBef>
              <a:buClr>
                <a:srgbClr val="002663"/>
              </a:buClr>
              <a:buSzPts val="1200"/>
            </a:pPr>
            <a:r>
              <a:rPr lang="en-US" sz="1200" b="1" dirty="0">
                <a:solidFill>
                  <a:srgbClr val="002563"/>
                </a:solidFill>
              </a:rPr>
              <a:t>Greg Holtz</a:t>
            </a:r>
            <a:r>
              <a:rPr lang="en-US" sz="1200" dirty="0">
                <a:solidFill>
                  <a:srgbClr val="002563"/>
                </a:solidFill>
              </a:rPr>
              <a:t>, </a:t>
            </a:r>
            <a:br>
              <a:rPr lang="en-US" sz="1200" dirty="0"/>
            </a:br>
            <a:r>
              <a:rPr lang="en-US" sz="1200" dirty="0"/>
              <a:t>Tri-County Council for </a:t>
            </a:r>
            <a:br>
              <a:rPr lang="en-US" sz="1200" dirty="0"/>
            </a:br>
            <a:r>
              <a:rPr lang="en-US" sz="1200" dirty="0"/>
              <a:t>Southern Maryland </a:t>
            </a:r>
            <a:endParaRPr lang="en-US" dirty="0"/>
          </a:p>
          <a:p>
            <a:pPr marL="0" indent="0">
              <a:spcBef>
                <a:spcPts val="900"/>
              </a:spcBef>
              <a:buSzPts val="1200"/>
            </a:pPr>
            <a:br>
              <a:rPr lang="en-US" sz="1200" dirty="0">
                <a:solidFill>
                  <a:schemeClr val="tx1"/>
                </a:solidFill>
              </a:rPr>
            </a:br>
            <a:r>
              <a:rPr lang="en-US" sz="1200" b="1" u="sng" dirty="0">
                <a:solidFill>
                  <a:schemeClr val="tx1"/>
                </a:solidFill>
              </a:rPr>
              <a:t>Staff</a:t>
            </a:r>
            <a:endParaRPr lang="en-US" sz="1200" dirty="0">
              <a:solidFill>
                <a:schemeClr val="tx1"/>
              </a:solidFill>
            </a:endParaRPr>
          </a:p>
          <a:p>
            <a:pPr marL="0" indent="0">
              <a:spcBef>
                <a:spcPts val="900"/>
              </a:spcBef>
              <a:buClr>
                <a:srgbClr val="002663"/>
              </a:buClr>
              <a:buSzPts val="1200"/>
            </a:pPr>
            <a:r>
              <a:rPr lang="en-US" sz="1200" b="1" dirty="0">
                <a:solidFill>
                  <a:srgbClr val="002563"/>
                </a:solidFill>
              </a:rPr>
              <a:t>Laura Gustafson</a:t>
            </a:r>
            <a:r>
              <a:rPr lang="en-US" sz="1200" dirty="0">
                <a:solidFill>
                  <a:srgbClr val="002563"/>
                </a:solidFill>
              </a:rPr>
              <a:t>,</a:t>
            </a:r>
            <a:br>
              <a:rPr lang="en-US" sz="1200" dirty="0">
                <a:solidFill>
                  <a:srgbClr val="002563"/>
                </a:solidFill>
              </a:rPr>
            </a:br>
            <a:r>
              <a:rPr lang="en-US" sz="1200" dirty="0"/>
              <a:t>LMSW, LMB Coordinator</a:t>
            </a:r>
            <a:endParaRPr lang="en-US" dirty="0"/>
          </a:p>
          <a:p>
            <a:pPr marL="0" indent="0">
              <a:spcBef>
                <a:spcPts val="900"/>
              </a:spcBef>
              <a:buClr>
                <a:srgbClr val="002663"/>
              </a:buClr>
              <a:buSzPts val="1200"/>
            </a:pPr>
            <a:r>
              <a:rPr lang="en-US" sz="1200" b="1" dirty="0" err="1">
                <a:solidFill>
                  <a:srgbClr val="002563"/>
                </a:solidFill>
              </a:rPr>
              <a:t>Sapreen</a:t>
            </a:r>
            <a:r>
              <a:rPr lang="en-US" sz="1200" b="1" dirty="0">
                <a:solidFill>
                  <a:srgbClr val="002563"/>
                </a:solidFill>
              </a:rPr>
              <a:t> </a:t>
            </a:r>
            <a:r>
              <a:rPr lang="en-US" sz="1200" b="1" dirty="0" err="1">
                <a:solidFill>
                  <a:srgbClr val="002563"/>
                </a:solidFill>
              </a:rPr>
              <a:t>Khalaifeh</a:t>
            </a:r>
            <a:r>
              <a:rPr lang="en-US" sz="1200" b="1" dirty="0">
                <a:solidFill>
                  <a:srgbClr val="002563"/>
                </a:solidFill>
              </a:rPr>
              <a:t>, </a:t>
            </a:r>
            <a:br>
              <a:rPr lang="en-US" sz="1200" b="1" dirty="0">
                <a:solidFill>
                  <a:schemeClr val="accent1"/>
                </a:solidFill>
              </a:rPr>
            </a:br>
            <a:r>
              <a:rPr lang="en-US" sz="1200" dirty="0"/>
              <a:t>LMB Specialist</a:t>
            </a:r>
            <a:endParaRPr lang="en-US" dirty="0"/>
          </a:p>
          <a:p>
            <a:pPr marL="0" indent="0">
              <a:spcBef>
                <a:spcPts val="900"/>
              </a:spcBef>
              <a:buSzPts val="1200"/>
            </a:pPr>
            <a:r>
              <a:rPr lang="en-US" sz="1200" b="1" dirty="0">
                <a:solidFill>
                  <a:srgbClr val="002563"/>
                </a:solidFill>
                <a:latin typeface="Arial" panose="020B0604020202020204" pitchFamily="34" charset="0"/>
                <a:cs typeface="Arial" panose="020B0604020202020204" pitchFamily="34" charset="0"/>
              </a:rPr>
              <a:t>Fredina James</a:t>
            </a:r>
            <a:br>
              <a:rPr lang="en-US" sz="1200" dirty="0"/>
            </a:br>
            <a:r>
              <a:rPr lang="en-US" sz="1200" dirty="0"/>
              <a:t>Local Care Team Convenor</a:t>
            </a:r>
            <a:endParaRPr lang="en-US" dirty="0"/>
          </a:p>
          <a:p>
            <a:pPr marL="0" indent="0">
              <a:spcBef>
                <a:spcPts val="900"/>
              </a:spcBef>
              <a:buSzPts val="1200"/>
            </a:pPr>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23"/>
          <p:cNvPicPr preferRelativeResize="0"/>
          <p:nvPr/>
        </p:nvPicPr>
        <p:blipFill rotWithShape="1">
          <a:blip r:embed="rId3">
            <a:alphaModFix/>
          </a:blip>
          <a:srcRect l="16090" t="15128" r="30892" b="15093"/>
          <a:stretch/>
        </p:blipFill>
        <p:spPr>
          <a:xfrm>
            <a:off x="0" y="-11737"/>
            <a:ext cx="12192001" cy="6869738"/>
          </a:xfrm>
          <a:prstGeom prst="rect">
            <a:avLst/>
          </a:prstGeom>
          <a:noFill/>
          <a:ln>
            <a:noFill/>
          </a:ln>
        </p:spPr>
      </p:pic>
      <p:sp>
        <p:nvSpPr>
          <p:cNvPr id="89" name="Google Shape;89;p23"/>
          <p:cNvSpPr/>
          <p:nvPr/>
        </p:nvSpPr>
        <p:spPr>
          <a:xfrm>
            <a:off x="0" y="0"/>
            <a:ext cx="12192001" cy="6858000"/>
          </a:xfrm>
          <a:prstGeom prst="rect">
            <a:avLst/>
          </a:prstGeom>
          <a:solidFill>
            <a:srgbClr val="002663">
              <a:alpha val="8274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23"/>
          <p:cNvSpPr txBox="1">
            <a:spLocks noGrp="1"/>
          </p:cNvSpPr>
          <p:nvPr>
            <p:ph type="sldNum" idx="12"/>
          </p:nvPr>
        </p:nvSpPr>
        <p:spPr>
          <a:xfrm>
            <a:off x="9097619"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4</a:t>
            </a:fld>
            <a:endParaRPr/>
          </a:p>
        </p:txBody>
      </p:sp>
      <p:sp>
        <p:nvSpPr>
          <p:cNvPr id="91" name="Google Shape;91;p23"/>
          <p:cNvSpPr txBox="1">
            <a:spLocks noGrp="1"/>
          </p:cNvSpPr>
          <p:nvPr>
            <p:ph type="title"/>
          </p:nvPr>
        </p:nvSpPr>
        <p:spPr>
          <a:xfrm>
            <a:off x="351182" y="365126"/>
            <a:ext cx="11489633" cy="858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000"/>
              <a:buFont typeface="Rockwell"/>
              <a:buNone/>
            </a:pPr>
            <a:r>
              <a:rPr lang="en-US">
                <a:solidFill>
                  <a:schemeClr val="lt1"/>
                </a:solidFill>
              </a:rPr>
              <a:t>About this Plan</a:t>
            </a:r>
            <a:endParaRPr/>
          </a:p>
        </p:txBody>
      </p:sp>
      <p:sp>
        <p:nvSpPr>
          <p:cNvPr id="92" name="Google Shape;92;p23"/>
          <p:cNvSpPr txBox="1"/>
          <p:nvPr/>
        </p:nvSpPr>
        <p:spPr>
          <a:xfrm>
            <a:off x="351183" y="1062681"/>
            <a:ext cx="5834027" cy="263629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accent2"/>
              </a:buClr>
              <a:buSzPts val="2200"/>
              <a:buFont typeface="Rockwell"/>
              <a:buNone/>
            </a:pPr>
            <a:r>
              <a:rPr lang="en-US" sz="2200" b="0" i="0" u="none" strike="noStrike" cap="none">
                <a:solidFill>
                  <a:schemeClr val="accent2"/>
                </a:solidFill>
                <a:latin typeface="Rockwell"/>
                <a:ea typeface="Rockwell"/>
                <a:cs typeface="Rockwell"/>
                <a:sym typeface="Rockwell"/>
              </a:rPr>
              <a:t>Participant Engagement</a:t>
            </a:r>
            <a:endParaRPr sz="2200" b="1" i="0" u="none" strike="noStrike" cap="none">
              <a:solidFill>
                <a:schemeClr val="lt1"/>
              </a:solidFill>
              <a:latin typeface="Rockwell"/>
              <a:ea typeface="Rockwell"/>
              <a:cs typeface="Rockwell"/>
              <a:sym typeface="Rockwell"/>
            </a:endParaRPr>
          </a:p>
          <a:p>
            <a:pPr marL="0" marR="0" lvl="0" indent="0" algn="l" rtl="0">
              <a:lnSpc>
                <a:spcPct val="117142"/>
              </a:lnSpc>
              <a:spcBef>
                <a:spcPts val="0"/>
              </a:spcBef>
              <a:spcAft>
                <a:spcPts val="0"/>
              </a:spcAft>
              <a:buClr>
                <a:schemeClr val="dk1"/>
              </a:buClr>
              <a:buSzPts val="1400"/>
              <a:buFont typeface="Arial"/>
              <a:buNone/>
            </a:pPr>
            <a:r>
              <a:rPr lang="en-US" sz="1400" b="0" i="0" u="none" strike="noStrike" cap="none">
                <a:solidFill>
                  <a:schemeClr val="lt1"/>
                </a:solidFill>
                <a:latin typeface="Arial"/>
                <a:ea typeface="Arial"/>
                <a:cs typeface="Arial"/>
                <a:sym typeface="Arial"/>
              </a:rPr>
              <a:t>This Community Plan for Children, Youth, and Families draws on data from the Charles County Sheriff's Office, Public School System, Department of Juvenile Services, LifeStyles of Maryland, Kindergarten Readiness Data, Maryland State Department of Education, and other county resources and needs assessments to lay out an actionable plan for collective impact that ensures communities are safe and all families have equitable opportunities to learn, grow, and thrive in Charles County.  We are grateful to our Board, partners, and  community stakeholders who helped to inform and shape this plan through a series of interviews, community planning sessions, focus groups, and surveys.</a:t>
            </a:r>
            <a:endParaRPr sz="1400" b="0" i="0" u="none" strike="noStrike" cap="none">
              <a:solidFill>
                <a:schemeClr val="lt1"/>
              </a:solidFill>
              <a:latin typeface="Arial"/>
              <a:ea typeface="Arial"/>
              <a:cs typeface="Arial"/>
              <a:sym typeface="Arial"/>
            </a:endParaRPr>
          </a:p>
        </p:txBody>
      </p:sp>
      <p:sp>
        <p:nvSpPr>
          <p:cNvPr id="93" name="Google Shape;93;p23"/>
          <p:cNvSpPr/>
          <p:nvPr/>
        </p:nvSpPr>
        <p:spPr>
          <a:xfrm>
            <a:off x="6391814" y="365126"/>
            <a:ext cx="5338894" cy="6007877"/>
          </a:xfrm>
          <a:prstGeom prst="rect">
            <a:avLst/>
          </a:prstGeom>
          <a:solidFill>
            <a:schemeClr val="accent1">
              <a:alpha val="5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4" name="Google Shape;94;p23"/>
          <p:cNvSpPr txBox="1"/>
          <p:nvPr/>
        </p:nvSpPr>
        <p:spPr>
          <a:xfrm>
            <a:off x="6556919" y="5410202"/>
            <a:ext cx="5158438" cy="923924"/>
          </a:xfrm>
          <a:prstGeom prst="rect">
            <a:avLst/>
          </a:prstGeom>
          <a:no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Clr>
                <a:schemeClr val="dk1"/>
              </a:buClr>
              <a:buSzPts val="1100"/>
              <a:buFont typeface="Arial"/>
              <a:buNone/>
            </a:pPr>
            <a:r>
              <a:rPr lang="en-US" sz="1100" b="0" i="0" u="none" strike="noStrike" cap="none" dirty="0">
                <a:solidFill>
                  <a:schemeClr val="lt1"/>
                </a:solidFill>
                <a:latin typeface="Arial"/>
                <a:ea typeface="Arial"/>
                <a:cs typeface="Arial"/>
                <a:sym typeface="Arial"/>
              </a:rPr>
              <a:t>Beyond those listed here, we are grateful to the residents and community leaders who helped shape this plan by attending our information gathering sessions including our annual Resource Fair to identify ways we can better serve and support children, youth, and families.</a:t>
            </a:r>
            <a:endParaRPr sz="1100" b="0" i="0" u="none" strike="noStrike" cap="none" dirty="0">
              <a:solidFill>
                <a:schemeClr val="dk1"/>
              </a:solidFill>
              <a:latin typeface="Arial"/>
              <a:ea typeface="Arial"/>
              <a:cs typeface="Arial"/>
              <a:sym typeface="Arial"/>
            </a:endParaRPr>
          </a:p>
        </p:txBody>
      </p:sp>
      <p:sp>
        <p:nvSpPr>
          <p:cNvPr id="95" name="Google Shape;95;p23"/>
          <p:cNvSpPr txBox="1"/>
          <p:nvPr/>
        </p:nvSpPr>
        <p:spPr>
          <a:xfrm>
            <a:off x="6525813" y="906966"/>
            <a:ext cx="5204895" cy="2995961"/>
          </a:xfrm>
          <a:prstGeom prst="rect">
            <a:avLst/>
          </a:prstGeom>
          <a:noFill/>
          <a:ln>
            <a:noFill/>
          </a:ln>
        </p:spPr>
        <p:txBody>
          <a:bodyPr spcFirstLastPara="1" wrap="square" lIns="91425" tIns="91425" rIns="91425" bIns="91425" numCol="2" spcCol="182880" anchor="t" anchorCtr="0">
            <a:noAutofit/>
          </a:bodyPr>
          <a:lstStyle/>
          <a:p>
            <a:pPr marL="182880" marR="0" lvl="1" indent="-182880" algn="l" rtl="0">
              <a:lnSpc>
                <a:spcPct val="100000"/>
              </a:lnSpc>
              <a:spcBef>
                <a:spcPts val="0"/>
              </a:spcBef>
              <a:spcAft>
                <a:spcPts val="0"/>
              </a:spcAft>
              <a:buClr>
                <a:srgbClr val="33C1FF"/>
              </a:buClr>
              <a:buSzPts val="1100"/>
              <a:buFont typeface="Arial"/>
              <a:buChar char="•"/>
            </a:pPr>
            <a:r>
              <a:rPr lang="en-US" sz="1100" b="0" i="0" u="none" strike="noStrike" cap="none" dirty="0">
                <a:solidFill>
                  <a:schemeClr val="lt1"/>
                </a:solidFill>
                <a:latin typeface="Arial"/>
                <a:ea typeface="Arial"/>
                <a:cs typeface="Arial"/>
                <a:sym typeface="Arial"/>
              </a:rPr>
              <a:t>Catherine Foundation Pregnancy Resource Center</a:t>
            </a:r>
            <a:endParaRPr dirty="0"/>
          </a:p>
          <a:p>
            <a:pPr marL="182880" marR="0" lvl="1" indent="-182880" algn="l" rtl="0">
              <a:lnSpc>
                <a:spcPct val="100000"/>
              </a:lnSpc>
              <a:spcBef>
                <a:spcPts val="600"/>
              </a:spcBef>
              <a:spcAft>
                <a:spcPts val="0"/>
              </a:spcAft>
              <a:buClr>
                <a:srgbClr val="33C1FF"/>
              </a:buClr>
              <a:buSzPts val="1100"/>
              <a:buFont typeface="Arial"/>
              <a:buChar char="•"/>
            </a:pPr>
            <a:r>
              <a:rPr lang="en-US" sz="1100" b="0" i="0" u="none" strike="noStrike" cap="none" dirty="0">
                <a:solidFill>
                  <a:schemeClr val="lt1"/>
                </a:solidFill>
                <a:latin typeface="Arial"/>
                <a:ea typeface="Arial"/>
                <a:cs typeface="Arial"/>
                <a:sym typeface="Arial"/>
              </a:rPr>
              <a:t>Center for Children</a:t>
            </a:r>
            <a:endParaRPr dirty="0"/>
          </a:p>
          <a:p>
            <a:pPr marL="182880" marR="0" lvl="1" indent="-182880" algn="l" rtl="0">
              <a:lnSpc>
                <a:spcPct val="100000"/>
              </a:lnSpc>
              <a:spcBef>
                <a:spcPts val="600"/>
              </a:spcBef>
              <a:spcAft>
                <a:spcPts val="0"/>
              </a:spcAft>
              <a:buClr>
                <a:srgbClr val="33C1FF"/>
              </a:buClr>
              <a:buSzPts val="1100"/>
              <a:buFont typeface="Arial"/>
              <a:buChar char="•"/>
            </a:pPr>
            <a:r>
              <a:rPr lang="en-US" sz="1100" b="0" i="0" u="none" strike="noStrike" cap="none" dirty="0">
                <a:solidFill>
                  <a:schemeClr val="lt1"/>
                </a:solidFill>
                <a:latin typeface="Arial"/>
                <a:ea typeface="Arial"/>
                <a:cs typeface="Arial"/>
                <a:sym typeface="Arial"/>
              </a:rPr>
              <a:t>Charles County Department of Juvenile Services</a:t>
            </a:r>
            <a:endParaRPr dirty="0"/>
          </a:p>
          <a:p>
            <a:pPr marL="182880" marR="0" lvl="1" indent="-182880" algn="l" rtl="0">
              <a:lnSpc>
                <a:spcPct val="100000"/>
              </a:lnSpc>
              <a:spcBef>
                <a:spcPts val="600"/>
              </a:spcBef>
              <a:spcAft>
                <a:spcPts val="0"/>
              </a:spcAft>
              <a:buClr>
                <a:srgbClr val="33C1FF"/>
              </a:buClr>
              <a:buSzPts val="1100"/>
              <a:buFont typeface="Arial"/>
              <a:buChar char="•"/>
            </a:pPr>
            <a:r>
              <a:rPr lang="en-US" sz="1100" b="0" i="0" u="none" strike="noStrike" cap="none" dirty="0">
                <a:solidFill>
                  <a:schemeClr val="lt1"/>
                </a:solidFill>
                <a:latin typeface="Arial"/>
                <a:ea typeface="Arial"/>
                <a:cs typeface="Arial"/>
                <a:sym typeface="Arial"/>
              </a:rPr>
              <a:t>Charles County Recreation Division</a:t>
            </a:r>
            <a:endParaRPr dirty="0"/>
          </a:p>
          <a:p>
            <a:pPr marL="182880" marR="0" lvl="1" indent="-182880" algn="l" rtl="0">
              <a:lnSpc>
                <a:spcPct val="100000"/>
              </a:lnSpc>
              <a:spcBef>
                <a:spcPts val="600"/>
              </a:spcBef>
              <a:spcAft>
                <a:spcPts val="0"/>
              </a:spcAft>
              <a:buClr>
                <a:srgbClr val="33C1FF"/>
              </a:buClr>
              <a:buSzPts val="1100"/>
              <a:buFont typeface="Arial"/>
              <a:buChar char="•"/>
            </a:pPr>
            <a:r>
              <a:rPr lang="en-US" sz="1100" b="0" i="0" u="none" strike="noStrike" cap="none" dirty="0">
                <a:solidFill>
                  <a:schemeClr val="lt1"/>
                </a:solidFill>
                <a:latin typeface="Arial"/>
                <a:ea typeface="Arial"/>
                <a:cs typeface="Arial"/>
                <a:sym typeface="Arial"/>
              </a:rPr>
              <a:t>Charles County Department of Social Services</a:t>
            </a:r>
            <a:endParaRPr dirty="0"/>
          </a:p>
          <a:p>
            <a:pPr marL="182880" marR="0" lvl="1" indent="-182880" algn="l" rtl="0">
              <a:lnSpc>
                <a:spcPct val="100000"/>
              </a:lnSpc>
              <a:spcBef>
                <a:spcPts val="600"/>
              </a:spcBef>
              <a:spcAft>
                <a:spcPts val="0"/>
              </a:spcAft>
              <a:buClr>
                <a:srgbClr val="33C1FF"/>
              </a:buClr>
              <a:buSzPts val="1100"/>
              <a:buFont typeface="Arial"/>
              <a:buChar char="•"/>
            </a:pPr>
            <a:r>
              <a:rPr lang="en-US" sz="1100" b="0" i="0" u="none" strike="noStrike" cap="none" dirty="0">
                <a:solidFill>
                  <a:schemeClr val="lt1"/>
                </a:solidFill>
                <a:latin typeface="Arial"/>
                <a:ea typeface="Arial"/>
                <a:cs typeface="Arial"/>
                <a:sym typeface="Arial"/>
              </a:rPr>
              <a:t>Charles County Family Daycare Association</a:t>
            </a:r>
            <a:endParaRPr dirty="0"/>
          </a:p>
          <a:p>
            <a:pPr marL="182880" marR="0" lvl="1" indent="-182880" algn="l" rtl="0">
              <a:lnSpc>
                <a:spcPct val="100000"/>
              </a:lnSpc>
              <a:spcBef>
                <a:spcPts val="600"/>
              </a:spcBef>
              <a:spcAft>
                <a:spcPts val="0"/>
              </a:spcAft>
              <a:buClr>
                <a:srgbClr val="33C1FF"/>
              </a:buClr>
              <a:buSzPts val="1100"/>
              <a:buFont typeface="Arial"/>
              <a:buChar char="•"/>
            </a:pPr>
            <a:r>
              <a:rPr lang="en-US" sz="1100" b="0" i="0" u="none" strike="noStrike" cap="none" dirty="0">
                <a:solidFill>
                  <a:schemeClr val="lt1"/>
                </a:solidFill>
                <a:latin typeface="Arial"/>
                <a:ea typeface="Arial"/>
                <a:cs typeface="Arial"/>
                <a:sym typeface="Arial"/>
              </a:rPr>
              <a:t>Charles County Government – Community Engagement Coordinator</a:t>
            </a:r>
            <a:endParaRPr dirty="0"/>
          </a:p>
          <a:p>
            <a:pPr marL="182880" marR="0" lvl="1" indent="-182880" algn="l" rtl="0">
              <a:lnSpc>
                <a:spcPct val="100000"/>
              </a:lnSpc>
              <a:spcBef>
                <a:spcPts val="600"/>
              </a:spcBef>
              <a:spcAft>
                <a:spcPts val="0"/>
              </a:spcAft>
              <a:buClr>
                <a:srgbClr val="33C1FF"/>
              </a:buClr>
              <a:buSzPts val="1100"/>
              <a:buFont typeface="Arial"/>
              <a:buChar char="•"/>
            </a:pPr>
            <a:r>
              <a:rPr lang="en-US" sz="1100" b="0" i="0" u="none" strike="noStrike" cap="none" dirty="0">
                <a:solidFill>
                  <a:schemeClr val="lt1"/>
                </a:solidFill>
                <a:latin typeface="Arial"/>
                <a:ea typeface="Arial"/>
                <a:cs typeface="Arial"/>
                <a:sym typeface="Arial"/>
              </a:rPr>
              <a:t>Charles County Judy Center</a:t>
            </a:r>
            <a:endParaRPr dirty="0"/>
          </a:p>
          <a:p>
            <a:pPr marL="182880" marR="0" lvl="1" indent="-182880" algn="l" rtl="0">
              <a:lnSpc>
                <a:spcPct val="100000"/>
              </a:lnSpc>
              <a:spcBef>
                <a:spcPts val="600"/>
              </a:spcBef>
              <a:spcAft>
                <a:spcPts val="0"/>
              </a:spcAft>
              <a:buClr>
                <a:srgbClr val="33C1FF"/>
              </a:buClr>
              <a:buSzPts val="1100"/>
              <a:buFont typeface="Arial"/>
              <a:buChar char="•"/>
            </a:pPr>
            <a:r>
              <a:rPr lang="en-US" sz="1100" b="0" i="0" u="none" strike="noStrike" cap="none" dirty="0">
                <a:solidFill>
                  <a:schemeClr val="lt1"/>
                </a:solidFill>
                <a:latin typeface="Arial"/>
                <a:ea typeface="Arial"/>
                <a:cs typeface="Arial"/>
                <a:sym typeface="Arial"/>
              </a:rPr>
              <a:t>Charles County Public Library</a:t>
            </a:r>
            <a:endParaRPr dirty="0"/>
          </a:p>
          <a:p>
            <a:pPr marL="182880" marR="0" lvl="4" indent="-182880" algn="l" rtl="0">
              <a:lnSpc>
                <a:spcPct val="100000"/>
              </a:lnSpc>
              <a:spcBef>
                <a:spcPts val="600"/>
              </a:spcBef>
              <a:spcAft>
                <a:spcPts val="0"/>
              </a:spcAft>
              <a:buClr>
                <a:srgbClr val="33C1FF"/>
              </a:buClr>
              <a:buSzPts val="1100"/>
              <a:buFont typeface="Arial"/>
              <a:buChar char="•"/>
            </a:pPr>
            <a:r>
              <a:rPr lang="en-US" sz="1100" b="0" i="0" u="none" strike="noStrike" cap="none" dirty="0">
                <a:solidFill>
                  <a:schemeClr val="lt1"/>
                </a:solidFill>
                <a:latin typeface="Arial"/>
                <a:ea typeface="Arial"/>
                <a:cs typeface="Arial"/>
                <a:sym typeface="Arial"/>
              </a:rPr>
              <a:t>Charles County Public Schools – </a:t>
            </a:r>
            <a:endParaRPr dirty="0"/>
          </a:p>
          <a:p>
            <a:pPr marL="365760" marR="0" lvl="6" indent="-182880" algn="l" rtl="0">
              <a:lnSpc>
                <a:spcPct val="100000"/>
              </a:lnSpc>
              <a:spcBef>
                <a:spcPts val="600"/>
              </a:spcBef>
              <a:spcAft>
                <a:spcPts val="0"/>
              </a:spcAft>
              <a:buClr>
                <a:srgbClr val="33C1FF"/>
              </a:buClr>
              <a:buSzPts val="990"/>
              <a:buFont typeface="Courier New"/>
              <a:buChar char="o"/>
            </a:pPr>
            <a:r>
              <a:rPr lang="en-US" sz="1100" b="0" i="0" u="none" strike="noStrike" cap="none" dirty="0">
                <a:solidFill>
                  <a:schemeClr val="lt1"/>
                </a:solidFill>
                <a:latin typeface="Arial"/>
                <a:ea typeface="Arial"/>
                <a:cs typeface="Arial"/>
                <a:sym typeface="Arial"/>
              </a:rPr>
              <a:t>Early Intervention Coordinator</a:t>
            </a:r>
            <a:endParaRPr dirty="0"/>
          </a:p>
          <a:p>
            <a:pPr marL="365760" marR="0" lvl="6" indent="-182880" algn="l" rtl="0">
              <a:lnSpc>
                <a:spcPct val="100000"/>
              </a:lnSpc>
              <a:spcBef>
                <a:spcPts val="300"/>
              </a:spcBef>
              <a:spcAft>
                <a:spcPts val="0"/>
              </a:spcAft>
              <a:buClr>
                <a:srgbClr val="33C1FF"/>
              </a:buClr>
              <a:buSzPts val="990"/>
              <a:buFont typeface="Courier New"/>
              <a:buChar char="o"/>
            </a:pPr>
            <a:r>
              <a:rPr lang="en-US" sz="1100" b="0" i="0" u="none" strike="noStrike" cap="none" dirty="0">
                <a:solidFill>
                  <a:schemeClr val="lt1"/>
                </a:solidFill>
                <a:latin typeface="Arial"/>
                <a:ea typeface="Arial"/>
                <a:cs typeface="Arial"/>
                <a:sym typeface="Arial"/>
              </a:rPr>
              <a:t>Mental Health Coordinator</a:t>
            </a:r>
            <a:endParaRPr dirty="0"/>
          </a:p>
          <a:p>
            <a:pPr marL="365760" marR="0" lvl="6" indent="-182880" algn="l" rtl="0">
              <a:lnSpc>
                <a:spcPct val="100000"/>
              </a:lnSpc>
              <a:spcBef>
                <a:spcPts val="300"/>
              </a:spcBef>
              <a:spcAft>
                <a:spcPts val="0"/>
              </a:spcAft>
              <a:buClr>
                <a:srgbClr val="33C1FF"/>
              </a:buClr>
              <a:buSzPts val="990"/>
              <a:buFont typeface="Courier New"/>
              <a:buChar char="o"/>
            </a:pPr>
            <a:r>
              <a:rPr lang="en-US" sz="1100" b="0" i="0" u="none" strike="noStrike" cap="none" dirty="0">
                <a:solidFill>
                  <a:schemeClr val="lt1"/>
                </a:solidFill>
                <a:latin typeface="Arial"/>
                <a:ea typeface="Arial"/>
                <a:cs typeface="Arial"/>
                <a:sym typeface="Arial"/>
              </a:rPr>
              <a:t>Specialist in Early Childhood</a:t>
            </a:r>
            <a:endParaRPr lang="en-US" dirty="0"/>
          </a:p>
          <a:p>
            <a:pPr marL="365760" marR="0" lvl="6" indent="-182880" algn="l" rtl="0">
              <a:lnSpc>
                <a:spcPct val="100000"/>
              </a:lnSpc>
              <a:spcBef>
                <a:spcPts val="300"/>
              </a:spcBef>
              <a:spcAft>
                <a:spcPts val="0"/>
              </a:spcAft>
              <a:buClr>
                <a:srgbClr val="33C1FF"/>
              </a:buClr>
              <a:buSzPts val="990"/>
              <a:buFont typeface="Courier New"/>
              <a:buChar char="o"/>
            </a:pPr>
            <a:endParaRPr lang="en-US" sz="1100" b="0" i="0" u="none" strike="noStrike" cap="none" dirty="0">
              <a:solidFill>
                <a:schemeClr val="lt1"/>
              </a:solidFill>
              <a:latin typeface="Arial"/>
              <a:ea typeface="Arial"/>
              <a:cs typeface="Arial"/>
              <a:sym typeface="Arial"/>
            </a:endParaRPr>
          </a:p>
          <a:p>
            <a:pPr marL="365760" marR="0" lvl="6" indent="-182880" algn="l" rtl="0">
              <a:lnSpc>
                <a:spcPct val="100000"/>
              </a:lnSpc>
              <a:spcBef>
                <a:spcPts val="300"/>
              </a:spcBef>
              <a:spcAft>
                <a:spcPts val="0"/>
              </a:spcAft>
              <a:buClr>
                <a:srgbClr val="33C1FF"/>
              </a:buClr>
              <a:buSzPts val="990"/>
              <a:buFont typeface="Courier New"/>
              <a:buChar char="o"/>
            </a:pPr>
            <a:endParaRPr lang="en-US" sz="1100" b="0" i="0" u="none" strike="noStrike" cap="none" dirty="0">
              <a:solidFill>
                <a:schemeClr val="lt1"/>
              </a:solidFill>
              <a:latin typeface="Arial"/>
              <a:ea typeface="Arial"/>
              <a:cs typeface="Arial"/>
              <a:sym typeface="Arial"/>
            </a:endParaRPr>
          </a:p>
          <a:p>
            <a:pPr marL="182880" marR="0" lvl="1" indent="-182880" algn="l" rtl="0">
              <a:lnSpc>
                <a:spcPct val="100000"/>
              </a:lnSpc>
              <a:spcBef>
                <a:spcPts val="600"/>
              </a:spcBef>
              <a:spcAft>
                <a:spcPts val="0"/>
              </a:spcAft>
              <a:buClr>
                <a:srgbClr val="33C1FF"/>
              </a:buClr>
              <a:buSzPts val="1100"/>
              <a:buFont typeface="Arial"/>
              <a:buChar char="•"/>
            </a:pPr>
            <a:r>
              <a:rPr lang="en-US" sz="1100" b="0" i="0" u="none" strike="noStrike" cap="none" dirty="0">
                <a:solidFill>
                  <a:schemeClr val="lt1"/>
                </a:solidFill>
                <a:latin typeface="Arial"/>
                <a:ea typeface="Arial"/>
                <a:cs typeface="Arial"/>
                <a:sym typeface="Arial"/>
              </a:rPr>
              <a:t>Charles County Sheriff's Office –Teen Court</a:t>
            </a:r>
            <a:endParaRPr dirty="0"/>
          </a:p>
          <a:p>
            <a:pPr marL="182880" marR="0" lvl="1" indent="-182880" algn="l" rtl="0">
              <a:lnSpc>
                <a:spcPct val="100000"/>
              </a:lnSpc>
              <a:spcBef>
                <a:spcPts val="600"/>
              </a:spcBef>
              <a:spcAft>
                <a:spcPts val="0"/>
              </a:spcAft>
              <a:buClr>
                <a:srgbClr val="33C1FF"/>
              </a:buClr>
              <a:buSzPts val="1100"/>
              <a:buFont typeface="Arial"/>
              <a:buChar char="•"/>
            </a:pPr>
            <a:r>
              <a:rPr lang="en-US" sz="1100" b="0" i="0" u="none" strike="noStrike" cap="none" dirty="0" err="1">
                <a:solidFill>
                  <a:schemeClr val="lt1"/>
                </a:solidFill>
                <a:latin typeface="Arial"/>
                <a:ea typeface="Arial"/>
                <a:cs typeface="Arial"/>
                <a:sym typeface="Arial"/>
              </a:rPr>
              <a:t>LifeStyles</a:t>
            </a:r>
            <a:r>
              <a:rPr lang="en-US" sz="1100" b="0" i="0" u="none" strike="noStrike" cap="none" dirty="0">
                <a:solidFill>
                  <a:schemeClr val="lt1"/>
                </a:solidFill>
                <a:latin typeface="Arial"/>
                <a:ea typeface="Arial"/>
                <a:cs typeface="Arial"/>
                <a:sym typeface="Arial"/>
              </a:rPr>
              <a:t> of Maryland Inc.</a:t>
            </a:r>
            <a:endParaRPr dirty="0"/>
          </a:p>
          <a:p>
            <a:pPr marL="182880" marR="0" lvl="1" indent="-182880" algn="l" rtl="0">
              <a:lnSpc>
                <a:spcPct val="100000"/>
              </a:lnSpc>
              <a:spcBef>
                <a:spcPts val="600"/>
              </a:spcBef>
              <a:spcAft>
                <a:spcPts val="0"/>
              </a:spcAft>
              <a:buClr>
                <a:srgbClr val="33C1FF"/>
              </a:buClr>
              <a:buSzPts val="1100"/>
              <a:buFont typeface="Arial"/>
              <a:buChar char="•"/>
            </a:pPr>
            <a:r>
              <a:rPr lang="en-US" sz="1100" b="0" i="0" u="none" strike="noStrike" cap="none" dirty="0">
                <a:solidFill>
                  <a:schemeClr val="lt1"/>
                </a:solidFill>
                <a:latin typeface="Arial"/>
                <a:ea typeface="Arial"/>
                <a:cs typeface="Arial"/>
                <a:sym typeface="Arial"/>
              </a:rPr>
              <a:t>Local Behavioral Health Authority</a:t>
            </a:r>
            <a:endParaRPr dirty="0"/>
          </a:p>
          <a:p>
            <a:pPr marL="182880" marR="0" lvl="1" indent="-182880" algn="l" rtl="0">
              <a:lnSpc>
                <a:spcPct val="100000"/>
              </a:lnSpc>
              <a:spcBef>
                <a:spcPts val="600"/>
              </a:spcBef>
              <a:spcAft>
                <a:spcPts val="0"/>
              </a:spcAft>
              <a:buClr>
                <a:srgbClr val="33C1FF"/>
              </a:buClr>
              <a:buSzPts val="1100"/>
              <a:buFont typeface="Arial"/>
              <a:buChar char="•"/>
            </a:pPr>
            <a:r>
              <a:rPr lang="en-US" sz="1100" b="0" i="0" u="none" strike="noStrike" cap="none" dirty="0">
                <a:solidFill>
                  <a:schemeClr val="lt1"/>
                </a:solidFill>
                <a:latin typeface="Arial"/>
                <a:ea typeface="Arial"/>
                <a:cs typeface="Arial"/>
                <a:sym typeface="Arial"/>
              </a:rPr>
              <a:t>Local Management Board Consumer Representative</a:t>
            </a:r>
            <a:endParaRPr dirty="0"/>
          </a:p>
          <a:p>
            <a:pPr marL="182880" marR="0" lvl="1" indent="-182880" algn="l" rtl="0">
              <a:lnSpc>
                <a:spcPct val="100000"/>
              </a:lnSpc>
              <a:spcBef>
                <a:spcPts val="600"/>
              </a:spcBef>
              <a:spcAft>
                <a:spcPts val="0"/>
              </a:spcAft>
              <a:buClr>
                <a:srgbClr val="33C1FF"/>
              </a:buClr>
              <a:buSzPts val="1100"/>
              <a:buFont typeface="Arial"/>
              <a:buChar char="•"/>
            </a:pPr>
            <a:r>
              <a:rPr lang="en-US" sz="1100" b="0" i="0" u="none" strike="noStrike" cap="none" dirty="0">
                <a:solidFill>
                  <a:schemeClr val="lt1"/>
                </a:solidFill>
                <a:latin typeface="Arial"/>
                <a:ea typeface="Arial"/>
                <a:cs typeface="Arial"/>
                <a:sym typeface="Arial"/>
              </a:rPr>
              <a:t>Maryland Coalition of Families</a:t>
            </a:r>
            <a:endParaRPr dirty="0"/>
          </a:p>
          <a:p>
            <a:pPr marL="182880" marR="0" lvl="1" indent="-182880" algn="l" rtl="0">
              <a:lnSpc>
                <a:spcPct val="100000"/>
              </a:lnSpc>
              <a:spcBef>
                <a:spcPts val="600"/>
              </a:spcBef>
              <a:spcAft>
                <a:spcPts val="0"/>
              </a:spcAft>
              <a:buClr>
                <a:srgbClr val="33C1FF"/>
              </a:buClr>
              <a:buSzPts val="1100"/>
              <a:buFont typeface="Arial"/>
              <a:buChar char="•"/>
            </a:pPr>
            <a:r>
              <a:rPr lang="en-US" sz="1100" b="0" i="0" u="none" strike="noStrike" cap="none" dirty="0">
                <a:solidFill>
                  <a:schemeClr val="lt1"/>
                </a:solidFill>
                <a:latin typeface="Arial"/>
                <a:ea typeface="Arial"/>
                <a:cs typeface="Arial"/>
                <a:sym typeface="Arial"/>
              </a:rPr>
              <a:t>Maryland State Department of Education – Division of Early Childhood</a:t>
            </a:r>
            <a:endParaRPr dirty="0"/>
          </a:p>
          <a:p>
            <a:pPr marL="182880" marR="0" lvl="1" indent="-182880" algn="l" rtl="0">
              <a:lnSpc>
                <a:spcPct val="100000"/>
              </a:lnSpc>
              <a:spcBef>
                <a:spcPts val="600"/>
              </a:spcBef>
              <a:spcAft>
                <a:spcPts val="0"/>
              </a:spcAft>
              <a:buClr>
                <a:srgbClr val="33C1FF"/>
              </a:buClr>
              <a:buSzPts val="1100"/>
              <a:buFont typeface="Arial"/>
              <a:buChar char="•"/>
            </a:pPr>
            <a:r>
              <a:rPr lang="en-US" sz="1100" b="0" i="0" u="none" strike="noStrike" cap="none" dirty="0">
                <a:solidFill>
                  <a:schemeClr val="lt1"/>
                </a:solidFill>
                <a:latin typeface="Arial"/>
                <a:ea typeface="Arial"/>
                <a:cs typeface="Arial"/>
                <a:sym typeface="Arial"/>
              </a:rPr>
              <a:t>Parents’ Place of Maryland</a:t>
            </a:r>
            <a:endParaRPr dirty="0"/>
          </a:p>
          <a:p>
            <a:pPr marL="182880" marR="0" lvl="1" indent="-182880" algn="l" rtl="0">
              <a:lnSpc>
                <a:spcPct val="100000"/>
              </a:lnSpc>
              <a:spcBef>
                <a:spcPts val="600"/>
              </a:spcBef>
              <a:spcAft>
                <a:spcPts val="0"/>
              </a:spcAft>
              <a:buClr>
                <a:srgbClr val="33C1FF"/>
              </a:buClr>
              <a:buSzPts val="1100"/>
              <a:buFont typeface="Arial"/>
              <a:buChar char="•"/>
            </a:pPr>
            <a:r>
              <a:rPr lang="en-US" sz="1100" b="0" i="0" u="none" strike="noStrike" cap="none" dirty="0">
                <a:solidFill>
                  <a:schemeClr val="lt1"/>
                </a:solidFill>
                <a:latin typeface="Arial"/>
                <a:ea typeface="Arial"/>
                <a:cs typeface="Arial"/>
                <a:sym typeface="Arial"/>
              </a:rPr>
              <a:t>Pure Play Every Day</a:t>
            </a:r>
          </a:p>
          <a:p>
            <a:pPr marL="182880" marR="0" lvl="1" indent="-182880" algn="l" rtl="0">
              <a:lnSpc>
                <a:spcPct val="100000"/>
              </a:lnSpc>
              <a:spcBef>
                <a:spcPts val="600"/>
              </a:spcBef>
              <a:spcAft>
                <a:spcPts val="0"/>
              </a:spcAft>
              <a:buClr>
                <a:srgbClr val="33C1FF"/>
              </a:buClr>
              <a:buSzPts val="1100"/>
              <a:buFont typeface="Arial"/>
              <a:buChar char="•"/>
            </a:pPr>
            <a:r>
              <a:rPr lang="en-US" sz="1100" dirty="0">
                <a:solidFill>
                  <a:schemeClr val="lt1"/>
                </a:solidFill>
              </a:rPr>
              <a:t>Stella’s Girls</a:t>
            </a:r>
            <a:endParaRPr dirty="0"/>
          </a:p>
          <a:p>
            <a:pPr marL="182880" marR="0" lvl="1" indent="-182880" algn="l" rtl="0">
              <a:lnSpc>
                <a:spcPct val="100000"/>
              </a:lnSpc>
              <a:spcBef>
                <a:spcPts val="600"/>
              </a:spcBef>
              <a:spcAft>
                <a:spcPts val="0"/>
              </a:spcAft>
              <a:buClr>
                <a:srgbClr val="33C1FF"/>
              </a:buClr>
              <a:buSzPts val="1100"/>
              <a:buFont typeface="Arial"/>
              <a:buChar char="•"/>
            </a:pPr>
            <a:r>
              <a:rPr lang="en-US" sz="1100" b="0" i="0" u="none" strike="noStrike" cap="none" dirty="0">
                <a:solidFill>
                  <a:schemeClr val="lt1"/>
                </a:solidFill>
                <a:latin typeface="Arial"/>
                <a:ea typeface="Arial"/>
                <a:cs typeface="Arial"/>
                <a:sym typeface="Arial"/>
              </a:rPr>
              <a:t>The Accessibility Bridge Corporation</a:t>
            </a:r>
            <a:endParaRPr dirty="0"/>
          </a:p>
          <a:p>
            <a:pPr marL="182880" marR="0" lvl="1" indent="-182880" algn="l" rtl="0">
              <a:lnSpc>
                <a:spcPct val="100000"/>
              </a:lnSpc>
              <a:spcBef>
                <a:spcPts val="600"/>
              </a:spcBef>
              <a:spcAft>
                <a:spcPts val="0"/>
              </a:spcAft>
              <a:buClr>
                <a:srgbClr val="33C1FF"/>
              </a:buClr>
              <a:buSzPts val="1100"/>
              <a:buFont typeface="Arial"/>
              <a:buChar char="•"/>
            </a:pPr>
            <a:r>
              <a:rPr lang="en-US" sz="1100" b="0" i="0" u="none" strike="noStrike" cap="none" dirty="0">
                <a:solidFill>
                  <a:schemeClr val="lt1"/>
                </a:solidFill>
                <a:latin typeface="Arial"/>
                <a:ea typeface="Arial"/>
                <a:cs typeface="Arial"/>
                <a:sym typeface="Arial"/>
              </a:rPr>
              <a:t>The Promise Resource Center</a:t>
            </a:r>
            <a:endParaRPr dirty="0"/>
          </a:p>
          <a:p>
            <a:pPr marL="182880" marR="0" lvl="1" indent="-182880" algn="l" rtl="0">
              <a:lnSpc>
                <a:spcPct val="100000"/>
              </a:lnSpc>
              <a:spcBef>
                <a:spcPts val="600"/>
              </a:spcBef>
              <a:spcAft>
                <a:spcPts val="0"/>
              </a:spcAft>
              <a:buClr>
                <a:srgbClr val="33C1FF"/>
              </a:buClr>
              <a:buSzPts val="1100"/>
              <a:buFont typeface="Arial"/>
              <a:buChar char="•"/>
            </a:pPr>
            <a:r>
              <a:rPr lang="en-US" sz="1100" b="0" i="0" u="none" strike="noStrike" cap="none" dirty="0">
                <a:solidFill>
                  <a:schemeClr val="lt1"/>
                </a:solidFill>
                <a:latin typeface="Arial"/>
                <a:ea typeface="Arial"/>
                <a:cs typeface="Arial"/>
                <a:sym typeface="Arial"/>
              </a:rPr>
              <a:t>Tri County Council for Southern Maryland</a:t>
            </a:r>
            <a:endParaRPr dirty="0"/>
          </a:p>
          <a:p>
            <a:pPr marL="182880" marR="0" lvl="1" indent="-182880" algn="l" rtl="0">
              <a:lnSpc>
                <a:spcPct val="100000"/>
              </a:lnSpc>
              <a:spcBef>
                <a:spcPts val="600"/>
              </a:spcBef>
              <a:spcAft>
                <a:spcPts val="600"/>
              </a:spcAft>
              <a:buClr>
                <a:srgbClr val="33C1FF"/>
              </a:buClr>
              <a:buSzPts val="1100"/>
              <a:buFont typeface="Arial"/>
              <a:buChar char="•"/>
            </a:pPr>
            <a:r>
              <a:rPr lang="en-US" sz="1100" b="0" i="0" u="none" strike="noStrike" cap="none" dirty="0">
                <a:solidFill>
                  <a:schemeClr val="lt1"/>
                </a:solidFill>
                <a:latin typeface="Arial"/>
                <a:ea typeface="Arial"/>
                <a:cs typeface="Arial"/>
                <a:sym typeface="Arial"/>
              </a:rPr>
              <a:t>Two Home-Based Child Care Providers</a:t>
            </a:r>
            <a:endParaRPr dirty="0"/>
          </a:p>
        </p:txBody>
      </p:sp>
      <p:grpSp>
        <p:nvGrpSpPr>
          <p:cNvPr id="96" name="Google Shape;96;p23"/>
          <p:cNvGrpSpPr/>
          <p:nvPr/>
        </p:nvGrpSpPr>
        <p:grpSpPr>
          <a:xfrm>
            <a:off x="4265029" y="4220538"/>
            <a:ext cx="1782498" cy="2135811"/>
            <a:chOff x="1971137" y="4169121"/>
            <a:chExt cx="1782498" cy="2135811"/>
          </a:xfrm>
        </p:grpSpPr>
        <p:grpSp>
          <p:nvGrpSpPr>
            <p:cNvPr id="97" name="Google Shape;97;p23"/>
            <p:cNvGrpSpPr/>
            <p:nvPr/>
          </p:nvGrpSpPr>
          <p:grpSpPr>
            <a:xfrm>
              <a:off x="1971137" y="4169121"/>
              <a:ext cx="1782498" cy="2135811"/>
              <a:chOff x="1971137" y="4070265"/>
              <a:chExt cx="1782498" cy="2135811"/>
            </a:xfrm>
          </p:grpSpPr>
          <p:sp>
            <p:nvSpPr>
              <p:cNvPr id="98" name="Google Shape;98;p23"/>
              <p:cNvSpPr/>
              <p:nvPr/>
            </p:nvSpPr>
            <p:spPr>
              <a:xfrm>
                <a:off x="1971137" y="4070265"/>
                <a:ext cx="1782498" cy="2135811"/>
              </a:xfrm>
              <a:prstGeom prst="rect">
                <a:avLst/>
              </a:prstGeom>
              <a:solidFill>
                <a:schemeClr val="accent3">
                  <a:alpha val="56862"/>
                </a:schemeClr>
              </a:solidFill>
              <a:ln>
                <a:noFill/>
              </a:ln>
            </p:spPr>
            <p:txBody>
              <a:bodyPr spcFirstLastPara="1" wrap="square" lIns="91425" tIns="45700" rIns="91425" bIns="18287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99" name="Google Shape;99;p23"/>
              <p:cNvGrpSpPr/>
              <p:nvPr/>
            </p:nvGrpSpPr>
            <p:grpSpPr>
              <a:xfrm>
                <a:off x="2005745" y="4269100"/>
                <a:ext cx="1665195" cy="1664770"/>
                <a:chOff x="2334988" y="4345709"/>
                <a:chExt cx="1665195" cy="1664770"/>
              </a:xfrm>
            </p:grpSpPr>
            <p:sp>
              <p:nvSpPr>
                <p:cNvPr id="100" name="Google Shape;100;p23"/>
                <p:cNvSpPr txBox="1"/>
                <p:nvPr/>
              </p:nvSpPr>
              <p:spPr>
                <a:xfrm>
                  <a:off x="2334988" y="4345709"/>
                  <a:ext cx="1661706" cy="57764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0" u="none" strike="noStrike" cap="none">
                      <a:solidFill>
                        <a:schemeClr val="accent2"/>
                      </a:solidFill>
                      <a:latin typeface="Rockwell"/>
                      <a:ea typeface="Rockwell"/>
                      <a:cs typeface="Rockwell"/>
                      <a:sym typeface="Rockwell"/>
                    </a:rPr>
                    <a:t>1</a:t>
                  </a:r>
                  <a:endParaRPr/>
                </a:p>
                <a:p>
                  <a:pPr marL="0" marR="0" lvl="0" indent="0" algn="ctr" rtl="0">
                    <a:lnSpc>
                      <a:spcPct val="100000"/>
                    </a:lnSpc>
                    <a:spcBef>
                      <a:spcPts val="0"/>
                    </a:spcBef>
                    <a:spcAft>
                      <a:spcPts val="0"/>
                    </a:spcAft>
                    <a:buNone/>
                  </a:pPr>
                  <a:r>
                    <a:rPr lang="en-US" sz="1300" b="0" i="0" u="none" strike="noStrike" cap="none">
                      <a:solidFill>
                        <a:schemeClr val="lt1"/>
                      </a:solidFill>
                      <a:latin typeface="Rockwell"/>
                      <a:ea typeface="Rockwell"/>
                      <a:cs typeface="Rockwell"/>
                      <a:sym typeface="Rockwell"/>
                    </a:rPr>
                    <a:t>Internal Community Survey</a:t>
                  </a:r>
                  <a:endParaRPr sz="1300" b="0" i="0" u="none" strike="noStrike" cap="none">
                    <a:solidFill>
                      <a:schemeClr val="lt1"/>
                    </a:solidFill>
                    <a:latin typeface="Arial"/>
                    <a:ea typeface="Arial"/>
                    <a:cs typeface="Arial"/>
                    <a:sym typeface="Arial"/>
                  </a:endParaRPr>
                </a:p>
              </p:txBody>
            </p:sp>
            <p:sp>
              <p:nvSpPr>
                <p:cNvPr id="101" name="Google Shape;101;p23"/>
                <p:cNvSpPr txBox="1"/>
                <p:nvPr/>
              </p:nvSpPr>
              <p:spPr>
                <a:xfrm>
                  <a:off x="2334988" y="5432831"/>
                  <a:ext cx="1665195" cy="57764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0" u="none" strike="noStrike" cap="none">
                      <a:solidFill>
                        <a:schemeClr val="accent2"/>
                      </a:solidFill>
                      <a:latin typeface="Rockwell"/>
                      <a:ea typeface="Rockwell"/>
                      <a:cs typeface="Rockwell"/>
                      <a:sym typeface="Rockwell"/>
                    </a:rPr>
                    <a:t>1</a:t>
                  </a:r>
                  <a:endParaRPr/>
                </a:p>
                <a:p>
                  <a:pPr marL="0" marR="0" lvl="0" indent="0" algn="ctr" rtl="0">
                    <a:lnSpc>
                      <a:spcPct val="100000"/>
                    </a:lnSpc>
                    <a:spcBef>
                      <a:spcPts val="0"/>
                    </a:spcBef>
                    <a:spcAft>
                      <a:spcPts val="0"/>
                    </a:spcAft>
                    <a:buNone/>
                  </a:pPr>
                  <a:r>
                    <a:rPr lang="en-US" sz="1300" b="0" i="0" u="none" strike="noStrike" cap="none">
                      <a:solidFill>
                        <a:schemeClr val="lt1"/>
                      </a:solidFill>
                      <a:latin typeface="Rockwell"/>
                      <a:ea typeface="Rockwell"/>
                      <a:cs typeface="Rockwell"/>
                      <a:sym typeface="Rockwell"/>
                    </a:rPr>
                    <a:t>External Community Survey</a:t>
                  </a:r>
                  <a:endParaRPr sz="1300" b="0" i="0" u="none" strike="noStrike" cap="none">
                    <a:solidFill>
                      <a:schemeClr val="lt1"/>
                    </a:solidFill>
                    <a:latin typeface="Arial"/>
                    <a:ea typeface="Arial"/>
                    <a:cs typeface="Arial"/>
                    <a:sym typeface="Arial"/>
                  </a:endParaRPr>
                </a:p>
              </p:txBody>
            </p:sp>
          </p:grpSp>
        </p:grpSp>
        <p:cxnSp>
          <p:nvCxnSpPr>
            <p:cNvPr id="102" name="Google Shape;102;p23"/>
            <p:cNvCxnSpPr>
              <a:cxnSpLocks/>
            </p:cNvCxnSpPr>
            <p:nvPr/>
          </p:nvCxnSpPr>
          <p:spPr>
            <a:xfrm rot="5400000">
              <a:off x="2836598" y="5009952"/>
              <a:ext cx="0" cy="434232"/>
            </a:xfrm>
            <a:prstGeom prst="straightConnector1">
              <a:avLst/>
            </a:prstGeom>
            <a:noFill/>
            <a:ln w="22225" cap="flat" cmpd="sng">
              <a:solidFill>
                <a:schemeClr val="lt1">
                  <a:alpha val="26666"/>
                </a:schemeClr>
              </a:solidFill>
              <a:prstDash val="solid"/>
              <a:round/>
              <a:headEnd type="none" w="sm" len="sm"/>
              <a:tailEnd type="none" w="sm" len="sm"/>
            </a:ln>
          </p:spPr>
        </p:cxnSp>
      </p:grpSp>
      <p:grpSp>
        <p:nvGrpSpPr>
          <p:cNvPr id="103" name="Google Shape;103;p23"/>
          <p:cNvGrpSpPr/>
          <p:nvPr/>
        </p:nvGrpSpPr>
        <p:grpSpPr>
          <a:xfrm>
            <a:off x="2603794" y="4220538"/>
            <a:ext cx="1461758" cy="644955"/>
            <a:chOff x="604935" y="4403086"/>
            <a:chExt cx="1461758" cy="644955"/>
          </a:xfrm>
        </p:grpSpPr>
        <p:sp>
          <p:nvSpPr>
            <p:cNvPr id="104" name="Google Shape;104;p23"/>
            <p:cNvSpPr/>
            <p:nvPr/>
          </p:nvSpPr>
          <p:spPr>
            <a:xfrm>
              <a:off x="604935" y="4408299"/>
              <a:ext cx="1461758" cy="639742"/>
            </a:xfrm>
            <a:prstGeom prst="rect">
              <a:avLst/>
            </a:prstGeom>
            <a:solidFill>
              <a:schemeClr val="accent5">
                <a:alpha val="39607"/>
              </a:schemeClr>
            </a:solidFill>
            <a:ln>
              <a:noFill/>
            </a:ln>
          </p:spPr>
          <p:txBody>
            <a:bodyPr spcFirstLastPara="1" wrap="square" lIns="91425" tIns="45700" rIns="91425" bIns="91425"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105" name="Google Shape;105;p23"/>
            <p:cNvSpPr/>
            <p:nvPr/>
          </p:nvSpPr>
          <p:spPr>
            <a:xfrm>
              <a:off x="646125" y="4408025"/>
              <a:ext cx="426391" cy="640016"/>
            </a:xfrm>
            <a:prstGeom prst="rect">
              <a:avLst/>
            </a:prstGeom>
            <a:noFill/>
            <a:ln>
              <a:noFill/>
            </a:ln>
          </p:spPr>
          <p:txBody>
            <a:bodyPr spcFirstLastPara="1" wrap="square" lIns="91425" tIns="0" rIns="91425" bIns="0" anchor="ctr" anchorCtr="0">
              <a:noAutofit/>
            </a:bodyPr>
            <a:lstStyle/>
            <a:p>
              <a:pPr marL="0" marR="0" lvl="0" indent="0" algn="l" rtl="0">
                <a:lnSpc>
                  <a:spcPct val="100000"/>
                </a:lnSpc>
                <a:spcBef>
                  <a:spcPts val="0"/>
                </a:spcBef>
                <a:spcAft>
                  <a:spcPts val="0"/>
                </a:spcAft>
                <a:buNone/>
              </a:pPr>
              <a:r>
                <a:rPr lang="en-US" sz="2800" b="0" i="0" u="none" strike="noStrike" cap="none">
                  <a:solidFill>
                    <a:schemeClr val="accent2"/>
                  </a:solidFill>
                  <a:latin typeface="Rockwell"/>
                  <a:ea typeface="Rockwell"/>
                  <a:cs typeface="Rockwell"/>
                  <a:sym typeface="Rockwell"/>
                </a:rPr>
                <a:t>5</a:t>
              </a:r>
              <a:endParaRPr sz="1200" b="0" i="0" u="none" strike="noStrike" cap="none">
                <a:solidFill>
                  <a:schemeClr val="lt1"/>
                </a:solidFill>
                <a:latin typeface="Arial"/>
                <a:ea typeface="Arial"/>
                <a:cs typeface="Arial"/>
                <a:sym typeface="Arial"/>
              </a:endParaRPr>
            </a:p>
          </p:txBody>
        </p:sp>
        <p:sp>
          <p:nvSpPr>
            <p:cNvPr id="106" name="Google Shape;106;p23"/>
            <p:cNvSpPr/>
            <p:nvPr/>
          </p:nvSpPr>
          <p:spPr>
            <a:xfrm>
              <a:off x="1003622" y="4403086"/>
              <a:ext cx="1022887" cy="640016"/>
            </a:xfrm>
            <a:prstGeom prst="rect">
              <a:avLst/>
            </a:prstGeom>
            <a:noFill/>
            <a:ln>
              <a:noFill/>
            </a:ln>
          </p:spPr>
          <p:txBody>
            <a:bodyPr spcFirstLastPara="1" wrap="square" lIns="91425" tIns="0" rIns="91425" bIns="0" anchor="ctr" anchorCtr="0">
              <a:noAutofit/>
            </a:bodyPr>
            <a:lstStyle/>
            <a:p>
              <a:pPr marL="0" marR="0" lvl="0" indent="0" algn="l" rtl="0">
                <a:lnSpc>
                  <a:spcPct val="100000"/>
                </a:lnSpc>
                <a:spcBef>
                  <a:spcPts val="0"/>
                </a:spcBef>
                <a:spcAft>
                  <a:spcPts val="0"/>
                </a:spcAft>
                <a:buNone/>
              </a:pPr>
              <a:r>
                <a:rPr lang="en-US" sz="1300" b="0" i="0" u="none" strike="noStrike" cap="none">
                  <a:solidFill>
                    <a:schemeClr val="lt1"/>
                  </a:solidFill>
                  <a:latin typeface="Rockwell"/>
                  <a:ea typeface="Rockwell"/>
                  <a:cs typeface="Rockwell"/>
                  <a:sym typeface="Rockwell"/>
                </a:rPr>
                <a:t>Interviews</a:t>
              </a:r>
              <a:endParaRPr sz="1300" b="0" i="0" u="none" strike="noStrike" cap="none">
                <a:solidFill>
                  <a:schemeClr val="lt1"/>
                </a:solidFill>
                <a:latin typeface="Arial"/>
                <a:ea typeface="Arial"/>
                <a:cs typeface="Arial"/>
                <a:sym typeface="Arial"/>
              </a:endParaRPr>
            </a:p>
          </p:txBody>
        </p:sp>
      </p:grpSp>
      <p:grpSp>
        <p:nvGrpSpPr>
          <p:cNvPr id="107" name="Google Shape;107;p23"/>
          <p:cNvGrpSpPr/>
          <p:nvPr/>
        </p:nvGrpSpPr>
        <p:grpSpPr>
          <a:xfrm>
            <a:off x="461292" y="4997122"/>
            <a:ext cx="3604260" cy="1359228"/>
            <a:chOff x="470934" y="4408025"/>
            <a:chExt cx="3604260" cy="1359228"/>
          </a:xfrm>
        </p:grpSpPr>
        <p:sp>
          <p:nvSpPr>
            <p:cNvPr id="108" name="Google Shape;108;p23"/>
            <p:cNvSpPr/>
            <p:nvPr/>
          </p:nvSpPr>
          <p:spPr>
            <a:xfrm>
              <a:off x="470934" y="4408299"/>
              <a:ext cx="3604260" cy="1358954"/>
            </a:xfrm>
            <a:prstGeom prst="rect">
              <a:avLst/>
            </a:prstGeom>
            <a:solidFill>
              <a:schemeClr val="accent2">
                <a:alpha val="29019"/>
              </a:schemeClr>
            </a:solidFill>
            <a:ln>
              <a:noFill/>
            </a:ln>
          </p:spPr>
          <p:txBody>
            <a:bodyPr spcFirstLastPara="1" wrap="square" lIns="91425" tIns="45700" rIns="91425" bIns="91425"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109" name="Google Shape;109;p23"/>
            <p:cNvSpPr/>
            <p:nvPr/>
          </p:nvSpPr>
          <p:spPr>
            <a:xfrm>
              <a:off x="604935" y="4408025"/>
              <a:ext cx="426391" cy="640016"/>
            </a:xfrm>
            <a:prstGeom prst="rect">
              <a:avLst/>
            </a:prstGeom>
            <a:noFill/>
            <a:ln>
              <a:noFill/>
            </a:ln>
          </p:spPr>
          <p:txBody>
            <a:bodyPr spcFirstLastPara="1" wrap="square" lIns="91425" tIns="0" rIns="91425" bIns="0" anchor="ctr" anchorCtr="0">
              <a:noAutofit/>
            </a:bodyPr>
            <a:lstStyle/>
            <a:p>
              <a:pPr marL="0" marR="0" lvl="0" indent="0" algn="l" rtl="0">
                <a:lnSpc>
                  <a:spcPct val="100000"/>
                </a:lnSpc>
                <a:spcBef>
                  <a:spcPts val="0"/>
                </a:spcBef>
                <a:spcAft>
                  <a:spcPts val="0"/>
                </a:spcAft>
                <a:buNone/>
              </a:pPr>
              <a:r>
                <a:rPr lang="en-US" sz="2800" b="0" i="0" u="none" strike="noStrike" cap="none">
                  <a:solidFill>
                    <a:schemeClr val="accent2"/>
                  </a:solidFill>
                  <a:latin typeface="Rockwell"/>
                  <a:ea typeface="Rockwell"/>
                  <a:cs typeface="Rockwell"/>
                  <a:sym typeface="Rockwell"/>
                </a:rPr>
                <a:t>2</a:t>
              </a:r>
              <a:endParaRPr sz="1200" b="0" i="0" u="none" strike="noStrike" cap="none">
                <a:solidFill>
                  <a:schemeClr val="lt1"/>
                </a:solidFill>
                <a:latin typeface="Arial"/>
                <a:ea typeface="Arial"/>
                <a:cs typeface="Arial"/>
                <a:sym typeface="Arial"/>
              </a:endParaRPr>
            </a:p>
          </p:txBody>
        </p:sp>
        <p:sp>
          <p:nvSpPr>
            <p:cNvPr id="110" name="Google Shape;110;p23"/>
            <p:cNvSpPr/>
            <p:nvPr/>
          </p:nvSpPr>
          <p:spPr>
            <a:xfrm>
              <a:off x="962432" y="4597142"/>
              <a:ext cx="2967952" cy="948026"/>
            </a:xfrm>
            <a:prstGeom prst="rect">
              <a:avLst/>
            </a:prstGeom>
            <a:noFill/>
            <a:ln>
              <a:noFill/>
            </a:ln>
          </p:spPr>
          <p:txBody>
            <a:bodyPr spcFirstLastPara="1" wrap="square" lIns="91425" tIns="0" rIns="91425" bIns="0" anchor="ctr" anchorCtr="0">
              <a:noAutofit/>
            </a:bodyPr>
            <a:lstStyle/>
            <a:p>
              <a:pPr marL="0" marR="0" lvl="0" indent="0" algn="l" rtl="0">
                <a:lnSpc>
                  <a:spcPct val="100000"/>
                </a:lnSpc>
                <a:spcBef>
                  <a:spcPts val="0"/>
                </a:spcBef>
                <a:spcAft>
                  <a:spcPts val="0"/>
                </a:spcAft>
                <a:buNone/>
              </a:pPr>
              <a:r>
                <a:rPr lang="en-US" sz="1300" b="0" i="0" u="none" strike="noStrike" cap="none">
                  <a:solidFill>
                    <a:schemeClr val="lt1"/>
                  </a:solidFill>
                  <a:latin typeface="Rockwell"/>
                  <a:ea typeface="Rockwell"/>
                  <a:cs typeface="Rockwell"/>
                  <a:sym typeface="Rockwell"/>
                </a:rPr>
                <a:t>Focus Groups with 9 parents and caregivers representing families who have various aged children, children with disabilities, and are from different parts of the County</a:t>
              </a:r>
              <a:endParaRPr sz="1300" b="0" i="0" u="none" strike="noStrike" cap="none">
                <a:solidFill>
                  <a:schemeClr val="lt1"/>
                </a:solidFill>
                <a:latin typeface="Arial"/>
                <a:ea typeface="Arial"/>
                <a:cs typeface="Arial"/>
                <a:sym typeface="Arial"/>
              </a:endParaRPr>
            </a:p>
          </p:txBody>
        </p:sp>
      </p:grpSp>
      <p:grpSp>
        <p:nvGrpSpPr>
          <p:cNvPr id="111" name="Google Shape;111;p23"/>
          <p:cNvGrpSpPr/>
          <p:nvPr/>
        </p:nvGrpSpPr>
        <p:grpSpPr>
          <a:xfrm>
            <a:off x="6391813" y="393011"/>
            <a:ext cx="4982430" cy="644955"/>
            <a:chOff x="470934" y="4403086"/>
            <a:chExt cx="4982430" cy="644955"/>
          </a:xfrm>
        </p:grpSpPr>
        <p:sp>
          <p:nvSpPr>
            <p:cNvPr id="112" name="Google Shape;112;p23"/>
            <p:cNvSpPr/>
            <p:nvPr/>
          </p:nvSpPr>
          <p:spPr>
            <a:xfrm>
              <a:off x="470934" y="4408299"/>
              <a:ext cx="1595759" cy="639742"/>
            </a:xfrm>
            <a:prstGeom prst="rect">
              <a:avLst/>
            </a:prstGeom>
            <a:noFill/>
            <a:ln>
              <a:noFill/>
            </a:ln>
          </p:spPr>
          <p:txBody>
            <a:bodyPr spcFirstLastPara="1" wrap="square" lIns="91425" tIns="45700" rIns="91425" bIns="91425"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113" name="Google Shape;113;p23"/>
            <p:cNvSpPr/>
            <p:nvPr/>
          </p:nvSpPr>
          <p:spPr>
            <a:xfrm>
              <a:off x="604935" y="4408025"/>
              <a:ext cx="426391" cy="640016"/>
            </a:xfrm>
            <a:prstGeom prst="rect">
              <a:avLst/>
            </a:prstGeom>
            <a:noFill/>
            <a:ln>
              <a:noFill/>
            </a:ln>
          </p:spPr>
          <p:txBody>
            <a:bodyPr spcFirstLastPara="1" wrap="square" lIns="91425" tIns="0" rIns="91425" bIns="0" anchor="ctr" anchorCtr="0">
              <a:noAutofit/>
            </a:bodyPr>
            <a:lstStyle/>
            <a:p>
              <a:pPr marL="0" marR="0" lvl="0" indent="0" algn="l" rtl="0">
                <a:lnSpc>
                  <a:spcPct val="100000"/>
                </a:lnSpc>
                <a:spcBef>
                  <a:spcPts val="0"/>
                </a:spcBef>
                <a:spcAft>
                  <a:spcPts val="0"/>
                </a:spcAft>
                <a:buNone/>
              </a:pPr>
              <a:r>
                <a:rPr lang="en-US" sz="2800" b="0" i="0" u="none" strike="noStrike" cap="none">
                  <a:solidFill>
                    <a:schemeClr val="accent2"/>
                  </a:solidFill>
                  <a:latin typeface="Rockwell"/>
                  <a:ea typeface="Rockwell"/>
                  <a:cs typeface="Rockwell"/>
                  <a:sym typeface="Rockwell"/>
                </a:rPr>
                <a:t>3</a:t>
              </a:r>
              <a:endParaRPr sz="1200" b="0" i="0" u="none" strike="noStrike" cap="none">
                <a:solidFill>
                  <a:schemeClr val="lt1"/>
                </a:solidFill>
                <a:latin typeface="Arial"/>
                <a:ea typeface="Arial"/>
                <a:cs typeface="Arial"/>
                <a:sym typeface="Arial"/>
              </a:endParaRPr>
            </a:p>
          </p:txBody>
        </p:sp>
        <p:sp>
          <p:nvSpPr>
            <p:cNvPr id="114" name="Google Shape;114;p23"/>
            <p:cNvSpPr/>
            <p:nvPr/>
          </p:nvSpPr>
          <p:spPr>
            <a:xfrm>
              <a:off x="962431" y="4403086"/>
              <a:ext cx="4490933" cy="640016"/>
            </a:xfrm>
            <a:prstGeom prst="rect">
              <a:avLst/>
            </a:prstGeom>
            <a:noFill/>
            <a:ln>
              <a:noFill/>
            </a:ln>
          </p:spPr>
          <p:txBody>
            <a:bodyPr spcFirstLastPara="1" wrap="square" lIns="91425" tIns="0" rIns="91425" bIns="0" anchor="ctr" anchorCtr="0">
              <a:noAutofit/>
            </a:bodyPr>
            <a:lstStyle/>
            <a:p>
              <a:pPr marL="0" marR="0" lvl="0" indent="0" algn="l" rtl="0">
                <a:lnSpc>
                  <a:spcPct val="100000"/>
                </a:lnSpc>
                <a:spcBef>
                  <a:spcPts val="0"/>
                </a:spcBef>
                <a:spcAft>
                  <a:spcPts val="0"/>
                </a:spcAft>
                <a:buNone/>
              </a:pPr>
              <a:r>
                <a:rPr lang="en-US" sz="1300" b="0" i="0" u="none" strike="noStrike" cap="none">
                  <a:solidFill>
                    <a:schemeClr val="lt1"/>
                  </a:solidFill>
                  <a:latin typeface="Rockwell"/>
                  <a:ea typeface="Rockwell"/>
                  <a:cs typeface="Rockwell"/>
                  <a:sym typeface="Rockwell"/>
                </a:rPr>
                <a:t>Community Planning Sessions with participation from:</a:t>
              </a:r>
              <a:endParaRPr sz="1300" b="0" i="0" u="none" strike="noStrike" cap="none">
                <a:solidFill>
                  <a:schemeClr val="lt1"/>
                </a:solidFill>
                <a:latin typeface="Arial"/>
                <a:ea typeface="Arial"/>
                <a:cs typeface="Arial"/>
                <a:sym typeface="Arial"/>
              </a:endParaRPr>
            </a:p>
          </p:txBody>
        </p:sp>
      </p:grpSp>
      <p:sp>
        <p:nvSpPr>
          <p:cNvPr id="115" name="Google Shape;115;p23"/>
          <p:cNvSpPr txBox="1"/>
          <p:nvPr/>
        </p:nvSpPr>
        <p:spPr>
          <a:xfrm>
            <a:off x="361240" y="4172306"/>
            <a:ext cx="218108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chemeClr val="lt1"/>
                </a:solidFill>
                <a:latin typeface="Rockwell"/>
                <a:ea typeface="Rockwell"/>
                <a:cs typeface="Rockwell"/>
                <a:sym typeface="Rockwell"/>
              </a:rPr>
              <a:t>The complete list of stakeholder and community engagement includes:</a:t>
            </a:r>
            <a:endParaRPr sz="1200" b="0" i="0" u="none" strike="noStrike" cap="none">
              <a:solidFill>
                <a:srgbClr val="000000"/>
              </a:solidFill>
              <a:latin typeface="Rockwell"/>
              <a:ea typeface="Rockwell"/>
              <a:cs typeface="Rockwell"/>
              <a:sym typeface="Rockwe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grpSp>
        <p:nvGrpSpPr>
          <p:cNvPr id="120" name="Google Shape;120;p5"/>
          <p:cNvGrpSpPr/>
          <p:nvPr/>
        </p:nvGrpSpPr>
        <p:grpSpPr>
          <a:xfrm>
            <a:off x="-106066" y="1197690"/>
            <a:ext cx="5494651" cy="4884637"/>
            <a:chOff x="207183" y="1223925"/>
            <a:chExt cx="5926957" cy="5268949"/>
          </a:xfrm>
        </p:grpSpPr>
        <p:graphicFrame>
          <p:nvGraphicFramePr>
            <p:cNvPr id="121" name="Google Shape;121;p5"/>
            <p:cNvGraphicFramePr/>
            <p:nvPr>
              <p:extLst>
                <p:ext uri="{D42A27DB-BD31-4B8C-83A1-F6EECF244321}">
                  <p14:modId xmlns:p14="http://schemas.microsoft.com/office/powerpoint/2010/main" val="1187271333"/>
                </p:ext>
              </p:extLst>
            </p:nvPr>
          </p:nvGraphicFramePr>
          <p:xfrm>
            <a:off x="207183" y="1223925"/>
            <a:ext cx="5926957" cy="5268949"/>
          </p:xfrm>
          <a:graphic>
            <a:graphicData uri="http://schemas.openxmlformats.org/drawingml/2006/chart">
              <c:chart xmlns:c="http://schemas.openxmlformats.org/drawingml/2006/chart" xmlns:r="http://schemas.openxmlformats.org/officeDocument/2006/relationships" r:id="rId3"/>
            </a:graphicData>
          </a:graphic>
        </p:graphicFrame>
        <p:sp>
          <p:nvSpPr>
            <p:cNvPr id="122" name="Google Shape;122;p5"/>
            <p:cNvSpPr txBox="1"/>
            <p:nvPr/>
          </p:nvSpPr>
          <p:spPr>
            <a:xfrm>
              <a:off x="2144748" y="3284034"/>
              <a:ext cx="2051825" cy="8963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Population of Charles County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100"/>
                <a:buFont typeface="Arial"/>
                <a:buNone/>
              </a:pPr>
              <a:r>
                <a:rPr lang="en-US" sz="1100" b="1" i="0" u="none" strike="noStrike" cap="none">
                  <a:solidFill>
                    <a:schemeClr val="dk1"/>
                  </a:solidFill>
                  <a:latin typeface="Arial"/>
                  <a:ea typeface="Arial"/>
                  <a:cs typeface="Arial"/>
                  <a:sym typeface="Arial"/>
                </a:rPr>
                <a:t>BY AGE</a:t>
              </a:r>
              <a:endParaRPr sz="1400" b="0" i="0" u="none" strike="noStrike" cap="none">
                <a:solidFill>
                  <a:srgbClr val="000000"/>
                </a:solidFill>
                <a:latin typeface="Arial"/>
                <a:ea typeface="Arial"/>
                <a:cs typeface="Arial"/>
                <a:sym typeface="Arial"/>
              </a:endParaRPr>
            </a:p>
          </p:txBody>
        </p:sp>
      </p:grpSp>
      <p:sp>
        <p:nvSpPr>
          <p:cNvPr id="123" name="Google Shape;123;p5"/>
          <p:cNvSpPr txBox="1">
            <a:spLocks noGrp="1"/>
          </p:cNvSpPr>
          <p:nvPr>
            <p:ph type="title"/>
          </p:nvPr>
        </p:nvSpPr>
        <p:spPr>
          <a:xfrm>
            <a:off x="351182" y="365126"/>
            <a:ext cx="11489633" cy="858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Rockwell"/>
              <a:buNone/>
            </a:pPr>
            <a:r>
              <a:rPr lang="en-US"/>
              <a:t>Charles County By the Numbers</a:t>
            </a:r>
            <a:endParaRPr/>
          </a:p>
        </p:txBody>
      </p:sp>
      <p:sp>
        <p:nvSpPr>
          <p:cNvPr id="124" name="Google Shape;124;p5"/>
          <p:cNvSpPr txBox="1">
            <a:spLocks noGrp="1"/>
          </p:cNvSpPr>
          <p:nvPr>
            <p:ph type="body" idx="1"/>
          </p:nvPr>
        </p:nvSpPr>
        <p:spPr>
          <a:xfrm>
            <a:off x="351183" y="1012258"/>
            <a:ext cx="11489634" cy="509686"/>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accent3"/>
              </a:buClr>
              <a:buSzPts val="2200"/>
              <a:buFont typeface="Rockwell"/>
              <a:buNone/>
            </a:pPr>
            <a:r>
              <a:rPr lang="en-US" sz="2200">
                <a:solidFill>
                  <a:schemeClr val="accent3"/>
                </a:solidFill>
                <a:latin typeface="Rockwell"/>
                <a:ea typeface="Rockwell"/>
                <a:cs typeface="Rockwell"/>
                <a:sym typeface="Rockwell"/>
              </a:rPr>
              <a:t>We are a diverse community.</a:t>
            </a:r>
            <a:endParaRPr/>
          </a:p>
        </p:txBody>
      </p:sp>
      <p:sp>
        <p:nvSpPr>
          <p:cNvPr id="125" name="Google Shape;125;p5"/>
          <p:cNvSpPr txBox="1">
            <a:spLocks noGrp="1"/>
          </p:cNvSpPr>
          <p:nvPr>
            <p:ph type="sldNum" idx="12"/>
          </p:nvPr>
        </p:nvSpPr>
        <p:spPr>
          <a:xfrm>
            <a:off x="9097619"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5</a:t>
            </a:fld>
            <a:endParaRPr/>
          </a:p>
        </p:txBody>
      </p:sp>
      <p:grpSp>
        <p:nvGrpSpPr>
          <p:cNvPr id="126" name="Google Shape;126;p5"/>
          <p:cNvGrpSpPr/>
          <p:nvPr/>
        </p:nvGrpSpPr>
        <p:grpSpPr>
          <a:xfrm>
            <a:off x="3946185" y="1552963"/>
            <a:ext cx="7537263" cy="5024841"/>
            <a:chOff x="3951948" y="2066960"/>
            <a:chExt cx="8128000" cy="5418667"/>
          </a:xfrm>
        </p:grpSpPr>
        <p:graphicFrame>
          <p:nvGraphicFramePr>
            <p:cNvPr id="127" name="Google Shape;127;p5"/>
            <p:cNvGraphicFramePr/>
            <p:nvPr>
              <p:extLst>
                <p:ext uri="{D42A27DB-BD31-4B8C-83A1-F6EECF244321}">
                  <p14:modId xmlns:p14="http://schemas.microsoft.com/office/powerpoint/2010/main" val="3514268172"/>
                </p:ext>
              </p:extLst>
            </p:nvPr>
          </p:nvGraphicFramePr>
          <p:xfrm>
            <a:off x="3951948" y="2066960"/>
            <a:ext cx="812800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128" name="Google Shape;128;p5"/>
            <p:cNvSpPr txBox="1"/>
            <p:nvPr/>
          </p:nvSpPr>
          <p:spPr>
            <a:xfrm>
              <a:off x="6486238" y="3675019"/>
              <a:ext cx="2051825" cy="8463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Population of Charles County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100"/>
                <a:buFont typeface="Arial"/>
                <a:buNone/>
              </a:pPr>
              <a:r>
                <a:rPr lang="en-US" sz="1100" b="1" i="0" u="none" strike="noStrike" cap="none">
                  <a:solidFill>
                    <a:schemeClr val="dk1"/>
                  </a:solidFill>
                  <a:latin typeface="Arial"/>
                  <a:ea typeface="Arial"/>
                  <a:cs typeface="Arial"/>
                  <a:sym typeface="Arial"/>
                </a:rPr>
                <a:t>BY RACE/ETHNICITY</a:t>
              </a:r>
              <a:endParaRPr sz="1400" b="0" i="0" u="none" strike="noStrike" cap="none">
                <a:solidFill>
                  <a:srgbClr val="000000"/>
                </a:solidFill>
                <a:latin typeface="Arial"/>
                <a:ea typeface="Arial"/>
                <a:cs typeface="Arial"/>
                <a:sym typeface="Arial"/>
              </a:endParaRPr>
            </a:p>
          </p:txBody>
        </p:sp>
      </p:grpSp>
      <p:sp>
        <p:nvSpPr>
          <p:cNvPr id="129" name="Google Shape;129;p5"/>
          <p:cNvSpPr txBox="1"/>
          <p:nvPr/>
        </p:nvSpPr>
        <p:spPr>
          <a:xfrm>
            <a:off x="916160" y="5296544"/>
            <a:ext cx="10209917" cy="1266501"/>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2000"/>
              <a:buFont typeface="Calibri"/>
              <a:buNone/>
            </a:pPr>
            <a:br>
              <a:rPr lang="en-US" sz="2000" b="0" i="0" u="none" strike="noStrike" cap="none">
                <a:solidFill>
                  <a:schemeClr val="dk1"/>
                </a:solidFill>
                <a:latin typeface="Calibri"/>
                <a:ea typeface="Calibri"/>
                <a:cs typeface="Calibri"/>
                <a:sym typeface="Calibri"/>
              </a:rPr>
            </a:br>
            <a:r>
              <a:rPr lang="en-US" sz="2400" b="0" i="0" u="none" strike="noStrike" cap="none">
                <a:solidFill>
                  <a:schemeClr val="accent1"/>
                </a:solidFill>
                <a:latin typeface="Calibri"/>
                <a:ea typeface="Calibri"/>
                <a:cs typeface="Calibri"/>
                <a:sym typeface="Calibri"/>
              </a:rPr>
              <a:t>“</a:t>
            </a:r>
            <a:r>
              <a:rPr lang="en-US" sz="2000" b="0" i="0" u="none" strike="noStrike" cap="none">
                <a:solidFill>
                  <a:schemeClr val="accent1"/>
                </a:solidFill>
                <a:latin typeface="Rockwell"/>
                <a:ea typeface="Rockwell"/>
                <a:cs typeface="Rockwell"/>
                <a:sym typeface="Rockwell"/>
              </a:rPr>
              <a:t>We need more inclusive representation for people with disabilities and those who do not speak English and greater accessibility of resources available to them.”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chemeClr val="dk1"/>
              </a:buClr>
              <a:buSzPts val="1200"/>
              <a:buFont typeface="Calibri"/>
              <a:buNone/>
            </a:pPr>
            <a:r>
              <a:rPr lang="en-US" sz="1330" b="0" i="0" u="none" strike="noStrike" cap="none">
                <a:solidFill>
                  <a:schemeClr val="accent1"/>
                </a:solidFill>
                <a:latin typeface="Rockwell"/>
                <a:ea typeface="Rockwell"/>
                <a:cs typeface="Rockwell"/>
                <a:sym typeface="Rockwell"/>
              </a:rPr>
              <a:t>– Focus Group Participant</a:t>
            </a:r>
            <a:endParaRPr sz="133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F5C33DBC-5754-6724-D197-32D45637E9D4}"/>
              </a:ext>
            </a:extLst>
          </p:cNvPr>
          <p:cNvSpPr txBox="1"/>
          <p:nvPr/>
        </p:nvSpPr>
        <p:spPr>
          <a:xfrm>
            <a:off x="5997875" y="5215680"/>
            <a:ext cx="6150428" cy="276999"/>
          </a:xfrm>
          <a:prstGeom prst="rect">
            <a:avLst/>
          </a:prstGeom>
          <a:noFill/>
        </p:spPr>
        <p:txBody>
          <a:bodyPr wrap="square">
            <a:spAutoFit/>
          </a:bodyPr>
          <a:lstStyle/>
          <a:p>
            <a:r>
              <a:rPr lang="en-US" sz="1200" b="0" i="0" dirty="0">
                <a:solidFill>
                  <a:srgbClr val="222222"/>
                </a:solidFill>
                <a:effectLst/>
                <a:latin typeface="Calibri" panose="020F0502020204030204" pitchFamily="34" charset="0"/>
              </a:rPr>
              <a:t>*Less than 1% of residents identified as Native Hawaiian</a:t>
            </a:r>
            <a:r>
              <a:rPr lang="en-US" sz="1200" dirty="0">
                <a:solidFill>
                  <a:srgbClr val="222222"/>
                </a:solidFill>
                <a:latin typeface="Calibri" panose="020F0502020204030204" pitchFamily="34" charset="0"/>
              </a:rPr>
              <a:t>/Pacific Islander</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additive="base">
                                        <p:cTn id="7" dur="500"/>
                                        <p:tgtEl>
                                          <p:spTgt spid="1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4" name="Picture 3" descr="A picture containing person, indoor&#10;&#10;Description automatically generated">
            <a:extLst>
              <a:ext uri="{FF2B5EF4-FFF2-40B4-BE49-F238E27FC236}">
                <a16:creationId xmlns:a16="http://schemas.microsoft.com/office/drawing/2014/main" id="{0A895BB5-F36E-13AB-8B80-F0DBC2D85E39}"/>
              </a:ext>
            </a:extLst>
          </p:cNvPr>
          <p:cNvPicPr>
            <a:picLocks noChangeAspect="1"/>
          </p:cNvPicPr>
          <p:nvPr/>
        </p:nvPicPr>
        <p:blipFill rotWithShape="1">
          <a:blip r:embed="rId3"/>
          <a:srcRect l="2170" t="13351" r="5794"/>
          <a:stretch/>
        </p:blipFill>
        <p:spPr>
          <a:xfrm>
            <a:off x="6402545" y="0"/>
            <a:ext cx="5789455" cy="6858000"/>
          </a:xfrm>
          <a:prstGeom prst="rect">
            <a:avLst/>
          </a:prstGeom>
        </p:spPr>
      </p:pic>
      <p:sp>
        <p:nvSpPr>
          <p:cNvPr id="135" name="Google Shape;135;p6"/>
          <p:cNvSpPr/>
          <p:nvPr/>
        </p:nvSpPr>
        <p:spPr>
          <a:xfrm>
            <a:off x="6402544" y="0"/>
            <a:ext cx="5795145" cy="6858000"/>
          </a:xfrm>
          <a:prstGeom prst="rect">
            <a:avLst/>
          </a:prstGeom>
          <a:solidFill>
            <a:srgbClr val="002663">
              <a:alpha val="7137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6"/>
          <p:cNvSpPr txBox="1">
            <a:spLocks noGrp="1"/>
          </p:cNvSpPr>
          <p:nvPr>
            <p:ph type="title"/>
          </p:nvPr>
        </p:nvSpPr>
        <p:spPr>
          <a:xfrm>
            <a:off x="351182" y="365126"/>
            <a:ext cx="11489633" cy="85819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000"/>
              <a:buFont typeface="Rockwell"/>
              <a:buNone/>
            </a:pPr>
            <a:r>
              <a:rPr lang="en-US" sz="2000"/>
              <a:t>Charles County </a:t>
            </a:r>
            <a:br>
              <a:rPr lang="en-US" sz="2000"/>
            </a:br>
            <a:r>
              <a:rPr lang="en-US"/>
              <a:t>By the Numbers</a:t>
            </a:r>
            <a:endParaRPr/>
          </a:p>
        </p:txBody>
      </p:sp>
      <p:sp>
        <p:nvSpPr>
          <p:cNvPr id="137" name="Google Shape;137;p6"/>
          <p:cNvSpPr txBox="1">
            <a:spLocks noGrp="1"/>
          </p:cNvSpPr>
          <p:nvPr>
            <p:ph type="body" idx="1"/>
          </p:nvPr>
        </p:nvSpPr>
        <p:spPr>
          <a:xfrm>
            <a:off x="442452" y="1491842"/>
            <a:ext cx="5932948" cy="509686"/>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accent3"/>
              </a:buClr>
              <a:buSzPts val="2200"/>
              <a:buFont typeface="Rockwell"/>
              <a:buNone/>
            </a:pPr>
            <a:r>
              <a:rPr lang="en-US" sz="2200" i="1">
                <a:solidFill>
                  <a:schemeClr val="accent3"/>
                </a:solidFill>
                <a:latin typeface="Rockwell"/>
                <a:ea typeface="Rockwell"/>
                <a:cs typeface="Rockwell"/>
                <a:sym typeface="Rockwell"/>
              </a:rPr>
              <a:t>All </a:t>
            </a:r>
            <a:r>
              <a:rPr lang="en-US" sz="2200">
                <a:solidFill>
                  <a:schemeClr val="accent3"/>
                </a:solidFill>
                <a:latin typeface="Rockwell"/>
                <a:ea typeface="Rockwell"/>
                <a:cs typeface="Rockwell"/>
                <a:sym typeface="Rockwell"/>
              </a:rPr>
              <a:t>of our children deserve a healthy start.</a:t>
            </a:r>
            <a:endParaRPr/>
          </a:p>
        </p:txBody>
      </p:sp>
      <p:sp>
        <p:nvSpPr>
          <p:cNvPr id="138" name="Google Shape;138;p6"/>
          <p:cNvSpPr txBox="1">
            <a:spLocks noGrp="1"/>
          </p:cNvSpPr>
          <p:nvPr>
            <p:ph type="sldNum" idx="12"/>
          </p:nvPr>
        </p:nvSpPr>
        <p:spPr>
          <a:xfrm>
            <a:off x="9097619"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6</a:t>
            </a:fld>
            <a:endParaRPr/>
          </a:p>
        </p:txBody>
      </p:sp>
      <p:sp>
        <p:nvSpPr>
          <p:cNvPr id="140" name="Google Shape;140;p6"/>
          <p:cNvSpPr txBox="1"/>
          <p:nvPr/>
        </p:nvSpPr>
        <p:spPr>
          <a:xfrm>
            <a:off x="6779167" y="5263506"/>
            <a:ext cx="4636903" cy="509686"/>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2"/>
              </a:buClr>
              <a:buSzPts val="2200"/>
              <a:buFont typeface="Rockwell"/>
              <a:buNone/>
            </a:pPr>
            <a:r>
              <a:rPr lang="en-US" sz="2000" b="0" i="1" u="none" strike="noStrike" cap="none" dirty="0">
                <a:solidFill>
                  <a:schemeClr val="accent2"/>
                </a:solidFill>
                <a:latin typeface="Rockwell"/>
                <a:ea typeface="Rockwell"/>
                <a:cs typeface="Rockwell"/>
                <a:sym typeface="Rockwell"/>
              </a:rPr>
              <a:t>…and nutritious food and exercise to fuel healthy growth and development.</a:t>
            </a:r>
            <a:endParaRPr sz="2000" b="0" i="0" u="none" strike="noStrike" cap="none" dirty="0">
              <a:solidFill>
                <a:schemeClr val="accent2"/>
              </a:solidFill>
              <a:latin typeface="Rockwell"/>
              <a:ea typeface="Rockwell"/>
              <a:cs typeface="Rockwell"/>
              <a:sym typeface="Rockwell"/>
            </a:endParaRPr>
          </a:p>
        </p:txBody>
      </p:sp>
      <p:grpSp>
        <p:nvGrpSpPr>
          <p:cNvPr id="145" name="Google Shape;145;p6"/>
          <p:cNvGrpSpPr/>
          <p:nvPr/>
        </p:nvGrpSpPr>
        <p:grpSpPr>
          <a:xfrm>
            <a:off x="840952" y="2163014"/>
            <a:ext cx="4690718" cy="1904351"/>
            <a:chOff x="4759180" y="2163014"/>
            <a:chExt cx="4690718" cy="1904351"/>
          </a:xfrm>
        </p:grpSpPr>
        <p:graphicFrame>
          <p:nvGraphicFramePr>
            <p:cNvPr id="146" name="Google Shape;146;p6"/>
            <p:cNvGraphicFramePr/>
            <p:nvPr>
              <p:extLst>
                <p:ext uri="{D42A27DB-BD31-4B8C-83A1-F6EECF244321}">
                  <p14:modId xmlns:p14="http://schemas.microsoft.com/office/powerpoint/2010/main" val="2852101762"/>
                </p:ext>
              </p:extLst>
            </p:nvPr>
          </p:nvGraphicFramePr>
          <p:xfrm>
            <a:off x="4759180" y="2163014"/>
            <a:ext cx="4690718" cy="1904351"/>
          </p:xfrm>
          <a:graphic>
            <a:graphicData uri="http://schemas.openxmlformats.org/drawingml/2006/chart">
              <c:chart xmlns:c="http://schemas.openxmlformats.org/drawingml/2006/chart" xmlns:r="http://schemas.openxmlformats.org/officeDocument/2006/relationships" r:id="rId4"/>
            </a:graphicData>
          </a:graphic>
        </p:graphicFrame>
        <p:sp>
          <p:nvSpPr>
            <p:cNvPr id="147" name="Google Shape;147;p6"/>
            <p:cNvSpPr txBox="1"/>
            <p:nvPr/>
          </p:nvSpPr>
          <p:spPr>
            <a:xfrm>
              <a:off x="5124349" y="2978173"/>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10%</a:t>
              </a:r>
              <a:endParaRPr sz="800" b="0" i="0" u="none" strike="noStrike" cap="none">
                <a:solidFill>
                  <a:srgbClr val="000000"/>
                </a:solidFill>
                <a:latin typeface="Arial"/>
                <a:ea typeface="Arial"/>
                <a:cs typeface="Arial"/>
                <a:sym typeface="Arial"/>
              </a:endParaRPr>
            </a:p>
          </p:txBody>
        </p:sp>
        <p:sp>
          <p:nvSpPr>
            <p:cNvPr id="148" name="Google Shape;148;p6"/>
            <p:cNvSpPr txBox="1"/>
            <p:nvPr/>
          </p:nvSpPr>
          <p:spPr>
            <a:xfrm>
              <a:off x="5686130" y="2462515"/>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17%</a:t>
              </a:r>
              <a:endParaRPr sz="800" b="0" i="0" u="none" strike="noStrike" cap="none">
                <a:solidFill>
                  <a:srgbClr val="000000"/>
                </a:solidFill>
                <a:latin typeface="Arial"/>
                <a:ea typeface="Arial"/>
                <a:cs typeface="Arial"/>
                <a:sym typeface="Arial"/>
              </a:endParaRPr>
            </a:p>
          </p:txBody>
        </p:sp>
        <p:sp>
          <p:nvSpPr>
            <p:cNvPr id="149" name="Google Shape;149;p6"/>
            <p:cNvSpPr txBox="1"/>
            <p:nvPr/>
          </p:nvSpPr>
          <p:spPr>
            <a:xfrm>
              <a:off x="8940871" y="2465479"/>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17%</a:t>
              </a:r>
              <a:endParaRPr sz="800" b="0" i="0" u="none" strike="noStrike" cap="none">
                <a:solidFill>
                  <a:srgbClr val="000000"/>
                </a:solidFill>
                <a:latin typeface="Arial"/>
                <a:ea typeface="Arial"/>
                <a:cs typeface="Arial"/>
                <a:sym typeface="Arial"/>
              </a:endParaRPr>
            </a:p>
          </p:txBody>
        </p:sp>
        <p:sp>
          <p:nvSpPr>
            <p:cNvPr id="150" name="Google Shape;150;p6"/>
            <p:cNvSpPr txBox="1"/>
            <p:nvPr/>
          </p:nvSpPr>
          <p:spPr>
            <a:xfrm>
              <a:off x="8375479" y="2462516"/>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17%</a:t>
              </a:r>
              <a:endParaRPr sz="800" b="0" i="0" u="none" strike="noStrike" cap="none">
                <a:solidFill>
                  <a:srgbClr val="000000"/>
                </a:solidFill>
                <a:latin typeface="Arial"/>
                <a:ea typeface="Arial"/>
                <a:cs typeface="Arial"/>
                <a:sym typeface="Arial"/>
              </a:endParaRPr>
            </a:p>
          </p:txBody>
        </p:sp>
        <p:sp>
          <p:nvSpPr>
            <p:cNvPr id="151" name="Google Shape;151;p6"/>
            <p:cNvSpPr txBox="1"/>
            <p:nvPr/>
          </p:nvSpPr>
          <p:spPr>
            <a:xfrm>
              <a:off x="7386231" y="2618637"/>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15%</a:t>
              </a:r>
              <a:endParaRPr sz="800" b="0" i="0" u="none" strike="noStrike" cap="none">
                <a:solidFill>
                  <a:srgbClr val="000000"/>
                </a:solidFill>
                <a:latin typeface="Arial"/>
                <a:ea typeface="Arial"/>
                <a:cs typeface="Arial"/>
                <a:sym typeface="Arial"/>
              </a:endParaRPr>
            </a:p>
          </p:txBody>
        </p:sp>
        <p:sp>
          <p:nvSpPr>
            <p:cNvPr id="152" name="Google Shape;152;p6"/>
            <p:cNvSpPr txBox="1"/>
            <p:nvPr/>
          </p:nvSpPr>
          <p:spPr>
            <a:xfrm>
              <a:off x="6820839" y="2615674"/>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15%</a:t>
              </a:r>
              <a:endParaRPr sz="800" b="0" i="0" u="none" strike="noStrike" cap="none">
                <a:solidFill>
                  <a:srgbClr val="000000"/>
                </a:solidFill>
                <a:latin typeface="Arial"/>
                <a:ea typeface="Arial"/>
                <a:cs typeface="Arial"/>
                <a:sym typeface="Arial"/>
              </a:endParaRPr>
            </a:p>
          </p:txBody>
        </p:sp>
        <p:sp>
          <p:nvSpPr>
            <p:cNvPr id="153" name="Google Shape;153;p6"/>
            <p:cNvSpPr txBox="1"/>
            <p:nvPr/>
          </p:nvSpPr>
          <p:spPr>
            <a:xfrm>
              <a:off x="6139945" y="3212179"/>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8%</a:t>
              </a:r>
              <a:endParaRPr sz="800" b="0" i="0" u="none" strike="noStrike" cap="none">
                <a:solidFill>
                  <a:srgbClr val="000000"/>
                </a:solidFill>
                <a:latin typeface="Arial"/>
                <a:ea typeface="Arial"/>
                <a:cs typeface="Arial"/>
                <a:sym typeface="Arial"/>
              </a:endParaRPr>
            </a:p>
          </p:txBody>
        </p:sp>
        <p:sp>
          <p:nvSpPr>
            <p:cNvPr id="154" name="Google Shape;154;p6"/>
            <p:cNvSpPr txBox="1"/>
            <p:nvPr/>
          </p:nvSpPr>
          <p:spPr>
            <a:xfrm>
              <a:off x="8010618" y="3112245"/>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10%</a:t>
              </a:r>
              <a:endParaRPr sz="800" b="0" i="0" u="none" strike="noStrike" cap="none">
                <a:solidFill>
                  <a:srgbClr val="000000"/>
                </a:solidFill>
                <a:latin typeface="Arial"/>
                <a:ea typeface="Arial"/>
                <a:cs typeface="Arial"/>
                <a:sym typeface="Arial"/>
              </a:endParaRPr>
            </a:p>
          </p:txBody>
        </p:sp>
      </p:grpSp>
      <p:grpSp>
        <p:nvGrpSpPr>
          <p:cNvPr id="155" name="Google Shape;155;p6"/>
          <p:cNvGrpSpPr/>
          <p:nvPr/>
        </p:nvGrpSpPr>
        <p:grpSpPr>
          <a:xfrm>
            <a:off x="6714145" y="2627666"/>
            <a:ext cx="4766945" cy="2451151"/>
            <a:chOff x="4759180" y="2163013"/>
            <a:chExt cx="4690718" cy="2411955"/>
          </a:xfrm>
        </p:grpSpPr>
        <p:graphicFrame>
          <p:nvGraphicFramePr>
            <p:cNvPr id="156" name="Google Shape;156;p6"/>
            <p:cNvGraphicFramePr/>
            <p:nvPr>
              <p:extLst>
                <p:ext uri="{D42A27DB-BD31-4B8C-83A1-F6EECF244321}">
                  <p14:modId xmlns:p14="http://schemas.microsoft.com/office/powerpoint/2010/main" val="841378730"/>
                </p:ext>
              </p:extLst>
            </p:nvPr>
          </p:nvGraphicFramePr>
          <p:xfrm>
            <a:off x="4759180" y="2163013"/>
            <a:ext cx="4690718" cy="2411955"/>
          </p:xfrm>
          <a:graphic>
            <a:graphicData uri="http://schemas.openxmlformats.org/drawingml/2006/chart">
              <c:chart xmlns:c="http://schemas.openxmlformats.org/drawingml/2006/chart" xmlns:r="http://schemas.openxmlformats.org/officeDocument/2006/relationships" r:id="rId5"/>
            </a:graphicData>
          </a:graphic>
        </p:graphicFrame>
        <p:sp>
          <p:nvSpPr>
            <p:cNvPr id="157" name="Google Shape;157;p6"/>
            <p:cNvSpPr txBox="1"/>
            <p:nvPr/>
          </p:nvSpPr>
          <p:spPr>
            <a:xfrm>
              <a:off x="5506309" y="2789662"/>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12%</a:t>
              </a:r>
              <a:endParaRPr sz="800" b="0" i="0" u="none" strike="noStrike" cap="none">
                <a:solidFill>
                  <a:srgbClr val="000000"/>
                </a:solidFill>
                <a:latin typeface="Arial"/>
                <a:ea typeface="Arial"/>
                <a:cs typeface="Arial"/>
                <a:sym typeface="Arial"/>
              </a:endParaRPr>
            </a:p>
          </p:txBody>
        </p:sp>
        <p:sp>
          <p:nvSpPr>
            <p:cNvPr id="158" name="Google Shape;158;p6"/>
            <p:cNvSpPr txBox="1"/>
            <p:nvPr/>
          </p:nvSpPr>
          <p:spPr>
            <a:xfrm>
              <a:off x="8660924" y="2462516"/>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15%</a:t>
              </a:r>
              <a:endParaRPr sz="800" b="0" i="0" u="none" strike="noStrike" cap="none">
                <a:solidFill>
                  <a:srgbClr val="000000"/>
                </a:solidFill>
                <a:latin typeface="Arial"/>
                <a:ea typeface="Arial"/>
                <a:cs typeface="Arial"/>
                <a:sym typeface="Arial"/>
              </a:endParaRPr>
            </a:p>
          </p:txBody>
        </p:sp>
        <p:sp>
          <p:nvSpPr>
            <p:cNvPr id="159" name="Google Shape;159;p6"/>
            <p:cNvSpPr txBox="1"/>
            <p:nvPr/>
          </p:nvSpPr>
          <p:spPr>
            <a:xfrm>
              <a:off x="7584761" y="2678013"/>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13%</a:t>
              </a:r>
              <a:endParaRPr sz="800" b="0" i="0" u="none" strike="noStrike" cap="none">
                <a:solidFill>
                  <a:srgbClr val="000000"/>
                </a:solidFill>
                <a:latin typeface="Arial"/>
                <a:ea typeface="Arial"/>
                <a:cs typeface="Arial"/>
                <a:sym typeface="Arial"/>
              </a:endParaRPr>
            </a:p>
          </p:txBody>
        </p:sp>
        <p:sp>
          <p:nvSpPr>
            <p:cNvPr id="160" name="Google Shape;160;p6"/>
            <p:cNvSpPr txBox="1"/>
            <p:nvPr/>
          </p:nvSpPr>
          <p:spPr>
            <a:xfrm>
              <a:off x="6545535" y="2779755"/>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12%</a:t>
              </a:r>
              <a:endParaRPr sz="800" b="0" i="0" u="none" strike="noStrike" cap="none">
                <a:solidFill>
                  <a:srgbClr val="000000"/>
                </a:solidFill>
                <a:latin typeface="Arial"/>
                <a:ea typeface="Arial"/>
                <a:cs typeface="Arial"/>
                <a:sym typeface="Arial"/>
              </a:endParaRPr>
            </a:p>
          </p:txBody>
        </p:sp>
      </p:grpSp>
      <p:grpSp>
        <p:nvGrpSpPr>
          <p:cNvPr id="161" name="Google Shape;161;p6"/>
          <p:cNvGrpSpPr/>
          <p:nvPr/>
        </p:nvGrpSpPr>
        <p:grpSpPr>
          <a:xfrm>
            <a:off x="840952" y="4305541"/>
            <a:ext cx="4690718" cy="2044592"/>
            <a:chOff x="840952" y="4284521"/>
            <a:chExt cx="4690718" cy="2044592"/>
          </a:xfrm>
        </p:grpSpPr>
        <p:graphicFrame>
          <p:nvGraphicFramePr>
            <p:cNvPr id="162" name="Google Shape;162;p6"/>
            <p:cNvGraphicFramePr/>
            <p:nvPr>
              <p:extLst>
                <p:ext uri="{D42A27DB-BD31-4B8C-83A1-F6EECF244321}">
                  <p14:modId xmlns:p14="http://schemas.microsoft.com/office/powerpoint/2010/main" val="2750572619"/>
                </p:ext>
              </p:extLst>
            </p:nvPr>
          </p:nvGraphicFramePr>
          <p:xfrm>
            <a:off x="840952" y="4284521"/>
            <a:ext cx="4690718" cy="2044592"/>
          </p:xfrm>
          <a:graphic>
            <a:graphicData uri="http://schemas.openxmlformats.org/drawingml/2006/chart">
              <c:chart xmlns:c="http://schemas.openxmlformats.org/drawingml/2006/chart" xmlns:r="http://schemas.openxmlformats.org/officeDocument/2006/relationships" r:id="rId6"/>
            </a:graphicData>
          </a:graphic>
        </p:graphicFrame>
        <p:sp>
          <p:nvSpPr>
            <p:cNvPr id="163" name="Google Shape;163;p6"/>
            <p:cNvSpPr txBox="1"/>
            <p:nvPr/>
          </p:nvSpPr>
          <p:spPr>
            <a:xfrm>
              <a:off x="2546354" y="4508654"/>
              <a:ext cx="1302274" cy="184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30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BY RACE</a:t>
              </a:r>
              <a:endParaRPr sz="1400" b="0" i="0" u="none" strike="noStrike" cap="none">
                <a:solidFill>
                  <a:srgbClr val="000000"/>
                </a:solidFill>
                <a:latin typeface="Arial"/>
                <a:ea typeface="Arial"/>
                <a:cs typeface="Arial"/>
                <a:sym typeface="Arial"/>
              </a:endParaRPr>
            </a:p>
          </p:txBody>
        </p:sp>
      </p:grpSp>
      <p:sp>
        <p:nvSpPr>
          <p:cNvPr id="164" name="Google Shape;164;p6"/>
          <p:cNvSpPr txBox="1"/>
          <p:nvPr/>
        </p:nvSpPr>
        <p:spPr>
          <a:xfrm>
            <a:off x="1767902" y="5332315"/>
            <a:ext cx="511748" cy="322893"/>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Arial"/>
                <a:ea typeface="Arial"/>
                <a:cs typeface="Arial"/>
                <a:sym typeface="Arial"/>
              </a:rPr>
              <a:t>68%</a:t>
            </a:r>
            <a:endParaRPr sz="800" b="0" i="0" u="none" strike="noStrike" cap="none">
              <a:solidFill>
                <a:schemeClr val="lt1"/>
              </a:solidFill>
              <a:latin typeface="Arial"/>
              <a:ea typeface="Arial"/>
              <a:cs typeface="Arial"/>
              <a:sym typeface="Arial"/>
            </a:endParaRPr>
          </a:p>
        </p:txBody>
      </p:sp>
      <p:sp>
        <p:nvSpPr>
          <p:cNvPr id="165" name="Google Shape;165;p6"/>
          <p:cNvSpPr txBox="1"/>
          <p:nvPr/>
        </p:nvSpPr>
        <p:spPr>
          <a:xfrm>
            <a:off x="2413088" y="5404174"/>
            <a:ext cx="511748" cy="322893"/>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Arial"/>
                <a:ea typeface="Arial"/>
                <a:cs typeface="Arial"/>
                <a:sym typeface="Arial"/>
              </a:rPr>
              <a:t>61%</a:t>
            </a:r>
            <a:endParaRPr sz="800" b="0" i="0" u="none" strike="noStrike" cap="none">
              <a:solidFill>
                <a:schemeClr val="lt1"/>
              </a:solidFill>
              <a:latin typeface="Arial"/>
              <a:ea typeface="Arial"/>
              <a:cs typeface="Arial"/>
              <a:sym typeface="Arial"/>
            </a:endParaRPr>
          </a:p>
        </p:txBody>
      </p:sp>
      <p:sp>
        <p:nvSpPr>
          <p:cNvPr id="166" name="Google Shape;166;p6"/>
          <p:cNvSpPr txBox="1"/>
          <p:nvPr/>
        </p:nvSpPr>
        <p:spPr>
          <a:xfrm>
            <a:off x="3060274" y="5404174"/>
            <a:ext cx="511748" cy="322893"/>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Arial"/>
                <a:ea typeface="Arial"/>
                <a:cs typeface="Arial"/>
                <a:sym typeface="Arial"/>
              </a:rPr>
              <a:t>60%</a:t>
            </a:r>
            <a:endParaRPr sz="800" b="0" i="0" u="none" strike="noStrike" cap="none">
              <a:solidFill>
                <a:schemeClr val="lt1"/>
              </a:solidFill>
              <a:latin typeface="Arial"/>
              <a:ea typeface="Arial"/>
              <a:cs typeface="Arial"/>
              <a:sym typeface="Arial"/>
            </a:endParaRPr>
          </a:p>
        </p:txBody>
      </p:sp>
      <p:sp>
        <p:nvSpPr>
          <p:cNvPr id="167" name="Google Shape;167;p6"/>
          <p:cNvSpPr txBox="1"/>
          <p:nvPr/>
        </p:nvSpPr>
        <p:spPr>
          <a:xfrm>
            <a:off x="3705460" y="5332316"/>
            <a:ext cx="511748" cy="322893"/>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dirty="0">
                <a:solidFill>
                  <a:schemeClr val="lt1"/>
                </a:solidFill>
                <a:latin typeface="Arial"/>
                <a:ea typeface="Arial"/>
                <a:cs typeface="Arial"/>
                <a:sym typeface="Arial"/>
              </a:rPr>
              <a:t>69%</a:t>
            </a:r>
            <a:endParaRPr sz="800" b="0" i="0" u="none" strike="noStrike" cap="none" dirty="0">
              <a:solidFill>
                <a:schemeClr val="lt1"/>
              </a:solidFill>
              <a:latin typeface="Arial"/>
              <a:ea typeface="Arial"/>
              <a:cs typeface="Arial"/>
              <a:sym typeface="Arial"/>
            </a:endParaRPr>
          </a:p>
        </p:txBody>
      </p:sp>
      <p:sp>
        <p:nvSpPr>
          <p:cNvPr id="168" name="Google Shape;168;p6"/>
          <p:cNvSpPr txBox="1"/>
          <p:nvPr/>
        </p:nvSpPr>
        <p:spPr>
          <a:xfrm>
            <a:off x="4348279" y="5518349"/>
            <a:ext cx="511748" cy="322893"/>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Arial"/>
                <a:ea typeface="Arial"/>
                <a:cs typeface="Arial"/>
                <a:sym typeface="Arial"/>
              </a:rPr>
              <a:t>45%</a:t>
            </a:r>
            <a:endParaRPr sz="800" b="0" i="0" u="none" strike="noStrike" cap="none">
              <a:solidFill>
                <a:schemeClr val="lt1"/>
              </a:solidFill>
              <a:latin typeface="Arial"/>
              <a:ea typeface="Arial"/>
              <a:cs typeface="Arial"/>
              <a:sym typeface="Arial"/>
            </a:endParaRPr>
          </a:p>
        </p:txBody>
      </p:sp>
      <p:sp>
        <p:nvSpPr>
          <p:cNvPr id="2" name="Google Shape;169;p6">
            <a:extLst>
              <a:ext uri="{FF2B5EF4-FFF2-40B4-BE49-F238E27FC236}">
                <a16:creationId xmlns:a16="http://schemas.microsoft.com/office/drawing/2014/main" id="{D344D797-30E1-5569-2C09-EF1DFA21E86D}"/>
              </a:ext>
            </a:extLst>
          </p:cNvPr>
          <p:cNvSpPr txBox="1"/>
          <p:nvPr/>
        </p:nvSpPr>
        <p:spPr>
          <a:xfrm>
            <a:off x="442452" y="6481968"/>
            <a:ext cx="4916447" cy="200014"/>
          </a:xfrm>
          <a:prstGeom prst="rect">
            <a:avLst/>
          </a:prstGeom>
          <a:noFill/>
          <a:ln>
            <a:noFill/>
          </a:ln>
        </p:spPr>
        <p:txBody>
          <a:bodyPr spcFirstLastPara="1" wrap="square" lIns="0" tIns="45700" rIns="91425" bIns="45700" anchor="t" anchorCtr="0">
            <a:spAutoFit/>
          </a:bodyPr>
          <a:lstStyle/>
          <a:p>
            <a:r>
              <a:rPr lang="en-US" sz="700" baseline="30000" dirty="0">
                <a:solidFill>
                  <a:srgbClr val="757070"/>
                </a:solidFill>
              </a:rPr>
              <a:t>1</a:t>
            </a:r>
            <a:r>
              <a:rPr lang="en-US" sz="700" dirty="0">
                <a:solidFill>
                  <a:srgbClr val="757070"/>
                </a:solidFill>
              </a:rPr>
              <a:t> Maternal and Infant Health Profile 2018;  </a:t>
            </a:r>
            <a:r>
              <a:rPr lang="en-US" sz="700" baseline="30000" dirty="0">
                <a:solidFill>
                  <a:srgbClr val="757070"/>
                </a:solidFill>
              </a:rPr>
              <a:t>2</a:t>
            </a:r>
            <a:r>
              <a:rPr lang="en-US" sz="700" dirty="0">
                <a:solidFill>
                  <a:srgbClr val="757070"/>
                </a:solidFill>
              </a:rPr>
              <a:t> </a:t>
            </a:r>
            <a:r>
              <a:rPr lang="en-US" sz="700" b="0" i="0" u="none" strike="noStrike" cap="none" dirty="0">
                <a:solidFill>
                  <a:srgbClr val="757070"/>
                </a:solidFill>
                <a:latin typeface="Arial"/>
                <a:ea typeface="Arial"/>
                <a:cs typeface="Arial"/>
                <a:sym typeface="Arial"/>
              </a:rPr>
              <a:t>Charles County, CHNA 2021; </a:t>
            </a:r>
            <a:r>
              <a:rPr lang="en-US" sz="700" b="0" i="0" u="none" strike="noStrike" cap="none" baseline="30000" dirty="0">
                <a:solidFill>
                  <a:srgbClr val="757070"/>
                </a:solidFill>
                <a:latin typeface="Arial"/>
                <a:ea typeface="Arial"/>
                <a:cs typeface="Arial"/>
                <a:sym typeface="Arial"/>
              </a:rPr>
              <a:t>3</a:t>
            </a:r>
            <a:r>
              <a:rPr lang="en-US" sz="700" b="0" i="0" u="none" strike="noStrike" cap="none" dirty="0">
                <a:solidFill>
                  <a:srgbClr val="757070"/>
                </a:solidFill>
                <a:latin typeface="Arial"/>
                <a:ea typeface="Arial"/>
                <a:cs typeface="Arial"/>
                <a:sym typeface="Arial"/>
              </a:rPr>
              <a:t> Youth Behavior Risk Survey 2019</a:t>
            </a:r>
            <a:r>
              <a:rPr lang="en-US" sz="700" b="0" i="0" u="none" strike="noStrike" cap="none" dirty="0">
                <a:latin typeface="Arial"/>
                <a:ea typeface="Arial"/>
                <a:cs typeface="Arial"/>
                <a:sym typeface="Arial"/>
              </a:rPr>
              <a:t> </a:t>
            </a:r>
            <a:r>
              <a:rPr lang="en-US" sz="700" dirty="0">
                <a:solidFill>
                  <a:srgbClr val="757070"/>
                </a:solidFill>
              </a:rPr>
              <a:t> </a:t>
            </a:r>
            <a:endParaRPr sz="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7"/>
          <p:cNvSpPr txBox="1">
            <a:spLocks noGrp="1"/>
          </p:cNvSpPr>
          <p:nvPr>
            <p:ph type="title"/>
          </p:nvPr>
        </p:nvSpPr>
        <p:spPr>
          <a:xfrm>
            <a:off x="351182" y="365126"/>
            <a:ext cx="11489633" cy="85819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000"/>
              <a:buFont typeface="Rockwell"/>
              <a:buNone/>
            </a:pPr>
            <a:r>
              <a:rPr lang="en-US" sz="2000" dirty="0"/>
              <a:t>Charles County </a:t>
            </a:r>
            <a:br>
              <a:rPr lang="en-US" sz="2000" dirty="0"/>
            </a:br>
            <a:r>
              <a:rPr lang="en-US" dirty="0"/>
              <a:t>By the Numbers</a:t>
            </a:r>
            <a:br>
              <a:rPr lang="en-US" dirty="0"/>
            </a:br>
            <a:r>
              <a:rPr lang="en-US" sz="1100" dirty="0"/>
              <a:t>(all data is reflective of Charles County)</a:t>
            </a:r>
            <a:endParaRPr sz="1100" dirty="0"/>
          </a:p>
        </p:txBody>
      </p:sp>
      <p:sp>
        <p:nvSpPr>
          <p:cNvPr id="176" name="Google Shape;176;p7"/>
          <p:cNvSpPr txBox="1">
            <a:spLocks noGrp="1"/>
          </p:cNvSpPr>
          <p:nvPr>
            <p:ph type="body" idx="1"/>
          </p:nvPr>
        </p:nvSpPr>
        <p:spPr>
          <a:xfrm>
            <a:off x="330733" y="1555227"/>
            <a:ext cx="6497142" cy="2024626"/>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accent3"/>
              </a:buClr>
              <a:buSzPts val="2200"/>
              <a:buFont typeface="Rockwell"/>
              <a:buNone/>
            </a:pPr>
            <a:r>
              <a:rPr lang="en-US" sz="2200" i="1" dirty="0">
                <a:solidFill>
                  <a:schemeClr val="accent3"/>
                </a:solidFill>
                <a:latin typeface="Rockwell"/>
                <a:ea typeface="Rockwell"/>
                <a:cs typeface="Rockwell"/>
                <a:sym typeface="Rockwell"/>
              </a:rPr>
              <a:t>All children need reliable access to food, health care, and safe and secure housing to thrive.</a:t>
            </a:r>
            <a:endParaRPr dirty="0"/>
          </a:p>
          <a:p>
            <a:pPr marL="0" lvl="0" indent="0" algn="l" rtl="0">
              <a:lnSpc>
                <a:spcPct val="120000"/>
              </a:lnSpc>
              <a:spcBef>
                <a:spcPts val="600"/>
              </a:spcBef>
              <a:spcAft>
                <a:spcPts val="0"/>
              </a:spcAft>
              <a:buClr>
                <a:schemeClr val="dk1"/>
              </a:buClr>
              <a:buSzPts val="1400"/>
              <a:buFont typeface="Arial"/>
              <a:buNone/>
            </a:pPr>
            <a:r>
              <a:rPr lang="en-US" dirty="0"/>
              <a:t>Low-income families and many middle-income families struggle to find affordable housing in Charles County, leaving little money left for food, childcare, doctors’ visits, transportation, and other essentials.</a:t>
            </a:r>
            <a:endParaRPr dirty="0"/>
          </a:p>
        </p:txBody>
      </p:sp>
      <p:sp>
        <p:nvSpPr>
          <p:cNvPr id="177" name="Google Shape;177;p7"/>
          <p:cNvSpPr txBox="1">
            <a:spLocks noGrp="1"/>
          </p:cNvSpPr>
          <p:nvPr>
            <p:ph type="sldNum" idx="12"/>
          </p:nvPr>
        </p:nvSpPr>
        <p:spPr>
          <a:xfrm>
            <a:off x="9097619"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7</a:t>
            </a:fld>
            <a:endParaRPr/>
          </a:p>
        </p:txBody>
      </p:sp>
      <p:graphicFrame>
        <p:nvGraphicFramePr>
          <p:cNvPr id="178" name="Google Shape;178;p7"/>
          <p:cNvGraphicFramePr/>
          <p:nvPr>
            <p:extLst>
              <p:ext uri="{D42A27DB-BD31-4B8C-83A1-F6EECF244321}">
                <p14:modId xmlns:p14="http://schemas.microsoft.com/office/powerpoint/2010/main" val="1402762599"/>
              </p:ext>
            </p:extLst>
          </p:nvPr>
        </p:nvGraphicFramePr>
        <p:xfrm>
          <a:off x="458152" y="3734580"/>
          <a:ext cx="3062127" cy="2488689"/>
        </p:xfrm>
        <a:graphic>
          <a:graphicData uri="http://schemas.openxmlformats.org/drawingml/2006/chart">
            <c:chart xmlns:c="http://schemas.openxmlformats.org/drawingml/2006/chart" xmlns:r="http://schemas.openxmlformats.org/officeDocument/2006/relationships" r:id="rId3"/>
          </a:graphicData>
        </a:graphic>
      </p:graphicFrame>
      <p:sp>
        <p:nvSpPr>
          <p:cNvPr id="179" name="Google Shape;179;p7"/>
          <p:cNvSpPr txBox="1"/>
          <p:nvPr/>
        </p:nvSpPr>
        <p:spPr>
          <a:xfrm rot="-5400000">
            <a:off x="2915568" y="5230691"/>
            <a:ext cx="642034" cy="1384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lt1"/>
                </a:solidFill>
                <a:latin typeface="Arial"/>
                <a:ea typeface="Arial"/>
                <a:cs typeface="Arial"/>
                <a:sym typeface="Arial"/>
              </a:rPr>
              <a:t>$109,680</a:t>
            </a:r>
            <a:endParaRPr sz="900" b="0" i="0" u="none" strike="noStrike" cap="none">
              <a:solidFill>
                <a:schemeClr val="lt1"/>
              </a:solidFill>
              <a:latin typeface="Arial"/>
              <a:ea typeface="Arial"/>
              <a:cs typeface="Arial"/>
              <a:sym typeface="Arial"/>
            </a:endParaRPr>
          </a:p>
        </p:txBody>
      </p:sp>
      <p:sp>
        <p:nvSpPr>
          <p:cNvPr id="180" name="Google Shape;180;p7"/>
          <p:cNvSpPr txBox="1"/>
          <p:nvPr/>
        </p:nvSpPr>
        <p:spPr>
          <a:xfrm rot="-5400000">
            <a:off x="2442820" y="5346403"/>
            <a:ext cx="642034" cy="1384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lt1"/>
                </a:solidFill>
                <a:latin typeface="Arial"/>
                <a:ea typeface="Arial"/>
                <a:cs typeface="Arial"/>
                <a:sym typeface="Arial"/>
              </a:rPr>
              <a:t>$90,520</a:t>
            </a:r>
            <a:endParaRPr sz="900" b="0" i="0" u="none" strike="noStrike" cap="none">
              <a:solidFill>
                <a:schemeClr val="lt1"/>
              </a:solidFill>
              <a:latin typeface="Arial"/>
              <a:ea typeface="Arial"/>
              <a:cs typeface="Arial"/>
              <a:sym typeface="Arial"/>
            </a:endParaRPr>
          </a:p>
        </p:txBody>
      </p:sp>
      <p:sp>
        <p:nvSpPr>
          <p:cNvPr id="181" name="Google Shape;181;p7"/>
          <p:cNvSpPr txBox="1"/>
          <p:nvPr/>
        </p:nvSpPr>
        <p:spPr>
          <a:xfrm rot="-5400000">
            <a:off x="1950138" y="5475228"/>
            <a:ext cx="642034" cy="1384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lt1"/>
                </a:solidFill>
                <a:latin typeface="Arial"/>
                <a:ea typeface="Arial"/>
                <a:cs typeface="Arial"/>
                <a:sym typeface="Arial"/>
              </a:rPr>
              <a:t>$70,600</a:t>
            </a:r>
            <a:endParaRPr sz="900" b="0" i="0" u="none" strike="noStrike" cap="none">
              <a:solidFill>
                <a:schemeClr val="lt1"/>
              </a:solidFill>
              <a:latin typeface="Arial"/>
              <a:ea typeface="Arial"/>
              <a:cs typeface="Arial"/>
              <a:sym typeface="Arial"/>
            </a:endParaRPr>
          </a:p>
        </p:txBody>
      </p:sp>
      <p:sp>
        <p:nvSpPr>
          <p:cNvPr id="182" name="Google Shape;182;p7"/>
          <p:cNvSpPr txBox="1"/>
          <p:nvPr/>
        </p:nvSpPr>
        <p:spPr>
          <a:xfrm rot="-5400000">
            <a:off x="1468628" y="5503221"/>
            <a:ext cx="642034" cy="1384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lt1"/>
                </a:solidFill>
                <a:latin typeface="Arial"/>
                <a:ea typeface="Arial"/>
                <a:cs typeface="Arial"/>
                <a:sym typeface="Arial"/>
              </a:rPr>
              <a:t>$61,920</a:t>
            </a:r>
            <a:endParaRPr sz="900" b="0" i="0" u="none" strike="noStrike" cap="none">
              <a:solidFill>
                <a:schemeClr val="lt1"/>
              </a:solidFill>
              <a:latin typeface="Arial"/>
              <a:ea typeface="Arial"/>
              <a:cs typeface="Arial"/>
              <a:sym typeface="Arial"/>
            </a:endParaRPr>
          </a:p>
        </p:txBody>
      </p:sp>
      <p:sp>
        <p:nvSpPr>
          <p:cNvPr id="183" name="Google Shape;183;p7"/>
          <p:cNvSpPr txBox="1"/>
          <p:nvPr/>
        </p:nvSpPr>
        <p:spPr>
          <a:xfrm rot="-5400000">
            <a:off x="977260" y="5505315"/>
            <a:ext cx="642034" cy="1384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lt1"/>
                </a:solidFill>
                <a:latin typeface="Arial"/>
                <a:ea typeface="Arial"/>
                <a:cs typeface="Arial"/>
                <a:sym typeface="Arial"/>
              </a:rPr>
              <a:t>$60,520</a:t>
            </a:r>
            <a:endParaRPr sz="900" b="0" i="0" u="none" strike="noStrike" cap="none">
              <a:solidFill>
                <a:schemeClr val="lt1"/>
              </a:solidFill>
              <a:latin typeface="Arial"/>
              <a:ea typeface="Arial"/>
              <a:cs typeface="Arial"/>
              <a:sym typeface="Arial"/>
            </a:endParaRPr>
          </a:p>
        </p:txBody>
      </p:sp>
      <p:graphicFrame>
        <p:nvGraphicFramePr>
          <p:cNvPr id="184" name="Google Shape;184;p7"/>
          <p:cNvGraphicFramePr/>
          <p:nvPr>
            <p:extLst>
              <p:ext uri="{D42A27DB-BD31-4B8C-83A1-F6EECF244321}">
                <p14:modId xmlns:p14="http://schemas.microsoft.com/office/powerpoint/2010/main" val="1140701665"/>
              </p:ext>
            </p:extLst>
          </p:nvPr>
        </p:nvGraphicFramePr>
        <p:xfrm>
          <a:off x="3727174" y="3734578"/>
          <a:ext cx="3062127" cy="2488689"/>
        </p:xfrm>
        <a:graphic>
          <a:graphicData uri="http://schemas.openxmlformats.org/drawingml/2006/chart">
            <c:chart xmlns:c="http://schemas.openxmlformats.org/drawingml/2006/chart" xmlns:r="http://schemas.openxmlformats.org/officeDocument/2006/relationships" r:id="rId4"/>
          </a:graphicData>
        </a:graphic>
      </p:graphicFrame>
      <p:sp>
        <p:nvSpPr>
          <p:cNvPr id="185" name="Google Shape;185;p7"/>
          <p:cNvSpPr txBox="1"/>
          <p:nvPr/>
        </p:nvSpPr>
        <p:spPr>
          <a:xfrm>
            <a:off x="4145279" y="5413777"/>
            <a:ext cx="405381" cy="322893"/>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Arial"/>
                <a:ea typeface="Arial"/>
                <a:cs typeface="Arial"/>
                <a:sym typeface="Arial"/>
              </a:rPr>
              <a:t>91</a:t>
            </a:r>
            <a:endParaRPr sz="800" b="0" i="0" u="none" strike="noStrike" cap="none">
              <a:solidFill>
                <a:schemeClr val="lt1"/>
              </a:solidFill>
              <a:latin typeface="Arial"/>
              <a:ea typeface="Arial"/>
              <a:cs typeface="Arial"/>
              <a:sym typeface="Arial"/>
            </a:endParaRPr>
          </a:p>
        </p:txBody>
      </p:sp>
      <p:sp>
        <p:nvSpPr>
          <p:cNvPr id="186" name="Google Shape;186;p7"/>
          <p:cNvSpPr txBox="1"/>
          <p:nvPr/>
        </p:nvSpPr>
        <p:spPr>
          <a:xfrm>
            <a:off x="4685493" y="5411023"/>
            <a:ext cx="405381" cy="322893"/>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Arial"/>
                <a:ea typeface="Arial"/>
                <a:cs typeface="Arial"/>
                <a:sym typeface="Arial"/>
              </a:rPr>
              <a:t>93</a:t>
            </a:r>
            <a:endParaRPr sz="800" b="0" i="0" u="none" strike="noStrike" cap="none">
              <a:solidFill>
                <a:schemeClr val="lt1"/>
              </a:solidFill>
              <a:latin typeface="Arial"/>
              <a:ea typeface="Arial"/>
              <a:cs typeface="Arial"/>
              <a:sym typeface="Arial"/>
            </a:endParaRPr>
          </a:p>
        </p:txBody>
      </p:sp>
      <p:sp>
        <p:nvSpPr>
          <p:cNvPr id="187" name="Google Shape;187;p7"/>
          <p:cNvSpPr txBox="1"/>
          <p:nvPr/>
        </p:nvSpPr>
        <p:spPr>
          <a:xfrm>
            <a:off x="5193817" y="5366697"/>
            <a:ext cx="405381" cy="322893"/>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Arial"/>
                <a:ea typeface="Arial"/>
                <a:cs typeface="Arial"/>
                <a:sym typeface="Arial"/>
              </a:rPr>
              <a:t>106</a:t>
            </a:r>
            <a:endParaRPr sz="800" b="0" i="0" u="none" strike="noStrike" cap="none">
              <a:solidFill>
                <a:schemeClr val="lt1"/>
              </a:solidFill>
              <a:latin typeface="Arial"/>
              <a:ea typeface="Arial"/>
              <a:cs typeface="Arial"/>
              <a:sym typeface="Arial"/>
            </a:endParaRPr>
          </a:p>
        </p:txBody>
      </p:sp>
      <p:sp>
        <p:nvSpPr>
          <p:cNvPr id="188" name="Google Shape;188;p7"/>
          <p:cNvSpPr txBox="1"/>
          <p:nvPr/>
        </p:nvSpPr>
        <p:spPr>
          <a:xfrm>
            <a:off x="5734031" y="5298065"/>
            <a:ext cx="405381" cy="322893"/>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Arial"/>
                <a:ea typeface="Arial"/>
                <a:cs typeface="Arial"/>
                <a:sym typeface="Arial"/>
              </a:rPr>
              <a:t>136</a:t>
            </a:r>
            <a:endParaRPr sz="800" b="0" i="0" u="none" strike="noStrike" cap="none">
              <a:solidFill>
                <a:schemeClr val="lt1"/>
              </a:solidFill>
              <a:latin typeface="Arial"/>
              <a:ea typeface="Arial"/>
              <a:cs typeface="Arial"/>
              <a:sym typeface="Arial"/>
            </a:endParaRPr>
          </a:p>
        </p:txBody>
      </p:sp>
      <p:sp>
        <p:nvSpPr>
          <p:cNvPr id="189" name="Google Shape;189;p7"/>
          <p:cNvSpPr txBox="1"/>
          <p:nvPr/>
        </p:nvSpPr>
        <p:spPr>
          <a:xfrm>
            <a:off x="6242355" y="5136618"/>
            <a:ext cx="405381" cy="322893"/>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Arial"/>
                <a:ea typeface="Arial"/>
                <a:cs typeface="Arial"/>
                <a:sym typeface="Arial"/>
              </a:rPr>
              <a:t>164</a:t>
            </a:r>
            <a:endParaRPr sz="800" b="0" i="0" u="none" strike="noStrike" cap="none">
              <a:solidFill>
                <a:schemeClr val="lt1"/>
              </a:solidFill>
              <a:latin typeface="Arial"/>
              <a:ea typeface="Arial"/>
              <a:cs typeface="Arial"/>
              <a:sym typeface="Arial"/>
            </a:endParaRPr>
          </a:p>
        </p:txBody>
      </p:sp>
      <p:grpSp>
        <p:nvGrpSpPr>
          <p:cNvPr id="200" name="Google Shape;200;p7"/>
          <p:cNvGrpSpPr/>
          <p:nvPr/>
        </p:nvGrpSpPr>
        <p:grpSpPr>
          <a:xfrm>
            <a:off x="7150097" y="4315277"/>
            <a:ext cx="4690718" cy="1904351"/>
            <a:chOff x="7150097" y="4468248"/>
            <a:chExt cx="4690718" cy="1904351"/>
          </a:xfrm>
        </p:grpSpPr>
        <p:grpSp>
          <p:nvGrpSpPr>
            <p:cNvPr id="201" name="Google Shape;201;p7"/>
            <p:cNvGrpSpPr/>
            <p:nvPr/>
          </p:nvGrpSpPr>
          <p:grpSpPr>
            <a:xfrm>
              <a:off x="7150097" y="4468248"/>
              <a:ext cx="4690718" cy="1904351"/>
              <a:chOff x="4759180" y="2163014"/>
              <a:chExt cx="4690718" cy="1904351"/>
            </a:xfrm>
          </p:grpSpPr>
          <p:graphicFrame>
            <p:nvGraphicFramePr>
              <p:cNvPr id="202" name="Google Shape;202;p7"/>
              <p:cNvGraphicFramePr/>
              <p:nvPr>
                <p:extLst>
                  <p:ext uri="{D42A27DB-BD31-4B8C-83A1-F6EECF244321}">
                    <p14:modId xmlns:p14="http://schemas.microsoft.com/office/powerpoint/2010/main" val="995464656"/>
                  </p:ext>
                </p:extLst>
              </p:nvPr>
            </p:nvGraphicFramePr>
            <p:xfrm>
              <a:off x="4759180" y="2163014"/>
              <a:ext cx="4690718" cy="1904351"/>
            </p:xfrm>
            <a:graphic>
              <a:graphicData uri="http://schemas.openxmlformats.org/drawingml/2006/chart">
                <c:chart xmlns:c="http://schemas.openxmlformats.org/drawingml/2006/chart" xmlns:r="http://schemas.openxmlformats.org/officeDocument/2006/relationships" r:id="rId5"/>
              </a:graphicData>
            </a:graphic>
          </p:graphicFrame>
          <p:sp>
            <p:nvSpPr>
              <p:cNvPr id="203" name="Google Shape;203;p7"/>
              <p:cNvSpPr txBox="1"/>
              <p:nvPr/>
            </p:nvSpPr>
            <p:spPr>
              <a:xfrm>
                <a:off x="5370527" y="2999907"/>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521</a:t>
                </a:r>
                <a:endParaRPr sz="800" b="0" i="0" u="none" strike="noStrike" cap="none">
                  <a:solidFill>
                    <a:srgbClr val="000000"/>
                  </a:solidFill>
                  <a:latin typeface="Arial"/>
                  <a:ea typeface="Arial"/>
                  <a:cs typeface="Arial"/>
                  <a:sym typeface="Arial"/>
                </a:endParaRPr>
              </a:p>
            </p:txBody>
          </p:sp>
          <p:sp>
            <p:nvSpPr>
              <p:cNvPr id="204" name="Google Shape;204;p7"/>
              <p:cNvSpPr txBox="1"/>
              <p:nvPr/>
            </p:nvSpPr>
            <p:spPr>
              <a:xfrm>
                <a:off x="8817401" y="2724641"/>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800</a:t>
                </a:r>
                <a:endParaRPr sz="800" b="0" i="0" u="none" strike="noStrike" cap="none">
                  <a:solidFill>
                    <a:srgbClr val="000000"/>
                  </a:solidFill>
                  <a:latin typeface="Arial"/>
                  <a:ea typeface="Arial"/>
                  <a:cs typeface="Arial"/>
                  <a:sym typeface="Arial"/>
                </a:endParaRPr>
              </a:p>
            </p:txBody>
          </p:sp>
          <p:sp>
            <p:nvSpPr>
              <p:cNvPr id="205" name="Google Shape;205;p7"/>
              <p:cNvSpPr txBox="1"/>
              <p:nvPr/>
            </p:nvSpPr>
            <p:spPr>
              <a:xfrm>
                <a:off x="8129626" y="2868131"/>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649</a:t>
                </a:r>
                <a:endParaRPr sz="800" b="0" i="0" u="none" strike="noStrike" cap="none">
                  <a:solidFill>
                    <a:srgbClr val="000000"/>
                  </a:solidFill>
                  <a:latin typeface="Arial"/>
                  <a:ea typeface="Arial"/>
                  <a:cs typeface="Arial"/>
                  <a:sym typeface="Arial"/>
                </a:endParaRPr>
              </a:p>
            </p:txBody>
          </p:sp>
        </p:grpSp>
        <p:grpSp>
          <p:nvGrpSpPr>
            <p:cNvPr id="206" name="Google Shape;206;p7"/>
            <p:cNvGrpSpPr/>
            <p:nvPr/>
          </p:nvGrpSpPr>
          <p:grpSpPr>
            <a:xfrm>
              <a:off x="8459858" y="5032270"/>
              <a:ext cx="1664376" cy="278969"/>
              <a:chOff x="2377180" y="1625817"/>
              <a:chExt cx="1664376" cy="278969"/>
            </a:xfrm>
          </p:grpSpPr>
          <p:sp>
            <p:nvSpPr>
              <p:cNvPr id="207" name="Google Shape;207;p7"/>
              <p:cNvSpPr txBox="1"/>
              <p:nvPr/>
            </p:nvSpPr>
            <p:spPr>
              <a:xfrm>
                <a:off x="3757855" y="1665405"/>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713</a:t>
                </a:r>
                <a:endParaRPr sz="800" b="0" i="0" u="none" strike="noStrike" cap="none">
                  <a:solidFill>
                    <a:srgbClr val="000000"/>
                  </a:solidFill>
                  <a:latin typeface="Arial"/>
                  <a:ea typeface="Arial"/>
                  <a:cs typeface="Arial"/>
                  <a:sym typeface="Arial"/>
                </a:endParaRPr>
              </a:p>
            </p:txBody>
          </p:sp>
          <p:sp>
            <p:nvSpPr>
              <p:cNvPr id="208" name="Google Shape;208;p7"/>
              <p:cNvSpPr txBox="1"/>
              <p:nvPr/>
            </p:nvSpPr>
            <p:spPr>
              <a:xfrm>
                <a:off x="3094734" y="1625817"/>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759</a:t>
                </a:r>
                <a:endParaRPr sz="800" b="0" i="0" u="none" strike="noStrike" cap="none">
                  <a:solidFill>
                    <a:srgbClr val="000000"/>
                  </a:solidFill>
                  <a:latin typeface="Arial"/>
                  <a:ea typeface="Arial"/>
                  <a:cs typeface="Arial"/>
                  <a:sym typeface="Arial"/>
                </a:endParaRPr>
              </a:p>
            </p:txBody>
          </p:sp>
          <p:sp>
            <p:nvSpPr>
              <p:cNvPr id="209" name="Google Shape;209;p7"/>
              <p:cNvSpPr txBox="1"/>
              <p:nvPr/>
            </p:nvSpPr>
            <p:spPr>
              <a:xfrm>
                <a:off x="2377180" y="1781675"/>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607</a:t>
                </a:r>
                <a:endParaRPr sz="800" b="0" i="0" u="none" strike="noStrike" cap="none">
                  <a:solidFill>
                    <a:srgbClr val="000000"/>
                  </a:solidFill>
                  <a:latin typeface="Arial"/>
                  <a:ea typeface="Arial"/>
                  <a:cs typeface="Arial"/>
                  <a:sym typeface="Arial"/>
                </a:endParaRPr>
              </a:p>
            </p:txBody>
          </p:sp>
        </p:grpSp>
      </p:grpSp>
      <p:grpSp>
        <p:nvGrpSpPr>
          <p:cNvPr id="10" name="Group 9">
            <a:extLst>
              <a:ext uri="{FF2B5EF4-FFF2-40B4-BE49-F238E27FC236}">
                <a16:creationId xmlns:a16="http://schemas.microsoft.com/office/drawing/2014/main" id="{F9BE3513-A43E-EC16-D13A-C76337D19925}"/>
              </a:ext>
            </a:extLst>
          </p:cNvPr>
          <p:cNvGrpSpPr/>
          <p:nvPr/>
        </p:nvGrpSpPr>
        <p:grpSpPr>
          <a:xfrm>
            <a:off x="7150097" y="311283"/>
            <a:ext cx="4690718" cy="1904351"/>
            <a:chOff x="7150097" y="221151"/>
            <a:chExt cx="4690718" cy="1904351"/>
          </a:xfrm>
        </p:grpSpPr>
        <p:grpSp>
          <p:nvGrpSpPr>
            <p:cNvPr id="190" name="Google Shape;190;p7"/>
            <p:cNvGrpSpPr/>
            <p:nvPr/>
          </p:nvGrpSpPr>
          <p:grpSpPr>
            <a:xfrm>
              <a:off x="7150097" y="221151"/>
              <a:ext cx="4690718" cy="1904351"/>
              <a:chOff x="4759180" y="2163014"/>
              <a:chExt cx="4690718" cy="1904351"/>
            </a:xfrm>
          </p:grpSpPr>
          <p:graphicFrame>
            <p:nvGraphicFramePr>
              <p:cNvPr id="191" name="Google Shape;191;p7"/>
              <p:cNvGraphicFramePr/>
              <p:nvPr>
                <p:extLst>
                  <p:ext uri="{D42A27DB-BD31-4B8C-83A1-F6EECF244321}">
                    <p14:modId xmlns:p14="http://schemas.microsoft.com/office/powerpoint/2010/main" val="59588668"/>
                  </p:ext>
                </p:extLst>
              </p:nvPr>
            </p:nvGraphicFramePr>
            <p:xfrm>
              <a:off x="4759180" y="2163014"/>
              <a:ext cx="4690718" cy="1904351"/>
            </p:xfrm>
            <a:graphic>
              <a:graphicData uri="http://schemas.openxmlformats.org/drawingml/2006/chart">
                <c:chart xmlns:c="http://schemas.openxmlformats.org/drawingml/2006/chart" xmlns:r="http://schemas.openxmlformats.org/officeDocument/2006/relationships" r:id="rId6"/>
              </a:graphicData>
            </a:graphic>
          </p:graphicFrame>
          <p:sp>
            <p:nvSpPr>
              <p:cNvPr id="192" name="Google Shape;192;p7"/>
              <p:cNvSpPr txBox="1"/>
              <p:nvPr/>
            </p:nvSpPr>
            <p:spPr>
              <a:xfrm>
                <a:off x="5393371" y="3182404"/>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37%</a:t>
                </a:r>
                <a:endParaRPr sz="800" b="0" i="0" u="none" strike="noStrike" cap="none">
                  <a:solidFill>
                    <a:srgbClr val="000000"/>
                  </a:solidFill>
                  <a:latin typeface="Arial"/>
                  <a:ea typeface="Arial"/>
                  <a:cs typeface="Arial"/>
                  <a:sym typeface="Arial"/>
                </a:endParaRPr>
              </a:p>
            </p:txBody>
          </p:sp>
          <p:sp>
            <p:nvSpPr>
              <p:cNvPr id="193" name="Google Shape;193;p7"/>
              <p:cNvSpPr txBox="1"/>
              <p:nvPr/>
            </p:nvSpPr>
            <p:spPr>
              <a:xfrm>
                <a:off x="8734926" y="2538104"/>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Arial"/>
                    <a:ea typeface="Arial"/>
                    <a:cs typeface="Arial"/>
                    <a:sym typeface="Arial"/>
                  </a:rPr>
                  <a:t>42%</a:t>
                </a:r>
                <a:endParaRPr sz="800" b="0" i="0" u="none" strike="noStrike" cap="none">
                  <a:solidFill>
                    <a:srgbClr val="000000"/>
                  </a:solidFill>
                  <a:latin typeface="Arial"/>
                  <a:ea typeface="Arial"/>
                  <a:cs typeface="Arial"/>
                  <a:sym typeface="Arial"/>
                </a:endParaRPr>
              </a:p>
            </p:txBody>
          </p:sp>
          <p:sp>
            <p:nvSpPr>
              <p:cNvPr id="194" name="Google Shape;194;p7"/>
              <p:cNvSpPr txBox="1"/>
              <p:nvPr/>
            </p:nvSpPr>
            <p:spPr>
              <a:xfrm>
                <a:off x="6243049" y="3059293"/>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dirty="0">
                    <a:solidFill>
                      <a:srgbClr val="3F3F3F"/>
                    </a:solidFill>
                    <a:latin typeface="Arial"/>
                    <a:ea typeface="Arial"/>
                    <a:cs typeface="Arial"/>
                    <a:sym typeface="Arial"/>
                  </a:rPr>
                  <a:t>38%</a:t>
                </a:r>
                <a:endParaRPr sz="800" b="0" i="0" u="none" strike="noStrike" cap="none" dirty="0">
                  <a:solidFill>
                    <a:srgbClr val="000000"/>
                  </a:solidFill>
                  <a:latin typeface="Arial"/>
                  <a:ea typeface="Arial"/>
                  <a:cs typeface="Arial"/>
                  <a:sym typeface="Arial"/>
                </a:endParaRPr>
              </a:p>
            </p:txBody>
          </p:sp>
        </p:grpSp>
        <p:sp>
          <p:nvSpPr>
            <p:cNvPr id="8" name="Google Shape;194;p7">
              <a:extLst>
                <a:ext uri="{FF2B5EF4-FFF2-40B4-BE49-F238E27FC236}">
                  <a16:creationId xmlns:a16="http://schemas.microsoft.com/office/drawing/2014/main" id="{4E25EBDD-FDA9-CE5D-0AC6-1B2510D42FF9}"/>
                </a:ext>
              </a:extLst>
            </p:cNvPr>
            <p:cNvSpPr txBox="1"/>
            <p:nvPr/>
          </p:nvSpPr>
          <p:spPr>
            <a:xfrm>
              <a:off x="9495456" y="1247070"/>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dirty="0">
                  <a:solidFill>
                    <a:srgbClr val="3F3F3F"/>
                  </a:solidFill>
                  <a:latin typeface="Arial"/>
                  <a:ea typeface="Arial"/>
                  <a:cs typeface="Arial"/>
                  <a:sym typeface="Arial"/>
                </a:rPr>
                <a:t>37%</a:t>
              </a:r>
              <a:endParaRPr sz="800" b="0" i="0" u="none" strike="noStrike" cap="none" dirty="0">
                <a:solidFill>
                  <a:srgbClr val="000000"/>
                </a:solidFill>
                <a:latin typeface="Arial"/>
                <a:ea typeface="Arial"/>
                <a:cs typeface="Arial"/>
                <a:sym typeface="Arial"/>
              </a:endParaRPr>
            </a:p>
          </p:txBody>
        </p:sp>
        <p:sp>
          <p:nvSpPr>
            <p:cNvPr id="9" name="Google Shape;194;p7">
              <a:extLst>
                <a:ext uri="{FF2B5EF4-FFF2-40B4-BE49-F238E27FC236}">
                  <a16:creationId xmlns:a16="http://schemas.microsoft.com/office/drawing/2014/main" id="{9AECCA9B-2821-351C-358D-27D2CF61179D}"/>
                </a:ext>
              </a:extLst>
            </p:cNvPr>
            <p:cNvSpPr txBox="1"/>
            <p:nvPr/>
          </p:nvSpPr>
          <p:spPr>
            <a:xfrm>
              <a:off x="10209894" y="1111770"/>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dirty="0">
                  <a:solidFill>
                    <a:srgbClr val="3F3F3F"/>
                  </a:solidFill>
                  <a:latin typeface="Arial"/>
                  <a:ea typeface="Arial"/>
                  <a:cs typeface="Arial"/>
                  <a:sym typeface="Arial"/>
                </a:rPr>
                <a:t>38%</a:t>
              </a:r>
              <a:endParaRPr sz="800" b="0" i="0" u="none" strike="noStrike" cap="none" dirty="0">
                <a:solidFill>
                  <a:srgbClr val="000000"/>
                </a:solidFill>
                <a:latin typeface="Arial"/>
                <a:ea typeface="Arial"/>
                <a:cs typeface="Arial"/>
                <a:sym typeface="Arial"/>
              </a:endParaRPr>
            </a:p>
          </p:txBody>
        </p:sp>
      </p:grpSp>
      <p:grpSp>
        <p:nvGrpSpPr>
          <p:cNvPr id="13" name="Group 12">
            <a:extLst>
              <a:ext uri="{FF2B5EF4-FFF2-40B4-BE49-F238E27FC236}">
                <a16:creationId xmlns:a16="http://schemas.microsoft.com/office/drawing/2014/main" id="{E3D21CB9-C45A-4D80-E6D4-6E39F4820C75}"/>
              </a:ext>
            </a:extLst>
          </p:cNvPr>
          <p:cNvGrpSpPr/>
          <p:nvPr/>
        </p:nvGrpSpPr>
        <p:grpSpPr>
          <a:xfrm>
            <a:off x="7156428" y="2307082"/>
            <a:ext cx="4690718" cy="1904351"/>
            <a:chOff x="7156428" y="2380995"/>
            <a:chExt cx="4690718" cy="1904351"/>
          </a:xfrm>
        </p:grpSpPr>
        <p:grpSp>
          <p:nvGrpSpPr>
            <p:cNvPr id="195" name="Google Shape;195;p7"/>
            <p:cNvGrpSpPr/>
            <p:nvPr/>
          </p:nvGrpSpPr>
          <p:grpSpPr>
            <a:xfrm>
              <a:off x="7156428" y="2380995"/>
              <a:ext cx="4690718" cy="1904351"/>
              <a:chOff x="4759180" y="2163014"/>
              <a:chExt cx="4690718" cy="1904351"/>
            </a:xfrm>
          </p:grpSpPr>
          <p:graphicFrame>
            <p:nvGraphicFramePr>
              <p:cNvPr id="196" name="Google Shape;196;p7"/>
              <p:cNvGraphicFramePr/>
              <p:nvPr>
                <p:extLst>
                  <p:ext uri="{D42A27DB-BD31-4B8C-83A1-F6EECF244321}">
                    <p14:modId xmlns:p14="http://schemas.microsoft.com/office/powerpoint/2010/main" val="4264088965"/>
                  </p:ext>
                </p:extLst>
              </p:nvPr>
            </p:nvGraphicFramePr>
            <p:xfrm>
              <a:off x="4759180" y="2163014"/>
              <a:ext cx="4690718" cy="1904351"/>
            </p:xfrm>
            <a:graphic>
              <a:graphicData uri="http://schemas.openxmlformats.org/drawingml/2006/chart">
                <c:chart xmlns:c="http://schemas.openxmlformats.org/drawingml/2006/chart" xmlns:r="http://schemas.openxmlformats.org/officeDocument/2006/relationships" r:id="rId7"/>
              </a:graphicData>
            </a:graphic>
          </p:graphicFrame>
          <p:sp>
            <p:nvSpPr>
              <p:cNvPr id="197" name="Google Shape;197;p7"/>
              <p:cNvSpPr txBox="1"/>
              <p:nvPr/>
            </p:nvSpPr>
            <p:spPr>
              <a:xfrm>
                <a:off x="5387040" y="2538448"/>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dirty="0">
                    <a:solidFill>
                      <a:srgbClr val="3F3F3F"/>
                    </a:solidFill>
                    <a:latin typeface="Arial"/>
                    <a:ea typeface="Arial"/>
                    <a:cs typeface="Arial"/>
                    <a:sym typeface="Arial"/>
                  </a:rPr>
                  <a:t>10%</a:t>
                </a:r>
                <a:endParaRPr sz="800" b="0" i="0" u="none" strike="noStrike" cap="none" dirty="0">
                  <a:solidFill>
                    <a:srgbClr val="000000"/>
                  </a:solidFill>
                  <a:latin typeface="Arial"/>
                  <a:ea typeface="Arial"/>
                  <a:cs typeface="Arial"/>
                  <a:sym typeface="Arial"/>
                </a:endParaRPr>
              </a:p>
            </p:txBody>
          </p:sp>
          <p:sp>
            <p:nvSpPr>
              <p:cNvPr id="198" name="Google Shape;198;p7"/>
              <p:cNvSpPr txBox="1"/>
              <p:nvPr/>
            </p:nvSpPr>
            <p:spPr>
              <a:xfrm>
                <a:off x="8738480" y="2609463"/>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dirty="0">
                    <a:solidFill>
                      <a:srgbClr val="3F3F3F"/>
                    </a:solidFill>
                    <a:latin typeface="Arial"/>
                    <a:ea typeface="Arial"/>
                    <a:cs typeface="Arial"/>
                    <a:sym typeface="Arial"/>
                  </a:rPr>
                  <a:t>9%</a:t>
                </a:r>
                <a:endParaRPr sz="800" b="0" i="0" u="none" strike="noStrike" cap="none" dirty="0">
                  <a:solidFill>
                    <a:srgbClr val="000000"/>
                  </a:solidFill>
                  <a:latin typeface="Arial"/>
                  <a:ea typeface="Arial"/>
                  <a:cs typeface="Arial"/>
                  <a:sym typeface="Arial"/>
                </a:endParaRPr>
              </a:p>
            </p:txBody>
          </p:sp>
          <p:sp>
            <p:nvSpPr>
              <p:cNvPr id="199" name="Google Shape;199;p7"/>
              <p:cNvSpPr txBox="1"/>
              <p:nvPr/>
            </p:nvSpPr>
            <p:spPr>
              <a:xfrm>
                <a:off x="6245509" y="2546260"/>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dirty="0">
                    <a:solidFill>
                      <a:srgbClr val="3F3F3F"/>
                    </a:solidFill>
                    <a:latin typeface="Arial"/>
                    <a:ea typeface="Arial"/>
                    <a:cs typeface="Arial"/>
                    <a:sym typeface="Arial"/>
                  </a:rPr>
                  <a:t>10%</a:t>
                </a:r>
                <a:endParaRPr sz="800" b="0" i="0" u="none" strike="noStrike" cap="none" dirty="0">
                  <a:solidFill>
                    <a:srgbClr val="000000"/>
                  </a:solidFill>
                  <a:latin typeface="Arial"/>
                  <a:ea typeface="Arial"/>
                  <a:cs typeface="Arial"/>
                  <a:sym typeface="Arial"/>
                </a:endParaRPr>
              </a:p>
            </p:txBody>
          </p:sp>
        </p:grpSp>
        <p:sp>
          <p:nvSpPr>
            <p:cNvPr id="11" name="Google Shape;198;p7">
              <a:extLst>
                <a:ext uri="{FF2B5EF4-FFF2-40B4-BE49-F238E27FC236}">
                  <a16:creationId xmlns:a16="http://schemas.microsoft.com/office/drawing/2014/main" id="{AA3BD89B-3031-A2F1-E424-CCECC044FD87}"/>
                </a:ext>
              </a:extLst>
            </p:cNvPr>
            <p:cNvSpPr txBox="1"/>
            <p:nvPr/>
          </p:nvSpPr>
          <p:spPr>
            <a:xfrm>
              <a:off x="10277268" y="2825784"/>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dirty="0">
                  <a:solidFill>
                    <a:srgbClr val="3F3F3F"/>
                  </a:solidFill>
                  <a:latin typeface="Arial"/>
                  <a:ea typeface="Arial"/>
                  <a:cs typeface="Arial"/>
                  <a:sym typeface="Arial"/>
                </a:rPr>
                <a:t>9%</a:t>
              </a:r>
              <a:endParaRPr sz="800" b="0" i="0" u="none" strike="noStrike" cap="none" dirty="0">
                <a:solidFill>
                  <a:srgbClr val="000000"/>
                </a:solidFill>
                <a:latin typeface="Arial"/>
                <a:ea typeface="Arial"/>
                <a:cs typeface="Arial"/>
                <a:sym typeface="Arial"/>
              </a:endParaRPr>
            </a:p>
          </p:txBody>
        </p:sp>
        <p:sp>
          <p:nvSpPr>
            <p:cNvPr id="12" name="Google Shape;198;p7">
              <a:extLst>
                <a:ext uri="{FF2B5EF4-FFF2-40B4-BE49-F238E27FC236}">
                  <a16:creationId xmlns:a16="http://schemas.microsoft.com/office/drawing/2014/main" id="{8F83871C-C68A-0688-1857-3783ECD6C5C1}"/>
                </a:ext>
              </a:extLst>
            </p:cNvPr>
            <p:cNvSpPr txBox="1"/>
            <p:nvPr/>
          </p:nvSpPr>
          <p:spPr>
            <a:xfrm>
              <a:off x="9478947" y="3050250"/>
              <a:ext cx="28370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dirty="0">
                  <a:solidFill>
                    <a:srgbClr val="3F3F3F"/>
                  </a:solidFill>
                  <a:latin typeface="Arial"/>
                  <a:ea typeface="Arial"/>
                  <a:cs typeface="Arial"/>
                  <a:sym typeface="Arial"/>
                </a:rPr>
                <a:t>7%</a:t>
              </a:r>
              <a:endParaRPr sz="800" b="0" i="0" u="none" strike="noStrike" cap="none" dirty="0">
                <a:solidFill>
                  <a:srgbClr val="000000"/>
                </a:solidFill>
                <a:latin typeface="Arial"/>
                <a:ea typeface="Arial"/>
                <a:cs typeface="Arial"/>
                <a:sym typeface="Arial"/>
              </a:endParaRPr>
            </a:p>
          </p:txBody>
        </p:sp>
      </p:grpSp>
      <p:sp>
        <p:nvSpPr>
          <p:cNvPr id="3" name="Google Shape;169;p6">
            <a:extLst>
              <a:ext uri="{FF2B5EF4-FFF2-40B4-BE49-F238E27FC236}">
                <a16:creationId xmlns:a16="http://schemas.microsoft.com/office/drawing/2014/main" id="{70CE332C-390B-654E-81DE-23FD1CB1CAE4}"/>
              </a:ext>
            </a:extLst>
          </p:cNvPr>
          <p:cNvSpPr txBox="1"/>
          <p:nvPr/>
        </p:nvSpPr>
        <p:spPr>
          <a:xfrm>
            <a:off x="442452" y="6481968"/>
            <a:ext cx="9767442" cy="200014"/>
          </a:xfrm>
          <a:prstGeom prst="rect">
            <a:avLst/>
          </a:prstGeom>
          <a:noFill/>
          <a:ln>
            <a:noFill/>
          </a:ln>
        </p:spPr>
        <p:txBody>
          <a:bodyPr spcFirstLastPara="1" wrap="square" lIns="0" tIns="45700" rIns="91425" bIns="45700" anchor="t" anchorCtr="0">
            <a:spAutoFit/>
          </a:bodyPr>
          <a:lstStyle/>
          <a:p>
            <a:r>
              <a:rPr lang="en-US" sz="700" baseline="30000" dirty="0">
                <a:solidFill>
                  <a:srgbClr val="757070"/>
                </a:solidFill>
              </a:rPr>
              <a:t>4,5</a:t>
            </a:r>
            <a:r>
              <a:rPr lang="en-US" sz="700" dirty="0">
                <a:solidFill>
                  <a:srgbClr val="757070"/>
                </a:solidFill>
              </a:rPr>
              <a:t> </a:t>
            </a:r>
            <a:r>
              <a:rPr lang="en-US" sz="700" b="0" i="0" u="none" strike="noStrike" cap="none" dirty="0">
                <a:solidFill>
                  <a:srgbClr val="757070"/>
                </a:solidFill>
                <a:latin typeface="Arial"/>
                <a:ea typeface="Arial"/>
                <a:cs typeface="Arial"/>
                <a:sym typeface="Arial"/>
              </a:rPr>
              <a:t>National Low Income Housing Coalition  2021</a:t>
            </a:r>
            <a:r>
              <a:rPr lang="en-US" sz="700" dirty="0">
                <a:solidFill>
                  <a:srgbClr val="757070"/>
                </a:solidFill>
              </a:rPr>
              <a:t>;  </a:t>
            </a:r>
            <a:r>
              <a:rPr lang="en-US" sz="700" baseline="30000" dirty="0">
                <a:solidFill>
                  <a:srgbClr val="757070"/>
                </a:solidFill>
              </a:rPr>
              <a:t>6</a:t>
            </a:r>
            <a:r>
              <a:rPr lang="en-US" sz="700" dirty="0">
                <a:solidFill>
                  <a:srgbClr val="757070"/>
                </a:solidFill>
              </a:rPr>
              <a:t> Maryland State Department of Education Report Card for Charles County 2021; </a:t>
            </a:r>
            <a:r>
              <a:rPr lang="en-US" sz="700" baseline="30000" dirty="0">
                <a:solidFill>
                  <a:srgbClr val="757070"/>
                </a:solidFill>
              </a:rPr>
              <a:t> 7 </a:t>
            </a:r>
            <a:r>
              <a:rPr lang="en-US" sz="700" b="0" i="0" u="none" strike="noStrike" cap="none" dirty="0">
                <a:solidFill>
                  <a:srgbClr val="757070"/>
                </a:solidFill>
                <a:latin typeface="Arial"/>
                <a:ea typeface="Arial"/>
                <a:cs typeface="Arial"/>
                <a:sym typeface="Arial"/>
              </a:rPr>
              <a:t>Census Bureau, American Community Survey 2020</a:t>
            </a:r>
            <a:r>
              <a:rPr lang="en-US" sz="700" dirty="0">
                <a:solidFill>
                  <a:srgbClr val="757070"/>
                </a:solidFill>
              </a:rPr>
              <a:t>;  </a:t>
            </a:r>
            <a:r>
              <a:rPr lang="en-US" sz="700" baseline="30000" dirty="0">
                <a:solidFill>
                  <a:srgbClr val="757070"/>
                </a:solidFill>
              </a:rPr>
              <a:t>8</a:t>
            </a:r>
            <a:r>
              <a:rPr lang="en-US" sz="700" dirty="0">
                <a:solidFill>
                  <a:srgbClr val="757070"/>
                </a:solidFill>
              </a:rPr>
              <a:t> Charles County Public School System 2022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8" descr="A picture containing linedrawing&#10;&#10;Description automatically generated"/>
          <p:cNvPicPr preferRelativeResize="0"/>
          <p:nvPr/>
        </p:nvPicPr>
        <p:blipFill rotWithShape="1">
          <a:blip r:embed="rId3">
            <a:alphaModFix/>
          </a:blip>
          <a:srcRect l="22501" t="7755" r="38525" b="7422"/>
          <a:stretch/>
        </p:blipFill>
        <p:spPr>
          <a:xfrm>
            <a:off x="7533074" y="0"/>
            <a:ext cx="4640660" cy="6885085"/>
          </a:xfrm>
          <a:prstGeom prst="rect">
            <a:avLst/>
          </a:prstGeom>
          <a:noFill/>
          <a:ln>
            <a:noFill/>
          </a:ln>
        </p:spPr>
      </p:pic>
      <p:sp>
        <p:nvSpPr>
          <p:cNvPr id="218" name="Google Shape;218;p8"/>
          <p:cNvSpPr/>
          <p:nvPr/>
        </p:nvSpPr>
        <p:spPr>
          <a:xfrm>
            <a:off x="7513749" y="-1"/>
            <a:ext cx="4678251" cy="6885085"/>
          </a:xfrm>
          <a:prstGeom prst="rect">
            <a:avLst/>
          </a:prstGeom>
          <a:solidFill>
            <a:srgbClr val="002663">
              <a:alpha val="8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8"/>
          <p:cNvSpPr txBox="1">
            <a:spLocks noGrp="1"/>
          </p:cNvSpPr>
          <p:nvPr>
            <p:ph type="title"/>
          </p:nvPr>
        </p:nvSpPr>
        <p:spPr>
          <a:xfrm>
            <a:off x="351182" y="365126"/>
            <a:ext cx="11489633" cy="85819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000"/>
              <a:buFont typeface="Rockwell"/>
              <a:buNone/>
            </a:pPr>
            <a:r>
              <a:rPr lang="en-US" sz="2000"/>
              <a:t>Charles County </a:t>
            </a:r>
            <a:br>
              <a:rPr lang="en-US" sz="2000"/>
            </a:br>
            <a:r>
              <a:rPr lang="en-US"/>
              <a:t>By the Numbers</a:t>
            </a:r>
            <a:endParaRPr/>
          </a:p>
        </p:txBody>
      </p:sp>
      <p:sp>
        <p:nvSpPr>
          <p:cNvPr id="220" name="Google Shape;220;p8"/>
          <p:cNvSpPr txBox="1">
            <a:spLocks noGrp="1"/>
          </p:cNvSpPr>
          <p:nvPr>
            <p:ph type="body" idx="1"/>
          </p:nvPr>
        </p:nvSpPr>
        <p:spPr>
          <a:xfrm>
            <a:off x="351184" y="1491842"/>
            <a:ext cx="6849690" cy="2024626"/>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accent3"/>
              </a:buClr>
              <a:buSzPts val="2200"/>
              <a:buFont typeface="Rockwell"/>
              <a:buNone/>
            </a:pPr>
            <a:r>
              <a:rPr lang="en-US" sz="2200" i="1">
                <a:solidFill>
                  <a:schemeClr val="accent3"/>
                </a:solidFill>
                <a:latin typeface="Rockwell"/>
                <a:ea typeface="Rockwell"/>
                <a:cs typeface="Rockwell"/>
                <a:sym typeface="Rockwell"/>
              </a:rPr>
              <a:t>When families struggle to make ends meet, paying for quality childcare is often out of reach.  </a:t>
            </a:r>
            <a:endParaRPr/>
          </a:p>
          <a:p>
            <a:pPr marL="0" lvl="0" indent="0" algn="l" rtl="0">
              <a:lnSpc>
                <a:spcPct val="120000"/>
              </a:lnSpc>
              <a:spcBef>
                <a:spcPts val="600"/>
              </a:spcBef>
              <a:spcAft>
                <a:spcPts val="0"/>
              </a:spcAft>
              <a:buClr>
                <a:schemeClr val="dk1"/>
              </a:buClr>
              <a:buSzPts val="1400"/>
              <a:buFont typeface="Arial"/>
              <a:buNone/>
            </a:pPr>
            <a:r>
              <a:rPr lang="en-US"/>
              <a:t>Too many of our children are not ready for school when they reach kindergarten.  Children of color, those with disabilities, and English language learners start the farthest behind.</a:t>
            </a:r>
            <a:endParaRPr/>
          </a:p>
        </p:txBody>
      </p:sp>
      <p:sp>
        <p:nvSpPr>
          <p:cNvPr id="221" name="Google Shape;221;p8"/>
          <p:cNvSpPr txBox="1">
            <a:spLocks noGrp="1"/>
          </p:cNvSpPr>
          <p:nvPr>
            <p:ph type="sldNum" idx="12"/>
          </p:nvPr>
        </p:nvSpPr>
        <p:spPr>
          <a:xfrm>
            <a:off x="9097619"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8</a:t>
            </a:fld>
            <a:endParaRPr/>
          </a:p>
        </p:txBody>
      </p:sp>
      <p:sp>
        <p:nvSpPr>
          <p:cNvPr id="222" name="Google Shape;222;p8"/>
          <p:cNvSpPr txBox="1"/>
          <p:nvPr/>
        </p:nvSpPr>
        <p:spPr>
          <a:xfrm>
            <a:off x="7759337" y="365126"/>
            <a:ext cx="4081478" cy="110267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The gap widens during elementary and middle school years as children and youth start to miss school, struggle with mental health and get into trouble with the law.  </a:t>
            </a:r>
            <a:endParaRPr sz="1400" b="0" i="0" u="none" strike="noStrike" cap="none">
              <a:solidFill>
                <a:srgbClr val="000000"/>
              </a:solidFill>
              <a:latin typeface="Arial"/>
              <a:ea typeface="Arial"/>
              <a:cs typeface="Arial"/>
              <a:sym typeface="Arial"/>
            </a:endParaRPr>
          </a:p>
        </p:txBody>
      </p:sp>
      <p:sp>
        <p:nvSpPr>
          <p:cNvPr id="223" name="Google Shape;223;p8"/>
          <p:cNvSpPr txBox="1"/>
          <p:nvPr/>
        </p:nvSpPr>
        <p:spPr>
          <a:xfrm>
            <a:off x="412245" y="6237002"/>
            <a:ext cx="3840789" cy="176972"/>
          </a:xfrm>
          <a:prstGeom prst="rect">
            <a:avLst/>
          </a:prstGeom>
          <a:noFill/>
          <a:ln>
            <a:noFill/>
          </a:ln>
        </p:spPr>
        <p:txBody>
          <a:bodyPr spcFirstLastPara="1" wrap="square" lIns="91425" tIns="45700" rIns="0" bIns="45700" anchor="t" anchorCtr="0">
            <a:spAutoFit/>
          </a:bodyPr>
          <a:lstStyle/>
          <a:p>
            <a:pPr marL="0" marR="0" lvl="0" indent="0" algn="r" rtl="0">
              <a:lnSpc>
                <a:spcPct val="100000"/>
              </a:lnSpc>
              <a:spcBef>
                <a:spcPts val="0"/>
              </a:spcBef>
              <a:spcAft>
                <a:spcPts val="0"/>
              </a:spcAft>
              <a:buNone/>
            </a:pPr>
            <a:r>
              <a:rPr lang="en-US" sz="550" b="0" i="0" u="none" strike="noStrike" cap="none">
                <a:solidFill>
                  <a:srgbClr val="000000"/>
                </a:solidFill>
                <a:latin typeface="Arial"/>
                <a:ea typeface="Arial"/>
                <a:cs typeface="Arial"/>
                <a:sym typeface="Arial"/>
              </a:rPr>
              <a:t>* School Year 2017-2018 did not have date for Asian children entering Kindergarten</a:t>
            </a:r>
            <a:endParaRPr/>
          </a:p>
        </p:txBody>
      </p:sp>
      <p:sp>
        <p:nvSpPr>
          <p:cNvPr id="224" name="Google Shape;224;p8"/>
          <p:cNvSpPr txBox="1"/>
          <p:nvPr/>
        </p:nvSpPr>
        <p:spPr>
          <a:xfrm>
            <a:off x="3422935" y="6237002"/>
            <a:ext cx="3840789" cy="176972"/>
          </a:xfrm>
          <a:prstGeom prst="rect">
            <a:avLst/>
          </a:prstGeom>
          <a:noFill/>
          <a:ln>
            <a:noFill/>
          </a:ln>
        </p:spPr>
        <p:txBody>
          <a:bodyPr spcFirstLastPara="1" wrap="square" lIns="91425" tIns="45700" rIns="0" bIns="45700" anchor="t" anchorCtr="0">
            <a:spAutoFit/>
          </a:bodyPr>
          <a:lstStyle/>
          <a:p>
            <a:pPr marL="0" marR="0" lvl="0" indent="0" algn="r" rtl="0">
              <a:lnSpc>
                <a:spcPct val="100000"/>
              </a:lnSpc>
              <a:spcBef>
                <a:spcPts val="0"/>
              </a:spcBef>
              <a:spcAft>
                <a:spcPts val="0"/>
              </a:spcAft>
              <a:buNone/>
            </a:pPr>
            <a:r>
              <a:rPr lang="en-US" sz="550" b="0" i="0" u="none" strike="noStrike" cap="none">
                <a:solidFill>
                  <a:srgbClr val="000000"/>
                </a:solidFill>
                <a:latin typeface="Arial"/>
                <a:ea typeface="Arial"/>
                <a:cs typeface="Arial"/>
                <a:sym typeface="Arial"/>
              </a:rPr>
              <a:t>* School Year 2016-2017 &amp; 2017-2018 did not have data for English Language Learners</a:t>
            </a:r>
            <a:endParaRPr/>
          </a:p>
        </p:txBody>
      </p:sp>
      <p:grpSp>
        <p:nvGrpSpPr>
          <p:cNvPr id="225" name="Google Shape;225;p8"/>
          <p:cNvGrpSpPr/>
          <p:nvPr/>
        </p:nvGrpSpPr>
        <p:grpSpPr>
          <a:xfrm>
            <a:off x="4419504" y="3586893"/>
            <a:ext cx="2857707" cy="1690470"/>
            <a:chOff x="4432093" y="3087046"/>
            <a:chExt cx="2857707" cy="1690470"/>
          </a:xfrm>
        </p:grpSpPr>
        <p:grpSp>
          <p:nvGrpSpPr>
            <p:cNvPr id="226" name="Google Shape;226;p8"/>
            <p:cNvGrpSpPr/>
            <p:nvPr/>
          </p:nvGrpSpPr>
          <p:grpSpPr>
            <a:xfrm>
              <a:off x="4432093" y="3344087"/>
              <a:ext cx="2857707" cy="1433429"/>
              <a:chOff x="517855" y="4070102"/>
              <a:chExt cx="3654970" cy="2284322"/>
            </a:xfrm>
          </p:grpSpPr>
          <p:graphicFrame>
            <p:nvGraphicFramePr>
              <p:cNvPr id="227" name="Google Shape;227;p8"/>
              <p:cNvGraphicFramePr/>
              <p:nvPr/>
            </p:nvGraphicFramePr>
            <p:xfrm>
              <a:off x="517855" y="4070102"/>
              <a:ext cx="3654970" cy="2284322"/>
            </p:xfrm>
            <a:graphic>
              <a:graphicData uri="http://schemas.openxmlformats.org/drawingml/2006/chart">
                <c:chart xmlns:c="http://schemas.openxmlformats.org/drawingml/2006/chart" xmlns:r="http://schemas.openxmlformats.org/officeDocument/2006/relationships" r:id="rId4"/>
              </a:graphicData>
            </a:graphic>
          </p:graphicFrame>
          <p:grpSp>
            <p:nvGrpSpPr>
              <p:cNvPr id="228" name="Google Shape;228;p8"/>
              <p:cNvGrpSpPr/>
              <p:nvPr/>
            </p:nvGrpSpPr>
            <p:grpSpPr>
              <a:xfrm>
                <a:off x="954313" y="4176859"/>
                <a:ext cx="2991810" cy="833702"/>
                <a:chOff x="954313" y="4176859"/>
                <a:chExt cx="2991810" cy="833702"/>
              </a:xfrm>
            </p:grpSpPr>
            <p:sp>
              <p:nvSpPr>
                <p:cNvPr id="229" name="Google Shape;229;p8"/>
                <p:cNvSpPr txBox="1"/>
                <p:nvPr/>
              </p:nvSpPr>
              <p:spPr>
                <a:xfrm>
                  <a:off x="954313" y="4233462"/>
                  <a:ext cx="241378" cy="1077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44%</a:t>
                  </a:r>
                  <a:endParaRPr sz="1400" b="0" i="0" u="none" strike="noStrike" cap="none">
                    <a:solidFill>
                      <a:srgbClr val="000000"/>
                    </a:solidFill>
                    <a:latin typeface="Arial"/>
                    <a:ea typeface="Arial"/>
                    <a:cs typeface="Arial"/>
                    <a:sym typeface="Arial"/>
                  </a:endParaRPr>
                </a:p>
              </p:txBody>
            </p:sp>
            <p:sp>
              <p:nvSpPr>
                <p:cNvPr id="230" name="Google Shape;230;p8"/>
                <p:cNvSpPr txBox="1"/>
                <p:nvPr/>
              </p:nvSpPr>
              <p:spPr>
                <a:xfrm>
                  <a:off x="1810991" y="4176859"/>
                  <a:ext cx="241378"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46%</a:t>
                  </a:r>
                  <a:endParaRPr sz="1400" b="0" i="0" u="none" strike="noStrike" cap="none">
                    <a:solidFill>
                      <a:srgbClr val="000000"/>
                    </a:solidFill>
                    <a:latin typeface="Arial"/>
                    <a:ea typeface="Arial"/>
                    <a:cs typeface="Arial"/>
                    <a:sym typeface="Arial"/>
                  </a:endParaRPr>
                </a:p>
              </p:txBody>
            </p:sp>
            <p:sp>
              <p:nvSpPr>
                <p:cNvPr id="231" name="Google Shape;231;p8"/>
                <p:cNvSpPr txBox="1"/>
                <p:nvPr/>
              </p:nvSpPr>
              <p:spPr>
                <a:xfrm>
                  <a:off x="1258401" y="4266816"/>
                  <a:ext cx="241378"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42%</a:t>
                  </a:r>
                  <a:endParaRPr sz="1400" b="0" i="0" u="none" strike="noStrike" cap="none">
                    <a:solidFill>
                      <a:srgbClr val="000000"/>
                    </a:solidFill>
                    <a:latin typeface="Arial"/>
                    <a:ea typeface="Arial"/>
                    <a:cs typeface="Arial"/>
                    <a:sym typeface="Arial"/>
                  </a:endParaRPr>
                </a:p>
              </p:txBody>
            </p:sp>
            <p:sp>
              <p:nvSpPr>
                <p:cNvPr id="232" name="Google Shape;232;p8"/>
                <p:cNvSpPr txBox="1"/>
                <p:nvPr/>
              </p:nvSpPr>
              <p:spPr>
                <a:xfrm>
                  <a:off x="2077086" y="4355397"/>
                  <a:ext cx="241378" cy="1077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39%</a:t>
                  </a:r>
                  <a:endParaRPr sz="1400" b="0" i="0" u="none" strike="noStrike" cap="none">
                    <a:solidFill>
                      <a:srgbClr val="000000"/>
                    </a:solidFill>
                    <a:latin typeface="Arial"/>
                    <a:ea typeface="Arial"/>
                    <a:cs typeface="Arial"/>
                    <a:sym typeface="Arial"/>
                  </a:endParaRPr>
                </a:p>
              </p:txBody>
            </p:sp>
            <p:sp>
              <p:nvSpPr>
                <p:cNvPr id="233" name="Google Shape;233;p8"/>
                <p:cNvSpPr txBox="1"/>
                <p:nvPr/>
              </p:nvSpPr>
              <p:spPr>
                <a:xfrm>
                  <a:off x="2572752" y="4902840"/>
                  <a:ext cx="241378" cy="1077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13%</a:t>
                  </a:r>
                  <a:endParaRPr sz="1400" b="0" i="0" u="none" strike="noStrike" cap="none">
                    <a:solidFill>
                      <a:srgbClr val="000000"/>
                    </a:solidFill>
                    <a:latin typeface="Arial"/>
                    <a:ea typeface="Arial"/>
                    <a:cs typeface="Arial"/>
                    <a:sym typeface="Arial"/>
                  </a:endParaRPr>
                </a:p>
              </p:txBody>
            </p:sp>
            <p:sp>
              <p:nvSpPr>
                <p:cNvPr id="234" name="Google Shape;234;p8"/>
                <p:cNvSpPr txBox="1"/>
                <p:nvPr/>
              </p:nvSpPr>
              <p:spPr>
                <a:xfrm>
                  <a:off x="3132206" y="4841092"/>
                  <a:ext cx="241378" cy="1077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15%</a:t>
                  </a:r>
                  <a:endParaRPr sz="1400" b="0" i="0" u="none" strike="noStrike" cap="none">
                    <a:solidFill>
                      <a:srgbClr val="000000"/>
                    </a:solidFill>
                    <a:latin typeface="Arial"/>
                    <a:ea typeface="Arial"/>
                    <a:cs typeface="Arial"/>
                    <a:sym typeface="Arial"/>
                  </a:endParaRPr>
                </a:p>
              </p:txBody>
            </p:sp>
            <p:sp>
              <p:nvSpPr>
                <p:cNvPr id="235" name="Google Shape;235;p8"/>
                <p:cNvSpPr txBox="1"/>
                <p:nvPr/>
              </p:nvSpPr>
              <p:spPr>
                <a:xfrm>
                  <a:off x="3422513" y="4729385"/>
                  <a:ext cx="241378" cy="1077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20%</a:t>
                  </a:r>
                  <a:endParaRPr sz="1400" b="0" i="0" u="none" strike="noStrike" cap="none">
                    <a:solidFill>
                      <a:srgbClr val="000000"/>
                    </a:solidFill>
                    <a:latin typeface="Arial"/>
                    <a:ea typeface="Arial"/>
                    <a:cs typeface="Arial"/>
                    <a:sym typeface="Arial"/>
                  </a:endParaRPr>
                </a:p>
              </p:txBody>
            </p:sp>
            <p:sp>
              <p:nvSpPr>
                <p:cNvPr id="236" name="Google Shape;236;p8"/>
                <p:cNvSpPr txBox="1"/>
                <p:nvPr/>
              </p:nvSpPr>
              <p:spPr>
                <a:xfrm>
                  <a:off x="3704745" y="4792216"/>
                  <a:ext cx="241378" cy="1077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17%</a:t>
                  </a:r>
                  <a:endParaRPr sz="1400" b="0" i="0" u="none" strike="noStrike" cap="none">
                    <a:solidFill>
                      <a:srgbClr val="000000"/>
                    </a:solidFill>
                    <a:latin typeface="Arial"/>
                    <a:ea typeface="Arial"/>
                    <a:cs typeface="Arial"/>
                    <a:sym typeface="Arial"/>
                  </a:endParaRPr>
                </a:p>
              </p:txBody>
            </p:sp>
          </p:grpSp>
        </p:grpSp>
        <p:grpSp>
          <p:nvGrpSpPr>
            <p:cNvPr id="237" name="Google Shape;237;p8"/>
            <p:cNvGrpSpPr/>
            <p:nvPr/>
          </p:nvGrpSpPr>
          <p:grpSpPr>
            <a:xfrm>
              <a:off x="4591807" y="3087046"/>
              <a:ext cx="2636866" cy="908413"/>
              <a:chOff x="4591807" y="3087046"/>
              <a:chExt cx="2636866" cy="908413"/>
            </a:xfrm>
          </p:grpSpPr>
          <p:sp>
            <p:nvSpPr>
              <p:cNvPr id="238" name="Google Shape;238;p8"/>
              <p:cNvSpPr txBox="1"/>
              <p:nvPr/>
            </p:nvSpPr>
            <p:spPr>
              <a:xfrm>
                <a:off x="5234776" y="3460247"/>
                <a:ext cx="188726" cy="675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42%</a:t>
                </a:r>
                <a:endParaRPr sz="1400" b="0" i="0" u="none" strike="noStrike" cap="none">
                  <a:solidFill>
                    <a:srgbClr val="000000"/>
                  </a:solidFill>
                  <a:latin typeface="Arial"/>
                  <a:ea typeface="Arial"/>
                  <a:cs typeface="Arial"/>
                  <a:sym typeface="Arial"/>
                </a:endParaRPr>
              </a:p>
            </p:txBody>
          </p:sp>
          <p:sp>
            <p:nvSpPr>
              <p:cNvPr id="239" name="Google Shape;239;p8"/>
              <p:cNvSpPr txBox="1"/>
              <p:nvPr/>
            </p:nvSpPr>
            <p:spPr>
              <a:xfrm>
                <a:off x="6277785" y="3887737"/>
                <a:ext cx="188726"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11%</a:t>
                </a:r>
                <a:endParaRPr sz="1400" b="0" i="0" u="none" strike="noStrike" cap="none">
                  <a:solidFill>
                    <a:srgbClr val="000000"/>
                  </a:solidFill>
                  <a:latin typeface="Arial"/>
                  <a:ea typeface="Arial"/>
                  <a:cs typeface="Arial"/>
                  <a:sym typeface="Arial"/>
                </a:endParaRPr>
              </a:p>
            </p:txBody>
          </p:sp>
          <p:sp>
            <p:nvSpPr>
              <p:cNvPr id="240" name="Google Shape;240;p8"/>
              <p:cNvSpPr txBox="1"/>
              <p:nvPr/>
            </p:nvSpPr>
            <p:spPr>
              <a:xfrm>
                <a:off x="4591807" y="3087046"/>
                <a:ext cx="2636866" cy="288511"/>
              </a:xfrm>
              <a:prstGeom prst="rect">
                <a:avLst/>
              </a:prstGeom>
              <a:solidFill>
                <a:schemeClr val="lt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Arial"/>
                    <a:ea typeface="Arial"/>
                    <a:cs typeface="Arial"/>
                    <a:sym typeface="Arial"/>
                  </a:rPr>
                  <a:t>Kindergartners Demonstrating Readiness</a:t>
                </a:r>
                <a:r>
                  <a:rPr lang="en-US" sz="1000" b="1" i="0" u="none" strike="noStrike" cap="none" baseline="30000" dirty="0">
                    <a:solidFill>
                      <a:schemeClr val="dk1"/>
                    </a:solidFill>
                    <a:latin typeface="Arial"/>
                    <a:ea typeface="Arial"/>
                    <a:cs typeface="Arial"/>
                    <a:sym typeface="Arial"/>
                  </a:rPr>
                  <a:t>10</a:t>
                </a:r>
                <a:endParaRPr baseline="30000" dirty="0"/>
              </a:p>
              <a:p>
                <a:pPr marL="0" marR="0" lvl="0" indent="0" algn="ctr" rtl="0">
                  <a:lnSpc>
                    <a:spcPct val="100000"/>
                  </a:lnSpc>
                  <a:spcBef>
                    <a:spcPts val="0"/>
                  </a:spcBef>
                  <a:spcAft>
                    <a:spcPts val="400"/>
                  </a:spcAft>
                  <a:buClr>
                    <a:srgbClr val="000000"/>
                  </a:buClr>
                  <a:buSzPts val="800"/>
                  <a:buFont typeface="Arial"/>
                  <a:buNone/>
                </a:pPr>
                <a:r>
                  <a:rPr lang="en-US" sz="800" b="1" i="0" u="none" strike="noStrike" cap="none" dirty="0">
                    <a:solidFill>
                      <a:schemeClr val="dk1"/>
                    </a:solidFill>
                    <a:latin typeface="Arial"/>
                    <a:ea typeface="Arial"/>
                    <a:cs typeface="Arial"/>
                    <a:sym typeface="Arial"/>
                  </a:rPr>
                  <a:t>BY SUBGROUP</a:t>
                </a:r>
                <a:endParaRPr sz="800" b="0" i="0" u="none" strike="noStrike" cap="none" dirty="0">
                  <a:solidFill>
                    <a:srgbClr val="000000"/>
                  </a:solidFill>
                  <a:latin typeface="Arial"/>
                  <a:ea typeface="Arial"/>
                  <a:cs typeface="Arial"/>
                  <a:sym typeface="Arial"/>
                </a:endParaRPr>
              </a:p>
            </p:txBody>
          </p:sp>
        </p:grpSp>
      </p:grpSp>
      <p:sp>
        <p:nvSpPr>
          <p:cNvPr id="241" name="Google Shape;241;p8"/>
          <p:cNvSpPr/>
          <p:nvPr/>
        </p:nvSpPr>
        <p:spPr>
          <a:xfrm>
            <a:off x="4392084" y="3516468"/>
            <a:ext cx="2907352" cy="271147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2" name="Google Shape;242;p8"/>
          <p:cNvSpPr txBox="1"/>
          <p:nvPr/>
        </p:nvSpPr>
        <p:spPr>
          <a:xfrm>
            <a:off x="4392084" y="6027058"/>
            <a:ext cx="2907353" cy="2008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650" u="none" strike="noStrike" cap="none" dirty="0">
                <a:solidFill>
                  <a:schemeClr val="accent1"/>
                </a:solidFill>
                <a:latin typeface="Arial" panose="020B0604020202020204" pitchFamily="34" charset="0"/>
                <a:ea typeface="Noto Sans Symbols"/>
                <a:cs typeface="Arial" panose="020B0604020202020204" pitchFamily="34" charset="0"/>
                <a:sym typeface="Noto Sans Symbols"/>
              </a:rPr>
              <a:t>■</a:t>
            </a:r>
            <a:r>
              <a:rPr lang="en-US" sz="650" b="0" i="0" u="none" strike="noStrike" cap="none" dirty="0">
                <a:solidFill>
                  <a:srgbClr val="000000"/>
                </a:solidFill>
                <a:latin typeface="Arial"/>
                <a:ea typeface="Arial"/>
                <a:cs typeface="Arial"/>
                <a:sym typeface="Arial"/>
              </a:rPr>
              <a:t> 2016-2017   </a:t>
            </a:r>
            <a:r>
              <a:rPr lang="en-US" sz="650" u="none" strike="noStrike" cap="none" dirty="0">
                <a:solidFill>
                  <a:schemeClr val="accent2"/>
                </a:solidFill>
                <a:latin typeface="Arial" panose="020B0604020202020204" pitchFamily="34" charset="0"/>
                <a:ea typeface="Noto Sans Symbols"/>
                <a:cs typeface="Arial" panose="020B0604020202020204" pitchFamily="34" charset="0"/>
                <a:sym typeface="Noto Sans Symbols"/>
              </a:rPr>
              <a:t>■</a:t>
            </a:r>
            <a:r>
              <a:rPr lang="en-US" sz="650" b="0" i="0" u="none" strike="noStrike" cap="none" dirty="0">
                <a:solidFill>
                  <a:srgbClr val="000000"/>
                </a:solidFill>
                <a:latin typeface="Arial"/>
                <a:ea typeface="Arial"/>
                <a:cs typeface="Arial"/>
                <a:sym typeface="Arial"/>
              </a:rPr>
              <a:t> 2017-2018   </a:t>
            </a:r>
            <a:r>
              <a:rPr lang="en-US" sz="650" u="none" strike="noStrike" cap="none" dirty="0">
                <a:solidFill>
                  <a:schemeClr val="accent3"/>
                </a:solidFill>
                <a:latin typeface="Arial" panose="020B0604020202020204" pitchFamily="34" charset="0"/>
                <a:ea typeface="Noto Sans Symbols"/>
                <a:cs typeface="Arial" panose="020B0604020202020204" pitchFamily="34" charset="0"/>
                <a:sym typeface="Noto Sans Symbols"/>
              </a:rPr>
              <a:t>■</a:t>
            </a:r>
            <a:r>
              <a:rPr lang="en-US" sz="650" b="0" i="0" u="none" strike="noStrike" cap="none" dirty="0">
                <a:solidFill>
                  <a:srgbClr val="000000"/>
                </a:solidFill>
                <a:latin typeface="Arial"/>
                <a:ea typeface="Arial"/>
                <a:cs typeface="Arial"/>
                <a:sym typeface="Arial"/>
              </a:rPr>
              <a:t> 2018-2019   </a:t>
            </a:r>
            <a:r>
              <a:rPr lang="en-US" sz="650" u="none" strike="noStrike" cap="none" dirty="0">
                <a:solidFill>
                  <a:schemeClr val="accent4"/>
                </a:solidFill>
                <a:latin typeface="Arial" panose="020B0604020202020204" pitchFamily="34" charset="0"/>
                <a:ea typeface="Noto Sans Symbols"/>
                <a:cs typeface="Arial" panose="020B0604020202020204" pitchFamily="34" charset="0"/>
                <a:sym typeface="Noto Sans Symbols"/>
              </a:rPr>
              <a:t>■</a:t>
            </a:r>
            <a:r>
              <a:rPr lang="en-US" sz="650" b="0" i="0" u="none" strike="noStrike" cap="none" dirty="0">
                <a:solidFill>
                  <a:srgbClr val="000000"/>
                </a:solidFill>
                <a:latin typeface="Arial"/>
                <a:ea typeface="Arial"/>
                <a:cs typeface="Arial"/>
                <a:sym typeface="Arial"/>
              </a:rPr>
              <a:t> 2019-2020   </a:t>
            </a:r>
            <a:r>
              <a:rPr lang="en-US" sz="650" u="none" strike="noStrike" cap="none" dirty="0">
                <a:solidFill>
                  <a:srgbClr val="757070"/>
                </a:solidFill>
                <a:latin typeface="Arial" panose="020B0604020202020204" pitchFamily="34" charset="0"/>
                <a:ea typeface="Noto Sans Symbols"/>
                <a:cs typeface="Arial" panose="020B0604020202020204" pitchFamily="34" charset="0"/>
                <a:sym typeface="Noto Sans Symbols"/>
              </a:rPr>
              <a:t>■</a:t>
            </a:r>
            <a:r>
              <a:rPr lang="en-US" sz="650" b="0" i="0" u="none" strike="noStrike" cap="none" dirty="0">
                <a:solidFill>
                  <a:srgbClr val="000000"/>
                </a:solidFill>
                <a:latin typeface="Arial"/>
                <a:ea typeface="Arial"/>
                <a:cs typeface="Arial"/>
                <a:sym typeface="Arial"/>
              </a:rPr>
              <a:t> 2021-2022</a:t>
            </a:r>
            <a:endParaRPr dirty="0"/>
          </a:p>
          <a:p>
            <a:pPr marL="0" marR="0" lvl="0" indent="0" algn="l" rtl="0">
              <a:lnSpc>
                <a:spcPct val="100000"/>
              </a:lnSpc>
              <a:spcBef>
                <a:spcPts val="0"/>
              </a:spcBef>
              <a:spcAft>
                <a:spcPts val="0"/>
              </a:spcAft>
              <a:buNone/>
            </a:pPr>
            <a:endParaRPr sz="700" b="0" i="0" u="none" strike="noStrike" cap="none" dirty="0">
              <a:solidFill>
                <a:srgbClr val="000000"/>
              </a:solidFill>
              <a:latin typeface="Arial"/>
              <a:ea typeface="Arial"/>
              <a:cs typeface="Arial"/>
              <a:sym typeface="Arial"/>
            </a:endParaRPr>
          </a:p>
        </p:txBody>
      </p:sp>
      <p:graphicFrame>
        <p:nvGraphicFramePr>
          <p:cNvPr id="243" name="Google Shape;243;p8"/>
          <p:cNvGraphicFramePr/>
          <p:nvPr/>
        </p:nvGraphicFramePr>
        <p:xfrm>
          <a:off x="4419503" y="4946259"/>
          <a:ext cx="2857707" cy="1433429"/>
        </p:xfrm>
        <a:graphic>
          <a:graphicData uri="http://schemas.openxmlformats.org/drawingml/2006/chart">
            <c:chart xmlns:c="http://schemas.openxmlformats.org/drawingml/2006/chart" xmlns:r="http://schemas.openxmlformats.org/officeDocument/2006/relationships" r:id="rId5"/>
          </a:graphicData>
        </a:graphic>
      </p:graphicFrame>
      <p:grpSp>
        <p:nvGrpSpPr>
          <p:cNvPr id="244" name="Google Shape;244;p8"/>
          <p:cNvGrpSpPr/>
          <p:nvPr/>
        </p:nvGrpSpPr>
        <p:grpSpPr>
          <a:xfrm>
            <a:off x="4794207" y="5049919"/>
            <a:ext cx="2250547" cy="713127"/>
            <a:chOff x="4932207" y="4063325"/>
            <a:chExt cx="2250547" cy="713127"/>
          </a:xfrm>
        </p:grpSpPr>
        <p:sp>
          <p:nvSpPr>
            <p:cNvPr id="245" name="Google Shape;245;p8"/>
            <p:cNvSpPr txBox="1"/>
            <p:nvPr/>
          </p:nvSpPr>
          <p:spPr>
            <a:xfrm>
              <a:off x="4932207" y="4127419"/>
              <a:ext cx="188726"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41%</a:t>
              </a:r>
              <a:endParaRPr sz="1400" b="0" i="0" u="none" strike="noStrike" cap="none">
                <a:solidFill>
                  <a:srgbClr val="000000"/>
                </a:solidFill>
                <a:latin typeface="Arial"/>
                <a:ea typeface="Arial"/>
                <a:cs typeface="Arial"/>
                <a:sym typeface="Arial"/>
              </a:endParaRPr>
            </a:p>
          </p:txBody>
        </p:sp>
        <p:sp>
          <p:nvSpPr>
            <p:cNvPr id="246" name="Google Shape;246;p8"/>
            <p:cNvSpPr txBox="1"/>
            <p:nvPr/>
          </p:nvSpPr>
          <p:spPr>
            <a:xfrm>
              <a:off x="5582967" y="4063325"/>
              <a:ext cx="188726"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45%</a:t>
              </a:r>
              <a:endParaRPr sz="1400" b="0" i="0" u="none" strike="noStrike" cap="none">
                <a:solidFill>
                  <a:srgbClr val="000000"/>
                </a:solidFill>
                <a:latin typeface="Arial"/>
                <a:ea typeface="Arial"/>
                <a:cs typeface="Arial"/>
                <a:sym typeface="Arial"/>
              </a:endParaRPr>
            </a:p>
          </p:txBody>
        </p:sp>
        <p:sp>
          <p:nvSpPr>
            <p:cNvPr id="247" name="Google Shape;247;p8"/>
            <p:cNvSpPr txBox="1"/>
            <p:nvPr/>
          </p:nvSpPr>
          <p:spPr>
            <a:xfrm>
              <a:off x="5150914" y="4119774"/>
              <a:ext cx="188726"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39%</a:t>
              </a:r>
              <a:endParaRPr sz="1400" b="0" i="0" u="none" strike="noStrike" cap="none">
                <a:solidFill>
                  <a:srgbClr val="000000"/>
                </a:solidFill>
                <a:latin typeface="Arial"/>
                <a:ea typeface="Arial"/>
                <a:cs typeface="Arial"/>
                <a:sym typeface="Arial"/>
              </a:endParaRPr>
            </a:p>
          </p:txBody>
        </p:sp>
        <p:sp>
          <p:nvSpPr>
            <p:cNvPr id="248" name="Google Shape;248;p8"/>
            <p:cNvSpPr txBox="1"/>
            <p:nvPr/>
          </p:nvSpPr>
          <p:spPr>
            <a:xfrm>
              <a:off x="5791018" y="4175359"/>
              <a:ext cx="188726"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37%</a:t>
              </a:r>
              <a:endParaRPr sz="1400" b="0" i="0" u="none" strike="noStrike" cap="none">
                <a:solidFill>
                  <a:srgbClr val="000000"/>
                </a:solidFill>
                <a:latin typeface="Arial"/>
                <a:ea typeface="Arial"/>
                <a:cs typeface="Arial"/>
                <a:sym typeface="Arial"/>
              </a:endParaRPr>
            </a:p>
          </p:txBody>
        </p:sp>
        <p:sp>
          <p:nvSpPr>
            <p:cNvPr id="249" name="Google Shape;249;p8"/>
            <p:cNvSpPr txBox="1"/>
            <p:nvPr/>
          </p:nvSpPr>
          <p:spPr>
            <a:xfrm>
              <a:off x="6233997" y="4668730"/>
              <a:ext cx="305953"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50" name="Google Shape;250;p8"/>
            <p:cNvSpPr txBox="1"/>
            <p:nvPr/>
          </p:nvSpPr>
          <p:spPr>
            <a:xfrm>
              <a:off x="6568359" y="4457911"/>
              <a:ext cx="188726"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14%</a:t>
              </a:r>
              <a:endParaRPr sz="1400" b="0" i="0" u="none" strike="noStrike" cap="none">
                <a:solidFill>
                  <a:srgbClr val="000000"/>
                </a:solidFill>
                <a:latin typeface="Arial"/>
                <a:ea typeface="Arial"/>
                <a:cs typeface="Arial"/>
                <a:sym typeface="Arial"/>
              </a:endParaRPr>
            </a:p>
          </p:txBody>
        </p:sp>
        <p:sp>
          <p:nvSpPr>
            <p:cNvPr id="251" name="Google Shape;251;p8"/>
            <p:cNvSpPr txBox="1"/>
            <p:nvPr/>
          </p:nvSpPr>
          <p:spPr>
            <a:xfrm>
              <a:off x="6777027" y="4456273"/>
              <a:ext cx="188726"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14%</a:t>
              </a:r>
              <a:endParaRPr sz="1400" b="0" i="0" u="none" strike="noStrike" cap="none">
                <a:solidFill>
                  <a:srgbClr val="000000"/>
                </a:solidFill>
                <a:latin typeface="Arial"/>
                <a:ea typeface="Arial"/>
                <a:cs typeface="Arial"/>
                <a:sym typeface="Arial"/>
              </a:endParaRPr>
            </a:p>
          </p:txBody>
        </p:sp>
        <p:sp>
          <p:nvSpPr>
            <p:cNvPr id="252" name="Google Shape;252;p8"/>
            <p:cNvSpPr txBox="1"/>
            <p:nvPr/>
          </p:nvSpPr>
          <p:spPr>
            <a:xfrm>
              <a:off x="6994028" y="4594719"/>
              <a:ext cx="188726"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253" name="Google Shape;253;p8"/>
            <p:cNvSpPr txBox="1"/>
            <p:nvPr/>
          </p:nvSpPr>
          <p:spPr>
            <a:xfrm>
              <a:off x="5374587" y="4112494"/>
              <a:ext cx="188726"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41%</a:t>
              </a:r>
              <a:endParaRPr sz="1400" b="0" i="0" u="none" strike="noStrike" cap="none">
                <a:solidFill>
                  <a:srgbClr val="000000"/>
                </a:solidFill>
                <a:latin typeface="Arial"/>
                <a:ea typeface="Arial"/>
                <a:cs typeface="Arial"/>
                <a:sym typeface="Arial"/>
              </a:endParaRPr>
            </a:p>
          </p:txBody>
        </p:sp>
      </p:grpSp>
      <p:grpSp>
        <p:nvGrpSpPr>
          <p:cNvPr id="254" name="Google Shape;254;p8"/>
          <p:cNvGrpSpPr/>
          <p:nvPr/>
        </p:nvGrpSpPr>
        <p:grpSpPr>
          <a:xfrm>
            <a:off x="462521" y="3518887"/>
            <a:ext cx="3790513" cy="2711471"/>
            <a:chOff x="462521" y="3518887"/>
            <a:chExt cx="3790513" cy="2711471"/>
          </a:xfrm>
        </p:grpSpPr>
        <p:grpSp>
          <p:nvGrpSpPr>
            <p:cNvPr id="255" name="Google Shape;255;p8"/>
            <p:cNvGrpSpPr/>
            <p:nvPr/>
          </p:nvGrpSpPr>
          <p:grpSpPr>
            <a:xfrm>
              <a:off x="462521" y="3518887"/>
              <a:ext cx="3790513" cy="2711471"/>
              <a:chOff x="462521" y="3642955"/>
              <a:chExt cx="3790513" cy="2711471"/>
            </a:xfrm>
          </p:grpSpPr>
          <p:graphicFrame>
            <p:nvGraphicFramePr>
              <p:cNvPr id="256" name="Google Shape;256;p8"/>
              <p:cNvGraphicFramePr/>
              <p:nvPr>
                <p:extLst>
                  <p:ext uri="{D42A27DB-BD31-4B8C-83A1-F6EECF244321}">
                    <p14:modId xmlns:p14="http://schemas.microsoft.com/office/powerpoint/2010/main" val="2201317882"/>
                  </p:ext>
                </p:extLst>
              </p:nvPr>
            </p:nvGraphicFramePr>
            <p:xfrm>
              <a:off x="462521" y="3642955"/>
              <a:ext cx="3790513" cy="2711471"/>
            </p:xfrm>
            <a:graphic>
              <a:graphicData uri="http://schemas.openxmlformats.org/drawingml/2006/chart">
                <c:chart xmlns:c="http://schemas.openxmlformats.org/drawingml/2006/chart" xmlns:r="http://schemas.openxmlformats.org/officeDocument/2006/relationships" r:id="rId6"/>
              </a:graphicData>
            </a:graphic>
          </p:graphicFrame>
          <p:grpSp>
            <p:nvGrpSpPr>
              <p:cNvPr id="257" name="Google Shape;257;p8"/>
              <p:cNvGrpSpPr/>
              <p:nvPr/>
            </p:nvGrpSpPr>
            <p:grpSpPr>
              <a:xfrm>
                <a:off x="770380" y="4215831"/>
                <a:ext cx="3335096" cy="901945"/>
                <a:chOff x="770380" y="4215831"/>
                <a:chExt cx="3335096" cy="901945"/>
              </a:xfrm>
            </p:grpSpPr>
            <p:sp>
              <p:nvSpPr>
                <p:cNvPr id="258" name="Google Shape;258;p8"/>
                <p:cNvSpPr txBox="1"/>
                <p:nvPr/>
              </p:nvSpPr>
              <p:spPr>
                <a:xfrm>
                  <a:off x="770380" y="4820762"/>
                  <a:ext cx="241378"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32%</a:t>
                  </a:r>
                  <a:endParaRPr sz="1400" b="0" i="0" u="none" strike="noStrike" cap="none">
                    <a:solidFill>
                      <a:srgbClr val="000000"/>
                    </a:solidFill>
                    <a:latin typeface="Arial"/>
                    <a:ea typeface="Arial"/>
                    <a:cs typeface="Arial"/>
                    <a:sym typeface="Arial"/>
                  </a:endParaRPr>
                </a:p>
              </p:txBody>
            </p:sp>
            <p:sp>
              <p:nvSpPr>
                <p:cNvPr id="259" name="Google Shape;259;p8"/>
                <p:cNvSpPr txBox="1"/>
                <p:nvPr/>
              </p:nvSpPr>
              <p:spPr>
                <a:xfrm>
                  <a:off x="1028700" y="4953226"/>
                  <a:ext cx="241378"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27%</a:t>
                  </a:r>
                  <a:endParaRPr sz="1400" b="0" i="0" u="none" strike="noStrike" cap="none">
                    <a:solidFill>
                      <a:srgbClr val="000000"/>
                    </a:solidFill>
                    <a:latin typeface="Arial"/>
                    <a:ea typeface="Arial"/>
                    <a:cs typeface="Arial"/>
                    <a:sym typeface="Arial"/>
                  </a:endParaRPr>
                </a:p>
              </p:txBody>
            </p:sp>
            <p:sp>
              <p:nvSpPr>
                <p:cNvPr id="260" name="Google Shape;260;p8"/>
                <p:cNvSpPr txBox="1"/>
                <p:nvPr/>
              </p:nvSpPr>
              <p:spPr>
                <a:xfrm>
                  <a:off x="1195691" y="4298876"/>
                  <a:ext cx="241378"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50%</a:t>
                  </a:r>
                  <a:endParaRPr sz="1400" b="0" i="0" u="none" strike="noStrike" cap="none">
                    <a:solidFill>
                      <a:srgbClr val="000000"/>
                    </a:solidFill>
                    <a:latin typeface="Arial"/>
                    <a:ea typeface="Arial"/>
                    <a:cs typeface="Arial"/>
                    <a:sym typeface="Arial"/>
                  </a:endParaRPr>
                </a:p>
              </p:txBody>
            </p:sp>
            <p:sp>
              <p:nvSpPr>
                <p:cNvPr id="261" name="Google Shape;261;p8"/>
                <p:cNvSpPr txBox="1"/>
                <p:nvPr/>
              </p:nvSpPr>
              <p:spPr>
                <a:xfrm>
                  <a:off x="1347330" y="4395442"/>
                  <a:ext cx="241378"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47%</a:t>
                  </a:r>
                  <a:endParaRPr sz="1400" b="0" i="0" u="none" strike="noStrike" cap="none">
                    <a:solidFill>
                      <a:srgbClr val="000000"/>
                    </a:solidFill>
                    <a:latin typeface="Arial"/>
                    <a:ea typeface="Arial"/>
                    <a:cs typeface="Arial"/>
                    <a:sym typeface="Arial"/>
                  </a:endParaRPr>
                </a:p>
              </p:txBody>
            </p:sp>
            <p:sp>
              <p:nvSpPr>
                <p:cNvPr id="262" name="Google Shape;262;p8"/>
                <p:cNvSpPr txBox="1"/>
                <p:nvPr/>
              </p:nvSpPr>
              <p:spPr>
                <a:xfrm>
                  <a:off x="1583844" y="4666114"/>
                  <a:ext cx="241378"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37%</a:t>
                  </a:r>
                  <a:endParaRPr sz="1400" b="0" i="0" u="none" strike="noStrike" cap="none">
                    <a:solidFill>
                      <a:srgbClr val="000000"/>
                    </a:solidFill>
                    <a:latin typeface="Arial"/>
                    <a:ea typeface="Arial"/>
                    <a:cs typeface="Arial"/>
                    <a:sym typeface="Arial"/>
                  </a:endParaRPr>
                </a:p>
              </p:txBody>
            </p:sp>
            <p:sp>
              <p:nvSpPr>
                <p:cNvPr id="263" name="Google Shape;263;p8"/>
                <p:cNvSpPr txBox="1"/>
                <p:nvPr/>
              </p:nvSpPr>
              <p:spPr>
                <a:xfrm>
                  <a:off x="1762904" y="4612253"/>
                  <a:ext cx="241378"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36%</a:t>
                  </a:r>
                  <a:endParaRPr sz="1400" b="0" i="0" u="none" strike="noStrike" cap="none">
                    <a:solidFill>
                      <a:srgbClr val="000000"/>
                    </a:solidFill>
                    <a:latin typeface="Arial"/>
                    <a:ea typeface="Arial"/>
                    <a:cs typeface="Arial"/>
                    <a:sym typeface="Arial"/>
                  </a:endParaRPr>
                </a:p>
              </p:txBody>
            </p:sp>
            <p:sp>
              <p:nvSpPr>
                <p:cNvPr id="264" name="Google Shape;264;p8"/>
                <p:cNvSpPr txBox="1"/>
                <p:nvPr/>
              </p:nvSpPr>
              <p:spPr>
                <a:xfrm>
                  <a:off x="1898185" y="4845504"/>
                  <a:ext cx="241378"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31%</a:t>
                  </a:r>
                  <a:endParaRPr sz="1400" b="0" i="0" u="none" strike="noStrike" cap="none">
                    <a:solidFill>
                      <a:srgbClr val="000000"/>
                    </a:solidFill>
                    <a:latin typeface="Arial"/>
                    <a:ea typeface="Arial"/>
                    <a:cs typeface="Arial"/>
                    <a:sym typeface="Arial"/>
                  </a:endParaRPr>
                </a:p>
              </p:txBody>
            </p:sp>
            <p:sp>
              <p:nvSpPr>
                <p:cNvPr id="265" name="Google Shape;265;p8"/>
                <p:cNvSpPr txBox="1"/>
                <p:nvPr/>
              </p:nvSpPr>
              <p:spPr>
                <a:xfrm>
                  <a:off x="2028716" y="4352737"/>
                  <a:ext cx="241378"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48%</a:t>
                  </a:r>
                  <a:endParaRPr sz="1400" b="0" i="0" u="none" strike="noStrike" cap="none">
                    <a:solidFill>
                      <a:srgbClr val="000000"/>
                    </a:solidFill>
                    <a:latin typeface="Arial"/>
                    <a:ea typeface="Arial"/>
                    <a:cs typeface="Arial"/>
                    <a:sym typeface="Arial"/>
                  </a:endParaRPr>
                </a:p>
              </p:txBody>
            </p:sp>
            <p:sp>
              <p:nvSpPr>
                <p:cNvPr id="266" name="Google Shape;266;p8"/>
                <p:cNvSpPr txBox="1"/>
                <p:nvPr/>
              </p:nvSpPr>
              <p:spPr>
                <a:xfrm>
                  <a:off x="2188206" y="4518300"/>
                  <a:ext cx="241378"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43%</a:t>
                  </a:r>
                  <a:endParaRPr sz="1400" b="0" i="0" u="none" strike="noStrike" cap="none">
                    <a:solidFill>
                      <a:srgbClr val="000000"/>
                    </a:solidFill>
                    <a:latin typeface="Arial"/>
                    <a:ea typeface="Arial"/>
                    <a:cs typeface="Arial"/>
                    <a:sym typeface="Arial"/>
                  </a:endParaRPr>
                </a:p>
              </p:txBody>
            </p:sp>
            <p:sp>
              <p:nvSpPr>
                <p:cNvPr id="267" name="Google Shape;267;p8"/>
                <p:cNvSpPr txBox="1"/>
                <p:nvPr/>
              </p:nvSpPr>
              <p:spPr>
                <a:xfrm>
                  <a:off x="2447038" y="4626022"/>
                  <a:ext cx="241378"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39%</a:t>
                  </a:r>
                  <a:endParaRPr sz="1400" b="0" i="0" u="none" strike="noStrike" cap="none">
                    <a:solidFill>
                      <a:srgbClr val="000000"/>
                    </a:solidFill>
                    <a:latin typeface="Arial"/>
                    <a:ea typeface="Arial"/>
                    <a:cs typeface="Arial"/>
                    <a:sym typeface="Arial"/>
                  </a:endParaRPr>
                </a:p>
              </p:txBody>
            </p:sp>
            <p:sp>
              <p:nvSpPr>
                <p:cNvPr id="268" name="Google Shape;268;p8"/>
                <p:cNvSpPr txBox="1"/>
                <p:nvPr/>
              </p:nvSpPr>
              <p:spPr>
                <a:xfrm>
                  <a:off x="2597889" y="4477783"/>
                  <a:ext cx="241378"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44%</a:t>
                  </a:r>
                  <a:endParaRPr sz="1400" b="0" i="0" u="none" strike="noStrike" cap="none">
                    <a:solidFill>
                      <a:srgbClr val="000000"/>
                    </a:solidFill>
                    <a:latin typeface="Arial"/>
                    <a:ea typeface="Arial"/>
                    <a:cs typeface="Arial"/>
                    <a:sym typeface="Arial"/>
                  </a:endParaRPr>
                </a:p>
              </p:txBody>
            </p:sp>
            <p:sp>
              <p:nvSpPr>
                <p:cNvPr id="269" name="Google Shape;269;p8"/>
                <p:cNvSpPr txBox="1"/>
                <p:nvPr/>
              </p:nvSpPr>
              <p:spPr>
                <a:xfrm>
                  <a:off x="2736522" y="4628441"/>
                  <a:ext cx="241378"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39%</a:t>
                  </a:r>
                  <a:endParaRPr sz="1400" b="0" i="0" u="none" strike="noStrike" cap="none">
                    <a:solidFill>
                      <a:srgbClr val="000000"/>
                    </a:solidFill>
                    <a:latin typeface="Arial"/>
                    <a:ea typeface="Arial"/>
                    <a:cs typeface="Arial"/>
                    <a:sym typeface="Arial"/>
                  </a:endParaRPr>
                </a:p>
              </p:txBody>
            </p:sp>
            <p:sp>
              <p:nvSpPr>
                <p:cNvPr id="270" name="Google Shape;270;p8"/>
                <p:cNvSpPr txBox="1"/>
                <p:nvPr/>
              </p:nvSpPr>
              <p:spPr>
                <a:xfrm>
                  <a:off x="2868860" y="4215831"/>
                  <a:ext cx="241378"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53%</a:t>
                  </a:r>
                  <a:endParaRPr sz="1400" b="0" i="0" u="none" strike="noStrike" cap="none">
                    <a:solidFill>
                      <a:srgbClr val="000000"/>
                    </a:solidFill>
                    <a:latin typeface="Arial"/>
                    <a:ea typeface="Arial"/>
                    <a:cs typeface="Arial"/>
                    <a:sym typeface="Arial"/>
                  </a:endParaRPr>
                </a:p>
              </p:txBody>
            </p:sp>
            <p:sp>
              <p:nvSpPr>
                <p:cNvPr id="271" name="Google Shape;271;p8"/>
                <p:cNvSpPr txBox="1"/>
                <p:nvPr/>
              </p:nvSpPr>
              <p:spPr>
                <a:xfrm>
                  <a:off x="3040638" y="4247434"/>
                  <a:ext cx="241378"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52%</a:t>
                  </a:r>
                  <a:endParaRPr sz="1400" b="0" i="0" u="none" strike="noStrike" cap="none">
                    <a:solidFill>
                      <a:srgbClr val="000000"/>
                    </a:solidFill>
                    <a:latin typeface="Arial"/>
                    <a:ea typeface="Arial"/>
                    <a:cs typeface="Arial"/>
                    <a:sym typeface="Arial"/>
                  </a:endParaRPr>
                </a:p>
              </p:txBody>
            </p:sp>
            <p:sp>
              <p:nvSpPr>
                <p:cNvPr id="272" name="Google Shape;272;p8"/>
                <p:cNvSpPr txBox="1"/>
                <p:nvPr/>
              </p:nvSpPr>
              <p:spPr>
                <a:xfrm>
                  <a:off x="3294373" y="4741667"/>
                  <a:ext cx="241378"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35%</a:t>
                  </a:r>
                  <a:endParaRPr sz="1400" b="0" i="0" u="none" strike="noStrike" cap="none">
                    <a:solidFill>
                      <a:srgbClr val="000000"/>
                    </a:solidFill>
                    <a:latin typeface="Arial"/>
                    <a:ea typeface="Arial"/>
                    <a:cs typeface="Arial"/>
                    <a:sym typeface="Arial"/>
                  </a:endParaRPr>
                </a:p>
              </p:txBody>
            </p:sp>
            <p:sp>
              <p:nvSpPr>
                <p:cNvPr id="273" name="Google Shape;273;p8"/>
                <p:cNvSpPr txBox="1"/>
                <p:nvPr/>
              </p:nvSpPr>
              <p:spPr>
                <a:xfrm>
                  <a:off x="3438765" y="4442635"/>
                  <a:ext cx="241378"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45%</a:t>
                  </a:r>
                  <a:endParaRPr sz="1400" b="0" i="0" u="none" strike="noStrike" cap="none">
                    <a:solidFill>
                      <a:srgbClr val="000000"/>
                    </a:solidFill>
                    <a:latin typeface="Arial"/>
                    <a:ea typeface="Arial"/>
                    <a:cs typeface="Arial"/>
                    <a:sym typeface="Arial"/>
                  </a:endParaRPr>
                </a:p>
              </p:txBody>
            </p:sp>
            <p:sp>
              <p:nvSpPr>
                <p:cNvPr id="274" name="Google Shape;274;p8"/>
                <p:cNvSpPr txBox="1"/>
                <p:nvPr/>
              </p:nvSpPr>
              <p:spPr>
                <a:xfrm>
                  <a:off x="3581974" y="5010054"/>
                  <a:ext cx="241378"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25%</a:t>
                  </a:r>
                  <a:endParaRPr sz="1400" b="0" i="0" u="none" strike="noStrike" cap="none">
                    <a:solidFill>
                      <a:srgbClr val="000000"/>
                    </a:solidFill>
                    <a:latin typeface="Arial"/>
                    <a:ea typeface="Arial"/>
                    <a:cs typeface="Arial"/>
                    <a:sym typeface="Arial"/>
                  </a:endParaRPr>
                </a:p>
              </p:txBody>
            </p:sp>
            <p:sp>
              <p:nvSpPr>
                <p:cNvPr id="275" name="Google Shape;275;p8"/>
                <p:cNvSpPr txBox="1"/>
                <p:nvPr/>
              </p:nvSpPr>
              <p:spPr>
                <a:xfrm>
                  <a:off x="3711698" y="4398502"/>
                  <a:ext cx="241378"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47%</a:t>
                  </a:r>
                  <a:endParaRPr sz="1400" b="0" i="0" u="none" strike="noStrike" cap="none">
                    <a:solidFill>
                      <a:srgbClr val="000000"/>
                    </a:solidFill>
                    <a:latin typeface="Arial"/>
                    <a:ea typeface="Arial"/>
                    <a:cs typeface="Arial"/>
                    <a:sym typeface="Arial"/>
                  </a:endParaRPr>
                </a:p>
              </p:txBody>
            </p:sp>
            <p:sp>
              <p:nvSpPr>
                <p:cNvPr id="276" name="Google Shape;276;p8"/>
                <p:cNvSpPr txBox="1"/>
                <p:nvPr/>
              </p:nvSpPr>
              <p:spPr>
                <a:xfrm>
                  <a:off x="3864098" y="4550902"/>
                  <a:ext cx="241378"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41%</a:t>
                  </a:r>
                  <a:endParaRPr sz="1400" b="0" i="0" u="none" strike="noStrike" cap="none">
                    <a:solidFill>
                      <a:srgbClr val="000000"/>
                    </a:solidFill>
                    <a:latin typeface="Arial"/>
                    <a:ea typeface="Arial"/>
                    <a:cs typeface="Arial"/>
                    <a:sym typeface="Arial"/>
                  </a:endParaRPr>
                </a:p>
              </p:txBody>
            </p:sp>
          </p:grpSp>
        </p:grpSp>
        <p:sp>
          <p:nvSpPr>
            <p:cNvPr id="277" name="Google Shape;277;p8"/>
            <p:cNvSpPr txBox="1"/>
            <p:nvPr/>
          </p:nvSpPr>
          <p:spPr>
            <a:xfrm>
              <a:off x="875723" y="5598531"/>
              <a:ext cx="305953"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grpSp>
        <p:nvGrpSpPr>
          <p:cNvPr id="280" name="Google Shape;280;p8"/>
          <p:cNvGrpSpPr/>
          <p:nvPr/>
        </p:nvGrpSpPr>
        <p:grpSpPr>
          <a:xfrm>
            <a:off x="8715314" y="1854100"/>
            <a:ext cx="2307526" cy="2024088"/>
            <a:chOff x="7830740" y="2712481"/>
            <a:chExt cx="1808094" cy="1586002"/>
          </a:xfrm>
        </p:grpSpPr>
        <p:sp>
          <p:nvSpPr>
            <p:cNvPr id="281" name="Google Shape;281;p8"/>
            <p:cNvSpPr txBox="1"/>
            <p:nvPr/>
          </p:nvSpPr>
          <p:spPr>
            <a:xfrm>
              <a:off x="7830740" y="2712481"/>
              <a:ext cx="1808094" cy="237912"/>
            </a:xfrm>
            <a:prstGeom prst="rect">
              <a:avLst/>
            </a:prstGeom>
            <a:solidFill>
              <a:schemeClr val="lt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Arial"/>
                  <a:ea typeface="Arial"/>
                  <a:cs typeface="Arial"/>
                  <a:sym typeface="Arial"/>
                </a:rPr>
                <a:t>Chronic Absenteeism in </a:t>
              </a:r>
              <a:br>
                <a:rPr lang="en-US" sz="1000" b="1" i="0" u="none" strike="noStrike" cap="none" dirty="0">
                  <a:solidFill>
                    <a:schemeClr val="dk1"/>
                  </a:solidFill>
                  <a:latin typeface="Arial"/>
                  <a:ea typeface="Arial"/>
                  <a:cs typeface="Arial"/>
                  <a:sym typeface="Arial"/>
                </a:rPr>
              </a:br>
              <a:r>
                <a:rPr lang="en-US" sz="1000" b="1" i="0" u="none" strike="noStrike" cap="none" dirty="0">
                  <a:solidFill>
                    <a:schemeClr val="dk1"/>
                  </a:solidFill>
                  <a:latin typeface="Arial"/>
                  <a:ea typeface="Arial"/>
                  <a:cs typeface="Arial"/>
                  <a:sym typeface="Arial"/>
                </a:rPr>
                <a:t>Charles County</a:t>
              </a:r>
              <a:r>
                <a:rPr lang="en-US" sz="1000" b="1" i="0" u="none" strike="noStrike" cap="none" baseline="30000" dirty="0">
                  <a:solidFill>
                    <a:schemeClr val="dk1"/>
                  </a:solidFill>
                  <a:latin typeface="Arial"/>
                  <a:ea typeface="Arial"/>
                  <a:cs typeface="Arial"/>
                  <a:sym typeface="Arial"/>
                </a:rPr>
                <a:t>11</a:t>
              </a:r>
              <a:endParaRPr sz="1400" b="0" i="0" u="none" strike="noStrike" cap="none" baseline="30000" dirty="0">
                <a:solidFill>
                  <a:srgbClr val="000000"/>
                </a:solidFill>
                <a:latin typeface="Arial"/>
                <a:ea typeface="Arial"/>
                <a:cs typeface="Arial"/>
                <a:sym typeface="Arial"/>
              </a:endParaRPr>
            </a:p>
          </p:txBody>
        </p:sp>
        <p:grpSp>
          <p:nvGrpSpPr>
            <p:cNvPr id="282" name="Google Shape;282;p8"/>
            <p:cNvGrpSpPr/>
            <p:nvPr/>
          </p:nvGrpSpPr>
          <p:grpSpPr>
            <a:xfrm>
              <a:off x="7830740" y="2950393"/>
              <a:ext cx="1808094" cy="1348090"/>
              <a:chOff x="7830740" y="2727310"/>
              <a:chExt cx="1808094" cy="1348090"/>
            </a:xfrm>
          </p:grpSpPr>
          <p:graphicFrame>
            <p:nvGraphicFramePr>
              <p:cNvPr id="283" name="Google Shape;283;p8"/>
              <p:cNvGraphicFramePr/>
              <p:nvPr/>
            </p:nvGraphicFramePr>
            <p:xfrm>
              <a:off x="7830740" y="2727310"/>
              <a:ext cx="1808094" cy="1348090"/>
            </p:xfrm>
            <a:graphic>
              <a:graphicData uri="http://schemas.openxmlformats.org/drawingml/2006/chart">
                <c:chart xmlns:c="http://schemas.openxmlformats.org/drawingml/2006/chart" xmlns:r="http://schemas.openxmlformats.org/officeDocument/2006/relationships" r:id="rId7"/>
              </a:graphicData>
            </a:graphic>
          </p:graphicFrame>
          <p:sp>
            <p:nvSpPr>
              <p:cNvPr id="284" name="Google Shape;284;p8"/>
              <p:cNvSpPr txBox="1"/>
              <p:nvPr/>
            </p:nvSpPr>
            <p:spPr>
              <a:xfrm>
                <a:off x="8208107" y="2979574"/>
                <a:ext cx="189135" cy="10772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14%</a:t>
                </a:r>
                <a:endParaRPr sz="1400" b="0" i="0" u="none" strike="noStrike" cap="none">
                  <a:solidFill>
                    <a:srgbClr val="000000"/>
                  </a:solidFill>
                  <a:latin typeface="Arial"/>
                  <a:ea typeface="Arial"/>
                  <a:cs typeface="Arial"/>
                  <a:sym typeface="Arial"/>
                </a:endParaRPr>
              </a:p>
            </p:txBody>
          </p:sp>
          <p:sp>
            <p:nvSpPr>
              <p:cNvPr id="285" name="Google Shape;285;p8"/>
              <p:cNvSpPr txBox="1"/>
              <p:nvPr/>
            </p:nvSpPr>
            <p:spPr>
              <a:xfrm>
                <a:off x="8483544" y="2988947"/>
                <a:ext cx="189135" cy="10772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14%</a:t>
                </a:r>
                <a:endParaRPr sz="1400" b="0" i="0" u="none" strike="noStrike" cap="none">
                  <a:solidFill>
                    <a:srgbClr val="000000"/>
                  </a:solidFill>
                  <a:latin typeface="Arial"/>
                  <a:ea typeface="Arial"/>
                  <a:cs typeface="Arial"/>
                  <a:sym typeface="Arial"/>
                </a:endParaRPr>
              </a:p>
            </p:txBody>
          </p:sp>
          <p:sp>
            <p:nvSpPr>
              <p:cNvPr id="286" name="Google Shape;286;p8"/>
              <p:cNvSpPr txBox="1"/>
              <p:nvPr/>
            </p:nvSpPr>
            <p:spPr>
              <a:xfrm>
                <a:off x="8744480" y="2925713"/>
                <a:ext cx="189135" cy="10772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16%</a:t>
                </a:r>
                <a:endParaRPr sz="1400" b="0" i="0" u="none" strike="noStrike" cap="none">
                  <a:solidFill>
                    <a:srgbClr val="000000"/>
                  </a:solidFill>
                  <a:latin typeface="Arial"/>
                  <a:ea typeface="Arial"/>
                  <a:cs typeface="Arial"/>
                  <a:sym typeface="Arial"/>
                </a:endParaRPr>
              </a:p>
            </p:txBody>
          </p:sp>
          <p:sp>
            <p:nvSpPr>
              <p:cNvPr id="287" name="Google Shape;287;p8"/>
              <p:cNvSpPr txBox="1"/>
              <p:nvPr/>
            </p:nvSpPr>
            <p:spPr>
              <a:xfrm>
                <a:off x="9005416" y="2979574"/>
                <a:ext cx="189135" cy="10772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15%</a:t>
                </a:r>
                <a:endParaRPr sz="1400" b="0" i="0" u="none" strike="noStrike" cap="none">
                  <a:solidFill>
                    <a:srgbClr val="000000"/>
                  </a:solidFill>
                  <a:latin typeface="Arial"/>
                  <a:ea typeface="Arial"/>
                  <a:cs typeface="Arial"/>
                  <a:sym typeface="Arial"/>
                </a:endParaRPr>
              </a:p>
            </p:txBody>
          </p:sp>
          <p:sp>
            <p:nvSpPr>
              <p:cNvPr id="288" name="Google Shape;288;p8"/>
              <p:cNvSpPr txBox="1"/>
              <p:nvPr/>
            </p:nvSpPr>
            <p:spPr>
              <a:xfrm>
                <a:off x="9280853" y="2833955"/>
                <a:ext cx="189135" cy="10772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rgbClr val="3F3F3F"/>
                    </a:solidFill>
                    <a:latin typeface="Arial"/>
                    <a:ea typeface="Arial"/>
                    <a:cs typeface="Arial"/>
                    <a:sym typeface="Arial"/>
                  </a:rPr>
                  <a:t>18%</a:t>
                </a:r>
                <a:endParaRPr sz="1400" b="0" i="0" u="none" strike="noStrike" cap="none">
                  <a:solidFill>
                    <a:srgbClr val="000000"/>
                  </a:solidFill>
                  <a:latin typeface="Arial"/>
                  <a:ea typeface="Arial"/>
                  <a:cs typeface="Arial"/>
                  <a:sym typeface="Arial"/>
                </a:endParaRPr>
              </a:p>
            </p:txBody>
          </p:sp>
        </p:grpSp>
      </p:grpSp>
      <p:grpSp>
        <p:nvGrpSpPr>
          <p:cNvPr id="291" name="Google Shape;291;p8"/>
          <p:cNvGrpSpPr/>
          <p:nvPr/>
        </p:nvGrpSpPr>
        <p:grpSpPr>
          <a:xfrm>
            <a:off x="8735084" y="4200131"/>
            <a:ext cx="2287755" cy="2098595"/>
            <a:chOff x="7830740" y="4599317"/>
            <a:chExt cx="3035199" cy="3462568"/>
          </a:xfrm>
        </p:grpSpPr>
        <p:grpSp>
          <p:nvGrpSpPr>
            <p:cNvPr id="292" name="Google Shape;292;p8"/>
            <p:cNvGrpSpPr/>
            <p:nvPr/>
          </p:nvGrpSpPr>
          <p:grpSpPr>
            <a:xfrm>
              <a:off x="7830740" y="5418618"/>
              <a:ext cx="3035199" cy="2643267"/>
              <a:chOff x="7830740" y="5418618"/>
              <a:chExt cx="3035199" cy="2643267"/>
            </a:xfrm>
          </p:grpSpPr>
          <p:graphicFrame>
            <p:nvGraphicFramePr>
              <p:cNvPr id="293" name="Google Shape;293;p8"/>
              <p:cNvGraphicFramePr/>
              <p:nvPr>
                <p:extLst>
                  <p:ext uri="{D42A27DB-BD31-4B8C-83A1-F6EECF244321}">
                    <p14:modId xmlns:p14="http://schemas.microsoft.com/office/powerpoint/2010/main" val="3485565017"/>
                  </p:ext>
                </p:extLst>
              </p:nvPr>
            </p:nvGraphicFramePr>
            <p:xfrm>
              <a:off x="7830740" y="5418618"/>
              <a:ext cx="3035199" cy="2643267"/>
            </p:xfrm>
            <a:graphic>
              <a:graphicData uri="http://schemas.openxmlformats.org/drawingml/2006/chart">
                <c:chart xmlns:c="http://schemas.openxmlformats.org/drawingml/2006/chart" xmlns:r="http://schemas.openxmlformats.org/officeDocument/2006/relationships" r:id="rId8"/>
              </a:graphicData>
            </a:graphic>
          </p:graphicFrame>
          <p:sp>
            <p:nvSpPr>
              <p:cNvPr id="294" name="Google Shape;294;p8"/>
              <p:cNvSpPr txBox="1"/>
              <p:nvPr/>
            </p:nvSpPr>
            <p:spPr>
              <a:xfrm>
                <a:off x="8499273" y="7514229"/>
                <a:ext cx="481140" cy="18401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700" b="0" i="0" u="none" strike="noStrike" cap="none" dirty="0">
                    <a:solidFill>
                      <a:srgbClr val="595959"/>
                    </a:solidFill>
                    <a:latin typeface="Arial"/>
                    <a:ea typeface="Arial"/>
                    <a:cs typeface="Arial"/>
                    <a:sym typeface="Arial"/>
                  </a:rPr>
                  <a:t>2014</a:t>
                </a:r>
                <a:endParaRPr dirty="0"/>
              </a:p>
            </p:txBody>
          </p:sp>
          <p:sp>
            <p:nvSpPr>
              <p:cNvPr id="295" name="Google Shape;295;p8"/>
              <p:cNvSpPr txBox="1"/>
              <p:nvPr/>
            </p:nvSpPr>
            <p:spPr>
              <a:xfrm>
                <a:off x="9270336" y="7519347"/>
                <a:ext cx="261472" cy="200054"/>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700" b="0" i="0" u="none" strike="noStrike" cap="none" dirty="0">
                    <a:solidFill>
                      <a:srgbClr val="595959"/>
                    </a:solidFill>
                    <a:latin typeface="Arial"/>
                    <a:ea typeface="Arial"/>
                    <a:cs typeface="Arial"/>
                    <a:sym typeface="Arial"/>
                  </a:rPr>
                  <a:t>2016</a:t>
                </a:r>
                <a:endParaRPr dirty="0"/>
              </a:p>
            </p:txBody>
          </p:sp>
          <p:sp>
            <p:nvSpPr>
              <p:cNvPr id="296" name="Google Shape;296;p8"/>
              <p:cNvSpPr txBox="1"/>
              <p:nvPr/>
            </p:nvSpPr>
            <p:spPr>
              <a:xfrm>
                <a:off x="9785129" y="7514229"/>
                <a:ext cx="426587" cy="265140"/>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700" b="0" i="0" u="none" strike="noStrike" cap="none" dirty="0">
                    <a:solidFill>
                      <a:srgbClr val="595959"/>
                    </a:solidFill>
                    <a:latin typeface="Arial"/>
                    <a:ea typeface="Arial"/>
                    <a:cs typeface="Arial"/>
                    <a:sym typeface="Arial"/>
                  </a:rPr>
                  <a:t>2018</a:t>
                </a:r>
                <a:endParaRPr dirty="0"/>
              </a:p>
            </p:txBody>
          </p:sp>
        </p:grpSp>
        <p:sp>
          <p:nvSpPr>
            <p:cNvPr id="297" name="Google Shape;297;p8"/>
            <p:cNvSpPr txBox="1"/>
            <p:nvPr/>
          </p:nvSpPr>
          <p:spPr>
            <a:xfrm>
              <a:off x="7830741" y="4599317"/>
              <a:ext cx="3035198" cy="1401660"/>
            </a:xfrm>
            <a:prstGeom prst="rect">
              <a:avLst/>
            </a:prstGeom>
            <a:solidFill>
              <a:schemeClr val="lt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1000" b="1" i="0" u="none" strike="noStrike" cap="none" dirty="0">
                  <a:solidFill>
                    <a:srgbClr val="000000"/>
                  </a:solidFill>
                  <a:latin typeface="Arial"/>
                  <a:ea typeface="Arial"/>
                  <a:cs typeface="Arial"/>
                  <a:sym typeface="Arial"/>
                </a:rPr>
                <a:t>Students Who Felt</a:t>
              </a:r>
              <a:br>
                <a:rPr lang="en-US" sz="1000" b="1" i="0" u="none" strike="noStrike" cap="none" dirty="0">
                  <a:solidFill>
                    <a:srgbClr val="000000"/>
                  </a:solidFill>
                  <a:latin typeface="Arial"/>
                  <a:ea typeface="Arial"/>
                  <a:cs typeface="Arial"/>
                  <a:sym typeface="Arial"/>
                </a:rPr>
              </a:br>
              <a:r>
                <a:rPr lang="en-US" sz="1000" b="1" i="0" u="none" strike="noStrike" cap="none" dirty="0">
                  <a:solidFill>
                    <a:srgbClr val="000000"/>
                  </a:solidFill>
                  <a:latin typeface="Arial"/>
                  <a:ea typeface="Arial"/>
                  <a:cs typeface="Arial"/>
                  <a:sym typeface="Arial"/>
                </a:rPr>
                <a:t>Sad or Hopeless</a:t>
              </a:r>
              <a:r>
                <a:rPr lang="en-US" sz="1000" b="1" i="0" u="none" strike="noStrike" cap="none" baseline="30000" dirty="0">
                  <a:solidFill>
                    <a:srgbClr val="000000"/>
                  </a:solidFill>
                  <a:latin typeface="Arial"/>
                  <a:ea typeface="Arial"/>
                  <a:cs typeface="Arial"/>
                  <a:sym typeface="Arial"/>
                </a:rPr>
                <a:t>12</a:t>
              </a:r>
              <a:r>
                <a:rPr lang="en-US" sz="1000" b="1" i="0" u="none" strike="noStrike" cap="none" dirty="0">
                  <a:solidFill>
                    <a:srgbClr val="000000"/>
                  </a:solidFill>
                  <a:latin typeface="Arial"/>
                  <a:ea typeface="Arial"/>
                  <a:cs typeface="Arial"/>
                  <a:sym typeface="Arial"/>
                </a:rPr>
                <a:t> </a:t>
              </a:r>
              <a:br>
                <a:rPr lang="en-US" sz="1000" b="1" i="0" u="none" strike="noStrike" cap="none" dirty="0">
                  <a:solidFill>
                    <a:srgbClr val="000000"/>
                  </a:solidFill>
                  <a:latin typeface="Arial"/>
                  <a:ea typeface="Arial"/>
                  <a:cs typeface="Arial"/>
                  <a:sym typeface="Arial"/>
                </a:rPr>
              </a:br>
              <a:r>
                <a:rPr lang="en-US" sz="800" b="1" i="0" u="none" strike="noStrike" cap="none" dirty="0">
                  <a:solidFill>
                    <a:srgbClr val="000000"/>
                  </a:solidFill>
                  <a:latin typeface="Arial"/>
                  <a:ea typeface="Arial"/>
                  <a:cs typeface="Arial"/>
                  <a:sym typeface="Arial"/>
                </a:rPr>
                <a:t>(almost every day for &gt;+2 weeks</a:t>
              </a:r>
              <a:br>
                <a:rPr lang="en-US" sz="800" b="1" i="0" u="none" strike="noStrike" cap="none" dirty="0">
                  <a:solidFill>
                    <a:srgbClr val="000000"/>
                  </a:solidFill>
                  <a:latin typeface="Arial"/>
                  <a:ea typeface="Arial"/>
                  <a:cs typeface="Arial"/>
                  <a:sym typeface="Arial"/>
                </a:rPr>
              </a:br>
              <a:r>
                <a:rPr lang="en-US" sz="800" b="1" i="0" u="none" strike="noStrike" cap="none" dirty="0">
                  <a:solidFill>
                    <a:srgbClr val="000000"/>
                  </a:solidFill>
                  <a:latin typeface="Arial"/>
                  <a:ea typeface="Arial"/>
                  <a:cs typeface="Arial"/>
                  <a:sym typeface="Arial"/>
                </a:rPr>
                <a:t>in a row so that they stopped </a:t>
              </a:r>
              <a:br>
                <a:rPr lang="en-US" sz="800" b="1" i="0" u="none" strike="noStrike" cap="none" dirty="0">
                  <a:solidFill>
                    <a:srgbClr val="000000"/>
                  </a:solidFill>
                  <a:latin typeface="Arial"/>
                  <a:ea typeface="Arial"/>
                  <a:cs typeface="Arial"/>
                  <a:sym typeface="Arial"/>
                </a:rPr>
              </a:br>
              <a:r>
                <a:rPr lang="en-US" sz="800" b="1" i="0" u="none" strike="noStrike" cap="none" dirty="0">
                  <a:solidFill>
                    <a:srgbClr val="000000"/>
                  </a:solidFill>
                  <a:latin typeface="Arial"/>
                  <a:ea typeface="Arial"/>
                  <a:cs typeface="Arial"/>
                  <a:sym typeface="Arial"/>
                </a:rPr>
                <a:t>doing some usual activities)</a:t>
              </a:r>
              <a:endParaRPr dirty="0"/>
            </a:p>
          </p:txBody>
        </p:sp>
      </p:grpSp>
      <p:sp>
        <p:nvSpPr>
          <p:cNvPr id="2" name="Google Shape;169;p6">
            <a:extLst>
              <a:ext uri="{FF2B5EF4-FFF2-40B4-BE49-F238E27FC236}">
                <a16:creationId xmlns:a16="http://schemas.microsoft.com/office/drawing/2014/main" id="{36C90C6E-8196-2ECC-92B1-9BCBF1B9239B}"/>
              </a:ext>
            </a:extLst>
          </p:cNvPr>
          <p:cNvSpPr txBox="1"/>
          <p:nvPr/>
        </p:nvSpPr>
        <p:spPr>
          <a:xfrm>
            <a:off x="442452" y="6481967"/>
            <a:ext cx="6934393" cy="200014"/>
          </a:xfrm>
          <a:prstGeom prst="rect">
            <a:avLst/>
          </a:prstGeom>
          <a:noFill/>
          <a:ln>
            <a:noFill/>
          </a:ln>
        </p:spPr>
        <p:txBody>
          <a:bodyPr spcFirstLastPara="1" wrap="square" lIns="0" tIns="45700" rIns="91425" bIns="45700" anchor="t" anchorCtr="0">
            <a:spAutoFit/>
          </a:bodyPr>
          <a:lstStyle/>
          <a:p>
            <a:r>
              <a:rPr lang="en-US" sz="700" baseline="30000" dirty="0">
                <a:solidFill>
                  <a:srgbClr val="757070"/>
                </a:solidFill>
              </a:rPr>
              <a:t>9,10</a:t>
            </a:r>
            <a:r>
              <a:rPr lang="en-US" sz="700" dirty="0">
                <a:solidFill>
                  <a:srgbClr val="757070"/>
                </a:solidFill>
              </a:rPr>
              <a:t> </a:t>
            </a:r>
            <a:r>
              <a:rPr lang="en-US" sz="700" b="0" i="0" u="none" strike="noStrike" cap="none" dirty="0">
                <a:solidFill>
                  <a:srgbClr val="757070"/>
                </a:solidFill>
                <a:latin typeface="Arial"/>
                <a:ea typeface="Arial"/>
                <a:cs typeface="Arial"/>
                <a:sym typeface="Arial"/>
              </a:rPr>
              <a:t>Kindergarten Readiness Assessment 2017-2022</a:t>
            </a:r>
            <a:r>
              <a:rPr lang="en-US" sz="700" dirty="0">
                <a:solidFill>
                  <a:srgbClr val="757070"/>
                </a:solidFill>
              </a:rPr>
              <a:t>;  </a:t>
            </a:r>
            <a:r>
              <a:rPr lang="en-US" sz="700" baseline="30000" dirty="0">
                <a:solidFill>
                  <a:srgbClr val="757070"/>
                </a:solidFill>
              </a:rPr>
              <a:t>11</a:t>
            </a:r>
            <a:r>
              <a:rPr lang="en-US" sz="700" dirty="0">
                <a:solidFill>
                  <a:srgbClr val="757070"/>
                </a:solidFill>
              </a:rPr>
              <a:t> Maryland State Department of Education Report Card </a:t>
            </a:r>
            <a:r>
              <a:rPr lang="en-US" sz="700" b="0" i="0" u="none" strike="noStrike" cap="none" dirty="0">
                <a:solidFill>
                  <a:srgbClr val="757070"/>
                </a:solidFill>
                <a:latin typeface="Arial"/>
                <a:ea typeface="Arial"/>
                <a:cs typeface="Arial"/>
                <a:sym typeface="Arial"/>
              </a:rPr>
              <a:t>Report 2017-2021; </a:t>
            </a:r>
            <a:r>
              <a:rPr lang="en-US" sz="700" b="0" i="0" u="none" strike="noStrike" cap="none" baseline="30000" dirty="0">
                <a:solidFill>
                  <a:srgbClr val="757070"/>
                </a:solidFill>
                <a:latin typeface="Arial"/>
                <a:ea typeface="Arial"/>
                <a:cs typeface="Arial"/>
                <a:sym typeface="Arial"/>
              </a:rPr>
              <a:t>12</a:t>
            </a:r>
            <a:r>
              <a:rPr lang="en-US" sz="700" b="0" i="0" u="none" strike="noStrike" cap="none" dirty="0">
                <a:solidFill>
                  <a:srgbClr val="757070"/>
                </a:solidFill>
                <a:latin typeface="Arial"/>
                <a:ea typeface="Arial"/>
                <a:cs typeface="Arial"/>
                <a:sym typeface="Arial"/>
              </a:rPr>
              <a:t> Youth Behavior Risk Survey 2014-2018 </a:t>
            </a:r>
            <a:endParaRPr lang="en-US" sz="800" dirty="0">
              <a:solidFill>
                <a:srgbClr val="75707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9"/>
          <p:cNvPicPr preferRelativeResize="0"/>
          <p:nvPr/>
        </p:nvPicPr>
        <p:blipFill rotWithShape="1">
          <a:blip r:embed="rId3">
            <a:alphaModFix/>
          </a:blip>
          <a:srcRect l="16090" t="15128" r="30892" b="15093"/>
          <a:stretch/>
        </p:blipFill>
        <p:spPr>
          <a:xfrm>
            <a:off x="0" y="-11737"/>
            <a:ext cx="12192001" cy="6869738"/>
          </a:xfrm>
          <a:prstGeom prst="rect">
            <a:avLst/>
          </a:prstGeom>
          <a:noFill/>
          <a:ln>
            <a:noFill/>
          </a:ln>
        </p:spPr>
      </p:pic>
      <p:sp>
        <p:nvSpPr>
          <p:cNvPr id="304" name="Google Shape;304;p9"/>
          <p:cNvSpPr/>
          <p:nvPr/>
        </p:nvSpPr>
        <p:spPr>
          <a:xfrm>
            <a:off x="0" y="0"/>
            <a:ext cx="12192001" cy="6858000"/>
          </a:xfrm>
          <a:prstGeom prst="rect">
            <a:avLst/>
          </a:prstGeom>
          <a:solidFill>
            <a:srgbClr val="002663">
              <a:alpha val="8274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5" name="Google Shape;305;p9"/>
          <p:cNvSpPr txBox="1">
            <a:spLocks noGrp="1"/>
          </p:cNvSpPr>
          <p:nvPr>
            <p:ph type="title"/>
          </p:nvPr>
        </p:nvSpPr>
        <p:spPr>
          <a:xfrm>
            <a:off x="351182" y="365126"/>
            <a:ext cx="11489633" cy="85819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2"/>
              </a:buClr>
              <a:buSzPts val="2000"/>
              <a:buFont typeface="Rockwell"/>
              <a:buNone/>
            </a:pPr>
            <a:r>
              <a:rPr lang="en-US" sz="2000">
                <a:solidFill>
                  <a:schemeClr val="accent2"/>
                </a:solidFill>
              </a:rPr>
              <a:t>Charles County </a:t>
            </a:r>
            <a:br>
              <a:rPr lang="en-US" sz="2000">
                <a:solidFill>
                  <a:schemeClr val="accent2"/>
                </a:solidFill>
              </a:rPr>
            </a:br>
            <a:r>
              <a:rPr lang="en-US">
                <a:solidFill>
                  <a:schemeClr val="accent2"/>
                </a:solidFill>
              </a:rPr>
              <a:t>By the Numbers</a:t>
            </a:r>
            <a:endParaRPr/>
          </a:p>
        </p:txBody>
      </p:sp>
      <p:sp>
        <p:nvSpPr>
          <p:cNvPr id="306" name="Google Shape;306;p9"/>
          <p:cNvSpPr txBox="1">
            <a:spLocks noGrp="1"/>
          </p:cNvSpPr>
          <p:nvPr>
            <p:ph type="body" idx="1"/>
          </p:nvPr>
        </p:nvSpPr>
        <p:spPr>
          <a:xfrm>
            <a:off x="351185" y="1491842"/>
            <a:ext cx="4002804" cy="2087912"/>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lt1"/>
              </a:buClr>
              <a:buSzPts val="1400"/>
              <a:buFont typeface="Arial"/>
              <a:buNone/>
            </a:pPr>
            <a:r>
              <a:rPr lang="en-US">
                <a:solidFill>
                  <a:schemeClr val="lt1"/>
                </a:solidFill>
              </a:rPr>
              <a:t>Juvenile crime starts in elementary school and peaks during middle school, showing the importance of reaching children and families much earlier. </a:t>
            </a:r>
            <a:endParaRPr/>
          </a:p>
        </p:txBody>
      </p:sp>
      <p:sp>
        <p:nvSpPr>
          <p:cNvPr id="307" name="Google Shape;307;p9"/>
          <p:cNvSpPr txBox="1">
            <a:spLocks noGrp="1"/>
          </p:cNvSpPr>
          <p:nvPr>
            <p:ph type="sldNum" idx="12"/>
          </p:nvPr>
        </p:nvSpPr>
        <p:spPr>
          <a:xfrm>
            <a:off x="9097619"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9</a:t>
            </a:fld>
            <a:endParaRPr/>
          </a:p>
        </p:txBody>
      </p:sp>
      <p:grpSp>
        <p:nvGrpSpPr>
          <p:cNvPr id="308" name="Google Shape;308;p9"/>
          <p:cNvGrpSpPr/>
          <p:nvPr/>
        </p:nvGrpSpPr>
        <p:grpSpPr>
          <a:xfrm>
            <a:off x="403869" y="2706130"/>
            <a:ext cx="4618552" cy="2638296"/>
            <a:chOff x="462531" y="2464904"/>
            <a:chExt cx="3897435" cy="2226366"/>
          </a:xfrm>
        </p:grpSpPr>
        <p:sp>
          <p:nvSpPr>
            <p:cNvPr id="309" name="Google Shape;309;p9"/>
            <p:cNvSpPr/>
            <p:nvPr/>
          </p:nvSpPr>
          <p:spPr>
            <a:xfrm>
              <a:off x="462531" y="2464904"/>
              <a:ext cx="3897435" cy="2226366"/>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10" name="Google Shape;310;p9"/>
            <p:cNvGrpSpPr/>
            <p:nvPr/>
          </p:nvGrpSpPr>
          <p:grpSpPr>
            <a:xfrm>
              <a:off x="515539" y="2636876"/>
              <a:ext cx="3794582" cy="1927379"/>
              <a:chOff x="7830739" y="4384467"/>
              <a:chExt cx="3794582" cy="1927379"/>
            </a:xfrm>
          </p:grpSpPr>
          <p:graphicFrame>
            <p:nvGraphicFramePr>
              <p:cNvPr id="311" name="Google Shape;311;p9"/>
              <p:cNvGraphicFramePr/>
              <p:nvPr>
                <p:extLst>
                  <p:ext uri="{D42A27DB-BD31-4B8C-83A1-F6EECF244321}">
                    <p14:modId xmlns:p14="http://schemas.microsoft.com/office/powerpoint/2010/main" val="4111265664"/>
                  </p:ext>
                </p:extLst>
              </p:nvPr>
            </p:nvGraphicFramePr>
            <p:xfrm>
              <a:off x="7830741" y="4799720"/>
              <a:ext cx="3794580" cy="1512126"/>
            </p:xfrm>
            <a:graphic>
              <a:graphicData uri="http://schemas.openxmlformats.org/drawingml/2006/chart">
                <c:chart xmlns:c="http://schemas.openxmlformats.org/drawingml/2006/chart" xmlns:r="http://schemas.openxmlformats.org/officeDocument/2006/relationships" r:id="rId4"/>
              </a:graphicData>
            </a:graphic>
          </p:graphicFrame>
          <p:grpSp>
            <p:nvGrpSpPr>
              <p:cNvPr id="312" name="Google Shape;312;p9"/>
              <p:cNvGrpSpPr/>
              <p:nvPr/>
            </p:nvGrpSpPr>
            <p:grpSpPr>
              <a:xfrm>
                <a:off x="8426389" y="6090210"/>
                <a:ext cx="2916844" cy="221636"/>
                <a:chOff x="8426389" y="5987412"/>
                <a:chExt cx="2916844" cy="221636"/>
              </a:xfrm>
            </p:grpSpPr>
            <p:sp>
              <p:nvSpPr>
                <p:cNvPr id="313" name="Google Shape;313;p9"/>
                <p:cNvSpPr txBox="1"/>
                <p:nvPr/>
              </p:nvSpPr>
              <p:spPr>
                <a:xfrm>
                  <a:off x="8426389" y="5987413"/>
                  <a:ext cx="359991" cy="22163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US" sz="1000" b="0" i="0" u="none" strike="noStrike" cap="none" dirty="0">
                      <a:solidFill>
                        <a:srgbClr val="595959"/>
                      </a:solidFill>
                      <a:latin typeface="Arial"/>
                      <a:ea typeface="Arial"/>
                      <a:cs typeface="Arial"/>
                      <a:sym typeface="Arial"/>
                    </a:rPr>
                    <a:t>0-3</a:t>
                  </a:r>
                  <a:endParaRPr sz="1000" b="0" i="0" u="none" strike="noStrike" cap="none" dirty="0">
                    <a:solidFill>
                      <a:srgbClr val="000000"/>
                    </a:solidFill>
                    <a:latin typeface="Arial"/>
                    <a:ea typeface="Arial"/>
                    <a:cs typeface="Arial"/>
                    <a:sym typeface="Arial"/>
                  </a:endParaRPr>
                </a:p>
              </p:txBody>
            </p:sp>
            <p:sp>
              <p:nvSpPr>
                <p:cNvPr id="314" name="Google Shape;314;p9"/>
                <p:cNvSpPr txBox="1"/>
                <p:nvPr/>
              </p:nvSpPr>
              <p:spPr>
                <a:xfrm>
                  <a:off x="9035403" y="5987413"/>
                  <a:ext cx="359991" cy="22163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US" sz="1000" b="0" i="0" u="none" strike="noStrike" cap="none">
                      <a:solidFill>
                        <a:srgbClr val="595959"/>
                      </a:solidFill>
                      <a:latin typeface="Arial"/>
                      <a:ea typeface="Arial"/>
                      <a:cs typeface="Arial"/>
                      <a:sym typeface="Arial"/>
                    </a:rPr>
                    <a:t>4-7</a:t>
                  </a:r>
                  <a:endParaRPr sz="1000" b="0" i="0" u="none" strike="noStrike" cap="none">
                    <a:solidFill>
                      <a:srgbClr val="000000"/>
                    </a:solidFill>
                    <a:latin typeface="Arial"/>
                    <a:ea typeface="Arial"/>
                    <a:cs typeface="Arial"/>
                    <a:sym typeface="Arial"/>
                  </a:endParaRPr>
                </a:p>
              </p:txBody>
            </p:sp>
            <p:sp>
              <p:nvSpPr>
                <p:cNvPr id="315" name="Google Shape;315;p9"/>
                <p:cNvSpPr txBox="1"/>
                <p:nvPr/>
              </p:nvSpPr>
              <p:spPr>
                <a:xfrm>
                  <a:off x="9684905" y="5987413"/>
                  <a:ext cx="359991" cy="22163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US" sz="1000" b="0" i="0" u="none" strike="noStrike" cap="none">
                      <a:solidFill>
                        <a:srgbClr val="595959"/>
                      </a:solidFill>
                      <a:latin typeface="Arial"/>
                      <a:ea typeface="Arial"/>
                      <a:cs typeface="Arial"/>
                      <a:sym typeface="Arial"/>
                    </a:rPr>
                    <a:t>8-11</a:t>
                  </a:r>
                  <a:endParaRPr sz="1000" b="0" i="0" u="none" strike="noStrike" cap="none">
                    <a:solidFill>
                      <a:srgbClr val="000000"/>
                    </a:solidFill>
                    <a:latin typeface="Arial"/>
                    <a:ea typeface="Arial"/>
                    <a:cs typeface="Arial"/>
                    <a:sym typeface="Arial"/>
                  </a:endParaRPr>
                </a:p>
              </p:txBody>
            </p:sp>
            <p:sp>
              <p:nvSpPr>
                <p:cNvPr id="316" name="Google Shape;316;p9"/>
                <p:cNvSpPr txBox="1"/>
                <p:nvPr/>
              </p:nvSpPr>
              <p:spPr>
                <a:xfrm>
                  <a:off x="10334406" y="5987412"/>
                  <a:ext cx="359991" cy="22163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US" sz="1000" b="0" i="0" u="none" strike="noStrike" cap="none">
                      <a:solidFill>
                        <a:srgbClr val="595959"/>
                      </a:solidFill>
                      <a:latin typeface="Arial"/>
                      <a:ea typeface="Arial"/>
                      <a:cs typeface="Arial"/>
                      <a:sym typeface="Arial"/>
                    </a:rPr>
                    <a:t>12-15</a:t>
                  </a:r>
                  <a:endParaRPr sz="1000" b="0" i="0" u="none" strike="noStrike" cap="none">
                    <a:solidFill>
                      <a:srgbClr val="000000"/>
                    </a:solidFill>
                    <a:latin typeface="Arial"/>
                    <a:ea typeface="Arial"/>
                    <a:cs typeface="Arial"/>
                    <a:sym typeface="Arial"/>
                  </a:endParaRPr>
                </a:p>
              </p:txBody>
            </p:sp>
            <p:sp>
              <p:nvSpPr>
                <p:cNvPr id="317" name="Google Shape;317;p9"/>
                <p:cNvSpPr txBox="1"/>
                <p:nvPr/>
              </p:nvSpPr>
              <p:spPr>
                <a:xfrm>
                  <a:off x="10983242" y="5987412"/>
                  <a:ext cx="359991" cy="221635"/>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US" sz="1000" b="0" i="0" u="none" strike="noStrike" cap="none" dirty="0">
                      <a:solidFill>
                        <a:srgbClr val="595959"/>
                      </a:solidFill>
                      <a:latin typeface="Arial"/>
                      <a:ea typeface="Arial"/>
                      <a:cs typeface="Arial"/>
                      <a:sym typeface="Arial"/>
                    </a:rPr>
                    <a:t>16-18</a:t>
                  </a:r>
                  <a:endParaRPr sz="1000" b="0" i="0" u="none" strike="noStrike" cap="none" dirty="0">
                    <a:solidFill>
                      <a:srgbClr val="000000"/>
                    </a:solidFill>
                    <a:latin typeface="Arial"/>
                    <a:ea typeface="Arial"/>
                    <a:cs typeface="Arial"/>
                    <a:sym typeface="Arial"/>
                  </a:endParaRPr>
                </a:p>
              </p:txBody>
            </p:sp>
          </p:grpSp>
          <p:grpSp>
            <p:nvGrpSpPr>
              <p:cNvPr id="318" name="Google Shape;318;p9"/>
              <p:cNvGrpSpPr/>
              <p:nvPr/>
            </p:nvGrpSpPr>
            <p:grpSpPr>
              <a:xfrm>
                <a:off x="8530761" y="4988045"/>
                <a:ext cx="2735326" cy="958045"/>
                <a:chOff x="8530761" y="4871933"/>
                <a:chExt cx="2735326" cy="958045"/>
              </a:xfrm>
            </p:grpSpPr>
            <p:sp>
              <p:nvSpPr>
                <p:cNvPr id="319" name="Google Shape;319;p9"/>
                <p:cNvSpPr txBox="1"/>
                <p:nvPr/>
              </p:nvSpPr>
              <p:spPr>
                <a:xfrm>
                  <a:off x="8530761" y="5674145"/>
                  <a:ext cx="189135" cy="15583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3F3F3F"/>
                      </a:solidFill>
                      <a:latin typeface="Arial"/>
                      <a:ea typeface="Arial"/>
                      <a:cs typeface="Arial"/>
                      <a:sym typeface="Arial"/>
                    </a:rPr>
                    <a:t>0</a:t>
                  </a:r>
                  <a:endParaRPr sz="1200" b="0" i="0" u="none" strike="noStrike" cap="none">
                    <a:solidFill>
                      <a:srgbClr val="000000"/>
                    </a:solidFill>
                    <a:latin typeface="Arial"/>
                    <a:ea typeface="Arial"/>
                    <a:cs typeface="Arial"/>
                    <a:sym typeface="Arial"/>
                  </a:endParaRPr>
                </a:p>
              </p:txBody>
            </p:sp>
            <p:sp>
              <p:nvSpPr>
                <p:cNvPr id="320" name="Google Shape;320;p9"/>
                <p:cNvSpPr txBox="1"/>
                <p:nvPr/>
              </p:nvSpPr>
              <p:spPr>
                <a:xfrm>
                  <a:off x="9143579" y="5567414"/>
                  <a:ext cx="189135" cy="15583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3F3F3F"/>
                      </a:solidFill>
                      <a:latin typeface="Arial"/>
                      <a:ea typeface="Arial"/>
                      <a:cs typeface="Arial"/>
                      <a:sym typeface="Arial"/>
                    </a:rPr>
                    <a:t>1</a:t>
                  </a:r>
                  <a:endParaRPr sz="1200" b="0" i="0" u="none" strike="noStrike" cap="none">
                    <a:solidFill>
                      <a:srgbClr val="000000"/>
                    </a:solidFill>
                    <a:latin typeface="Arial"/>
                    <a:ea typeface="Arial"/>
                    <a:cs typeface="Arial"/>
                    <a:sym typeface="Arial"/>
                  </a:endParaRPr>
                </a:p>
              </p:txBody>
            </p:sp>
            <p:sp>
              <p:nvSpPr>
                <p:cNvPr id="321" name="Google Shape;321;p9"/>
                <p:cNvSpPr txBox="1"/>
                <p:nvPr/>
              </p:nvSpPr>
              <p:spPr>
                <a:xfrm>
                  <a:off x="9774229" y="5535646"/>
                  <a:ext cx="189135" cy="15583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3F3F3F"/>
                      </a:solidFill>
                      <a:latin typeface="Arial"/>
                      <a:ea typeface="Arial"/>
                      <a:cs typeface="Arial"/>
                      <a:sym typeface="Arial"/>
                    </a:rPr>
                    <a:t>19</a:t>
                  </a:r>
                  <a:endParaRPr sz="1200" b="0" i="0" u="none" strike="noStrike" cap="none">
                    <a:solidFill>
                      <a:srgbClr val="000000"/>
                    </a:solidFill>
                    <a:latin typeface="Arial"/>
                    <a:ea typeface="Arial"/>
                    <a:cs typeface="Arial"/>
                    <a:sym typeface="Arial"/>
                  </a:endParaRPr>
                </a:p>
              </p:txBody>
            </p:sp>
            <p:sp>
              <p:nvSpPr>
                <p:cNvPr id="322" name="Google Shape;322;p9"/>
                <p:cNvSpPr txBox="1"/>
                <p:nvPr/>
              </p:nvSpPr>
              <p:spPr>
                <a:xfrm>
                  <a:off x="10421802" y="4871933"/>
                  <a:ext cx="189135" cy="15583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dirty="0">
                      <a:solidFill>
                        <a:srgbClr val="3F3F3F"/>
                      </a:solidFill>
                      <a:latin typeface="Arial"/>
                      <a:ea typeface="Arial"/>
                      <a:cs typeface="Arial"/>
                      <a:sym typeface="Arial"/>
                    </a:rPr>
                    <a:t>82</a:t>
                  </a:r>
                  <a:endParaRPr sz="1200" b="0" i="0" u="none" strike="noStrike" cap="none" dirty="0">
                    <a:solidFill>
                      <a:srgbClr val="000000"/>
                    </a:solidFill>
                    <a:latin typeface="Arial"/>
                    <a:ea typeface="Arial"/>
                    <a:cs typeface="Arial"/>
                    <a:sym typeface="Arial"/>
                  </a:endParaRPr>
                </a:p>
              </p:txBody>
            </p:sp>
            <p:sp>
              <p:nvSpPr>
                <p:cNvPr id="323" name="Google Shape;323;p9"/>
                <p:cNvSpPr txBox="1"/>
                <p:nvPr/>
              </p:nvSpPr>
              <p:spPr>
                <a:xfrm>
                  <a:off x="11076952" y="5016060"/>
                  <a:ext cx="189135" cy="15583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3F3F3F"/>
                      </a:solidFill>
                      <a:latin typeface="Arial"/>
                      <a:ea typeface="Arial"/>
                      <a:cs typeface="Arial"/>
                      <a:sym typeface="Arial"/>
                    </a:rPr>
                    <a:t>68</a:t>
                  </a:r>
                  <a:endParaRPr sz="1200" b="0" i="0" u="none" strike="noStrike" cap="none">
                    <a:solidFill>
                      <a:srgbClr val="000000"/>
                    </a:solidFill>
                    <a:latin typeface="Arial"/>
                    <a:ea typeface="Arial"/>
                    <a:cs typeface="Arial"/>
                    <a:sym typeface="Arial"/>
                  </a:endParaRPr>
                </a:p>
              </p:txBody>
            </p:sp>
          </p:grpSp>
          <p:sp>
            <p:nvSpPr>
              <p:cNvPr id="324" name="Google Shape;324;p9"/>
              <p:cNvSpPr txBox="1"/>
              <p:nvPr/>
            </p:nvSpPr>
            <p:spPr>
              <a:xfrm>
                <a:off x="7830739" y="4384467"/>
                <a:ext cx="3794579" cy="395121"/>
              </a:xfrm>
              <a:prstGeom prst="rect">
                <a:avLst/>
              </a:prstGeom>
              <a:solidFill>
                <a:schemeClr val="lt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Arial"/>
                    <a:ea typeface="Arial"/>
                    <a:cs typeface="Arial"/>
                    <a:sym typeface="Arial"/>
                  </a:rPr>
                  <a:t>2021 Number of Juvenile Offenses</a:t>
                </a:r>
                <a:r>
                  <a:rPr lang="en-US" sz="1000" b="1" i="0" u="none" strike="noStrike" cap="none" baseline="30000" dirty="0">
                    <a:solidFill>
                      <a:schemeClr val="dk1"/>
                    </a:solidFill>
                    <a:latin typeface="Arial"/>
                    <a:ea typeface="Arial"/>
                    <a:cs typeface="Arial"/>
                    <a:sym typeface="Arial"/>
                  </a:rPr>
                  <a:t>13</a:t>
                </a:r>
                <a:endParaRPr sz="1400" b="0" i="0" u="none" strike="noStrike" cap="none" baseline="30000" dirty="0">
                  <a:solidFill>
                    <a:srgbClr val="000000"/>
                  </a:solidFill>
                  <a:latin typeface="Arial"/>
                  <a:ea typeface="Arial"/>
                  <a:cs typeface="Arial"/>
                  <a:sym typeface="Arial"/>
                </a:endParaRPr>
              </a:p>
              <a:p>
                <a:pPr marL="0" marR="0" lvl="0" indent="0" algn="ctr" rtl="0">
                  <a:lnSpc>
                    <a:spcPct val="100000"/>
                  </a:lnSpc>
                  <a:spcBef>
                    <a:spcPts val="300"/>
                  </a:spcBef>
                  <a:spcAft>
                    <a:spcPts val="0"/>
                  </a:spcAft>
                  <a:buClr>
                    <a:srgbClr val="000000"/>
                  </a:buClr>
                  <a:buSzPts val="800"/>
                  <a:buFont typeface="Arial"/>
                  <a:buNone/>
                </a:pPr>
                <a:r>
                  <a:rPr lang="en-US" sz="800" b="1" i="0" u="none" strike="noStrike" cap="none" dirty="0">
                    <a:solidFill>
                      <a:schemeClr val="dk1"/>
                    </a:solidFill>
                    <a:latin typeface="Arial"/>
                    <a:ea typeface="Arial"/>
                    <a:cs typeface="Arial"/>
                    <a:sym typeface="Arial"/>
                  </a:rPr>
                  <a:t>BY AGE</a:t>
                </a:r>
                <a:endParaRPr sz="1400" b="0" i="0" u="none" strike="noStrike" cap="none" dirty="0">
                  <a:solidFill>
                    <a:srgbClr val="000000"/>
                  </a:solidFill>
                  <a:latin typeface="Arial"/>
                  <a:ea typeface="Arial"/>
                  <a:cs typeface="Arial"/>
                  <a:sym typeface="Arial"/>
                </a:endParaRPr>
              </a:p>
            </p:txBody>
          </p:sp>
        </p:grpSp>
      </p:grpSp>
      <p:sp>
        <p:nvSpPr>
          <p:cNvPr id="325" name="Google Shape;325;p9"/>
          <p:cNvSpPr txBox="1"/>
          <p:nvPr/>
        </p:nvSpPr>
        <p:spPr>
          <a:xfrm>
            <a:off x="403869" y="5582869"/>
            <a:ext cx="11322889" cy="692434"/>
          </a:xfrm>
          <a:prstGeom prst="rect">
            <a:avLst/>
          </a:prstGeom>
          <a:noFill/>
          <a:ln>
            <a:noFill/>
          </a:ln>
        </p:spPr>
        <p:txBody>
          <a:bodyPr spcFirstLastPara="1" wrap="square" lIns="0" tIns="0" rIns="0" bIns="0" anchor="ctr" anchorCtr="0">
            <a:spAutoFit/>
          </a:bodyPr>
          <a:lstStyle/>
          <a:p>
            <a:pPr marL="0" marR="0" lvl="0" indent="0" algn="ctr" rtl="0">
              <a:lnSpc>
                <a:spcPct val="120000"/>
              </a:lnSpc>
              <a:spcBef>
                <a:spcPts val="0"/>
              </a:spcBef>
              <a:spcAft>
                <a:spcPts val="0"/>
              </a:spcAft>
              <a:buClr>
                <a:schemeClr val="accent2"/>
              </a:buClr>
              <a:buSzPts val="2000"/>
              <a:buFont typeface="Rockwell"/>
              <a:buNone/>
            </a:pPr>
            <a:r>
              <a:rPr lang="en-US" sz="2000" b="0" i="0" u="none" strike="noStrike" cap="none" dirty="0">
                <a:solidFill>
                  <a:schemeClr val="accent2"/>
                </a:solidFill>
                <a:latin typeface="Rockwell"/>
                <a:ea typeface="Rockwell"/>
                <a:cs typeface="Rockwell"/>
                <a:sym typeface="Rockwell"/>
              </a:rPr>
              <a:t>“Kids need more safe places to socialize and connect outside of school.” </a:t>
            </a:r>
            <a:endParaRPr sz="1400" b="0" i="0" u="none" strike="noStrike" cap="none" dirty="0">
              <a:solidFill>
                <a:schemeClr val="accent2"/>
              </a:solidFill>
              <a:latin typeface="Rockwell"/>
              <a:ea typeface="Rockwell"/>
              <a:cs typeface="Rockwell"/>
              <a:sym typeface="Rockwell"/>
            </a:endParaRPr>
          </a:p>
          <a:p>
            <a:pPr marL="0" marR="0" lvl="0" indent="0" algn="ctr" rtl="0">
              <a:lnSpc>
                <a:spcPct val="120000"/>
              </a:lnSpc>
              <a:spcBef>
                <a:spcPts val="600"/>
              </a:spcBef>
              <a:spcAft>
                <a:spcPts val="0"/>
              </a:spcAft>
              <a:buClr>
                <a:schemeClr val="accent2"/>
              </a:buClr>
              <a:buSzPts val="1333"/>
              <a:buFont typeface="Rockwell"/>
              <a:buNone/>
            </a:pPr>
            <a:r>
              <a:rPr lang="en-US" sz="1333" b="0" i="0" u="none" strike="noStrike" cap="none" dirty="0">
                <a:solidFill>
                  <a:schemeClr val="accent2"/>
                </a:solidFill>
                <a:latin typeface="Rockwell"/>
                <a:ea typeface="Rockwell"/>
                <a:cs typeface="Rockwell"/>
                <a:sym typeface="Rockwell"/>
              </a:rPr>
              <a:t>– Focus Group Participant</a:t>
            </a:r>
            <a:endParaRPr sz="1600" b="0" i="0" u="none" strike="noStrike" cap="none" dirty="0">
              <a:solidFill>
                <a:schemeClr val="accent2"/>
              </a:solidFill>
              <a:latin typeface="Rockwell"/>
              <a:ea typeface="Rockwell"/>
              <a:cs typeface="Rockwell"/>
              <a:sym typeface="Rockwell"/>
            </a:endParaRPr>
          </a:p>
        </p:txBody>
      </p:sp>
      <p:sp>
        <p:nvSpPr>
          <p:cNvPr id="2" name="Google Shape;169;p6">
            <a:extLst>
              <a:ext uri="{FF2B5EF4-FFF2-40B4-BE49-F238E27FC236}">
                <a16:creationId xmlns:a16="http://schemas.microsoft.com/office/drawing/2014/main" id="{AB112577-2E5B-417D-3DD8-97A2569FC39D}"/>
              </a:ext>
            </a:extLst>
          </p:cNvPr>
          <p:cNvSpPr txBox="1"/>
          <p:nvPr/>
        </p:nvSpPr>
        <p:spPr>
          <a:xfrm>
            <a:off x="442451" y="6485743"/>
            <a:ext cx="9648605" cy="246181"/>
          </a:xfrm>
          <a:prstGeom prst="rect">
            <a:avLst/>
          </a:prstGeom>
          <a:noFill/>
          <a:ln>
            <a:noFill/>
          </a:ln>
        </p:spPr>
        <p:txBody>
          <a:bodyPr spcFirstLastPara="1" wrap="square" lIns="0" tIns="45700" rIns="91425" bIns="45700" anchor="t" anchorCtr="0">
            <a:spAutoFit/>
          </a:bodyPr>
          <a:lstStyle/>
          <a:p>
            <a:r>
              <a:rPr lang="en-US" sz="1000" baseline="30000" dirty="0">
                <a:solidFill>
                  <a:schemeClr val="tx2"/>
                </a:solidFill>
              </a:rPr>
              <a:t>13</a:t>
            </a:r>
            <a:r>
              <a:rPr lang="en-US" sz="1000" dirty="0">
                <a:solidFill>
                  <a:schemeClr val="tx2"/>
                </a:solidFill>
              </a:rPr>
              <a:t> </a:t>
            </a:r>
            <a:r>
              <a:rPr lang="en-US" sz="1000" b="0" i="0" u="none" strike="noStrike" cap="none" dirty="0">
                <a:solidFill>
                  <a:schemeClr val="tx2"/>
                </a:solidFill>
                <a:latin typeface="Arial"/>
                <a:ea typeface="Arial"/>
                <a:cs typeface="Arial"/>
                <a:sym typeface="Arial"/>
              </a:rPr>
              <a:t>Charles County Sheriff's Office  2021</a:t>
            </a:r>
            <a:r>
              <a:rPr lang="en-US" sz="1000" dirty="0">
                <a:solidFill>
                  <a:schemeClr val="tx2"/>
                </a:solidFill>
              </a:rPr>
              <a:t>;  </a:t>
            </a:r>
            <a:r>
              <a:rPr lang="en-US" sz="1000" baseline="30000" dirty="0">
                <a:solidFill>
                  <a:schemeClr val="tx2"/>
                </a:solidFill>
              </a:rPr>
              <a:t>14</a:t>
            </a:r>
            <a:r>
              <a:rPr lang="en-US" sz="1000" dirty="0">
                <a:solidFill>
                  <a:schemeClr val="tx2"/>
                </a:solidFill>
              </a:rPr>
              <a:t> </a:t>
            </a:r>
            <a:r>
              <a:rPr lang="en-US" sz="1000" b="0" i="0" u="none" strike="noStrike" cap="none" dirty="0">
                <a:solidFill>
                  <a:schemeClr val="tx2"/>
                </a:solidFill>
                <a:latin typeface="Arial"/>
                <a:ea typeface="Arial"/>
                <a:cs typeface="Arial"/>
                <a:sym typeface="Arial"/>
              </a:rPr>
              <a:t>Data represents the locations where </a:t>
            </a:r>
            <a:r>
              <a:rPr lang="en-US" sz="1000" u="none" strike="noStrike" cap="none" dirty="0">
                <a:solidFill>
                  <a:schemeClr val="tx2"/>
                </a:solidFill>
                <a:latin typeface="Arial" panose="020B0604020202020204" pitchFamily="34" charset="0"/>
                <a:ea typeface="Arial"/>
                <a:cs typeface="Arial"/>
                <a:sym typeface="Arial"/>
              </a:rPr>
              <a:t>arrests were made</a:t>
            </a:r>
            <a:r>
              <a:rPr lang="en-US" sz="1000" dirty="0">
                <a:solidFill>
                  <a:schemeClr val="tx2"/>
                </a:solidFill>
                <a:latin typeface="Arial" panose="020B0604020202020204" pitchFamily="34" charset="0"/>
              </a:rPr>
              <a:t>. F</a:t>
            </a:r>
            <a:r>
              <a:rPr lang="en-US" sz="1000" b="0" i="0" dirty="0">
                <a:solidFill>
                  <a:schemeClr val="tx2"/>
                </a:solidFill>
                <a:effectLst/>
                <a:latin typeface="Arial" panose="020B0604020202020204" pitchFamily="34" charset="0"/>
              </a:rPr>
              <a:t>or many, it is their city of residence, but it may not be for all</a:t>
            </a:r>
            <a:r>
              <a:rPr lang="en-US" sz="1000" b="0" i="0" u="none" strike="noStrike" cap="none" dirty="0">
                <a:solidFill>
                  <a:schemeClr val="tx2"/>
                </a:solidFill>
                <a:latin typeface="Arial"/>
                <a:ea typeface="Arial"/>
                <a:cs typeface="Arial"/>
                <a:sym typeface="Arial"/>
              </a:rPr>
              <a:t>.</a:t>
            </a:r>
            <a:endParaRPr lang="en-US" sz="1000" dirty="0">
              <a:solidFill>
                <a:schemeClr val="tx2"/>
              </a:solidFill>
            </a:endParaRPr>
          </a:p>
        </p:txBody>
      </p:sp>
      <p:graphicFrame>
        <p:nvGraphicFramePr>
          <p:cNvPr id="3" name="Chart 2">
            <a:extLst>
              <a:ext uri="{FF2B5EF4-FFF2-40B4-BE49-F238E27FC236}">
                <a16:creationId xmlns:a16="http://schemas.microsoft.com/office/drawing/2014/main" id="{502DCC24-49DA-CFBB-31FF-4BE10277C1A2}"/>
              </a:ext>
            </a:extLst>
          </p:cNvPr>
          <p:cNvGraphicFramePr/>
          <p:nvPr>
            <p:extLst>
              <p:ext uri="{D42A27DB-BD31-4B8C-83A1-F6EECF244321}">
                <p14:modId xmlns:p14="http://schemas.microsoft.com/office/powerpoint/2010/main" val="2147412344"/>
              </p:ext>
            </p:extLst>
          </p:nvPr>
        </p:nvGraphicFramePr>
        <p:xfrm>
          <a:off x="5675710" y="1429984"/>
          <a:ext cx="5863031" cy="3908688"/>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42E58D69-D951-59E4-43B8-471EDF4BE6AB}"/>
              </a:ext>
            </a:extLst>
          </p:cNvPr>
          <p:cNvSpPr txBox="1"/>
          <p:nvPr/>
        </p:nvSpPr>
        <p:spPr>
          <a:xfrm>
            <a:off x="6474174" y="2137719"/>
            <a:ext cx="387112" cy="274787"/>
          </a:xfrm>
          <a:prstGeom prst="rect">
            <a:avLst/>
          </a:prstGeom>
          <a:noFill/>
        </p:spPr>
        <p:txBody>
          <a:bodyPr wrap="square" rtlCol="0">
            <a:spAutoFit/>
          </a:bodyPr>
          <a:lstStyle/>
          <a:p>
            <a:pPr algn="ctr"/>
            <a:r>
              <a:rPr lang="en-US" sz="1200" dirty="0">
                <a:solidFill>
                  <a:srgbClr val="757070"/>
                </a:solidFill>
              </a:rPr>
              <a:t>99</a:t>
            </a:r>
          </a:p>
        </p:txBody>
      </p:sp>
      <p:sp>
        <p:nvSpPr>
          <p:cNvPr id="8" name="TextBox 7">
            <a:extLst>
              <a:ext uri="{FF2B5EF4-FFF2-40B4-BE49-F238E27FC236}">
                <a16:creationId xmlns:a16="http://schemas.microsoft.com/office/drawing/2014/main" id="{B236C51B-741A-D820-D067-537D5145DEB6}"/>
              </a:ext>
            </a:extLst>
          </p:cNvPr>
          <p:cNvSpPr txBox="1"/>
          <p:nvPr/>
        </p:nvSpPr>
        <p:spPr>
          <a:xfrm>
            <a:off x="7518215" y="4134757"/>
            <a:ext cx="387112" cy="274787"/>
          </a:xfrm>
          <a:prstGeom prst="rect">
            <a:avLst/>
          </a:prstGeom>
          <a:noFill/>
        </p:spPr>
        <p:txBody>
          <a:bodyPr wrap="square" rtlCol="0">
            <a:spAutoFit/>
          </a:bodyPr>
          <a:lstStyle/>
          <a:p>
            <a:pPr algn="ctr"/>
            <a:r>
              <a:rPr lang="en-US" sz="1200" dirty="0">
                <a:solidFill>
                  <a:srgbClr val="757070"/>
                </a:solidFill>
              </a:rPr>
              <a:t>22</a:t>
            </a:r>
          </a:p>
        </p:txBody>
      </p:sp>
      <p:sp>
        <p:nvSpPr>
          <p:cNvPr id="9" name="TextBox 8">
            <a:extLst>
              <a:ext uri="{FF2B5EF4-FFF2-40B4-BE49-F238E27FC236}">
                <a16:creationId xmlns:a16="http://schemas.microsoft.com/office/drawing/2014/main" id="{264C2B6E-5E8F-5160-DB57-6B9989DD50EE}"/>
              </a:ext>
            </a:extLst>
          </p:cNvPr>
          <p:cNvSpPr txBox="1"/>
          <p:nvPr/>
        </p:nvSpPr>
        <p:spPr>
          <a:xfrm>
            <a:off x="8570973" y="4301028"/>
            <a:ext cx="387112" cy="274787"/>
          </a:xfrm>
          <a:prstGeom prst="rect">
            <a:avLst/>
          </a:prstGeom>
          <a:noFill/>
        </p:spPr>
        <p:txBody>
          <a:bodyPr wrap="square" rtlCol="0">
            <a:spAutoFit/>
          </a:bodyPr>
          <a:lstStyle/>
          <a:p>
            <a:pPr algn="ctr"/>
            <a:r>
              <a:rPr lang="en-US" sz="1200" dirty="0">
                <a:solidFill>
                  <a:srgbClr val="757070"/>
                </a:solidFill>
              </a:rPr>
              <a:t>16</a:t>
            </a:r>
          </a:p>
        </p:txBody>
      </p:sp>
      <p:sp>
        <p:nvSpPr>
          <p:cNvPr id="10" name="TextBox 9">
            <a:extLst>
              <a:ext uri="{FF2B5EF4-FFF2-40B4-BE49-F238E27FC236}">
                <a16:creationId xmlns:a16="http://schemas.microsoft.com/office/drawing/2014/main" id="{E313FE6E-3E1B-AE7E-8BFC-324657CD53D6}"/>
              </a:ext>
            </a:extLst>
          </p:cNvPr>
          <p:cNvSpPr txBox="1"/>
          <p:nvPr/>
        </p:nvSpPr>
        <p:spPr>
          <a:xfrm>
            <a:off x="9614420" y="4408273"/>
            <a:ext cx="387112" cy="274787"/>
          </a:xfrm>
          <a:prstGeom prst="rect">
            <a:avLst/>
          </a:prstGeom>
          <a:noFill/>
        </p:spPr>
        <p:txBody>
          <a:bodyPr wrap="square" rtlCol="0">
            <a:spAutoFit/>
          </a:bodyPr>
          <a:lstStyle/>
          <a:p>
            <a:pPr algn="ctr"/>
            <a:r>
              <a:rPr lang="en-US" sz="1200" dirty="0">
                <a:solidFill>
                  <a:srgbClr val="757070"/>
                </a:solidFill>
              </a:rPr>
              <a:t>12</a:t>
            </a:r>
          </a:p>
        </p:txBody>
      </p:sp>
      <p:sp>
        <p:nvSpPr>
          <p:cNvPr id="11" name="TextBox 10">
            <a:extLst>
              <a:ext uri="{FF2B5EF4-FFF2-40B4-BE49-F238E27FC236}">
                <a16:creationId xmlns:a16="http://schemas.microsoft.com/office/drawing/2014/main" id="{021A6FE7-A24A-A238-FCC5-D6CEFD16B783}"/>
              </a:ext>
            </a:extLst>
          </p:cNvPr>
          <p:cNvSpPr txBox="1"/>
          <p:nvPr/>
        </p:nvSpPr>
        <p:spPr>
          <a:xfrm>
            <a:off x="10657867" y="4520483"/>
            <a:ext cx="387112" cy="274787"/>
          </a:xfrm>
          <a:prstGeom prst="rect">
            <a:avLst/>
          </a:prstGeom>
          <a:noFill/>
        </p:spPr>
        <p:txBody>
          <a:bodyPr wrap="square" rtlCol="0">
            <a:spAutoFit/>
          </a:bodyPr>
          <a:lstStyle/>
          <a:p>
            <a:pPr algn="ctr"/>
            <a:r>
              <a:rPr lang="en-US" sz="1200" dirty="0">
                <a:solidFill>
                  <a:srgbClr val="757070"/>
                </a:solidFill>
              </a:rPr>
              <a:t>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25"/>
                                        </p:tgtEl>
                                        <p:attrNameLst>
                                          <p:attrName>style.visibility</p:attrName>
                                        </p:attrNameLst>
                                      </p:cBhvr>
                                      <p:to>
                                        <p:strVal val="visible"/>
                                      </p:to>
                                    </p:set>
                                    <p:anim calcmode="lin" valueType="num">
                                      <p:cBhvr additive="base">
                                        <p:cTn id="7" dur="500"/>
                                        <p:tgtEl>
                                          <p:spTgt spid="3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harles County">
      <a:dk1>
        <a:srgbClr val="000000"/>
      </a:dk1>
      <a:lt1>
        <a:srgbClr val="FFFFFF"/>
      </a:lt1>
      <a:dk2>
        <a:srgbClr val="44546A"/>
      </a:dk2>
      <a:lt2>
        <a:srgbClr val="E7E6E6"/>
      </a:lt2>
      <a:accent1>
        <a:srgbClr val="0178AC"/>
      </a:accent1>
      <a:accent2>
        <a:srgbClr val="F9B913"/>
      </a:accent2>
      <a:accent3>
        <a:srgbClr val="B30939"/>
      </a:accent3>
      <a:accent4>
        <a:srgbClr val="004DC7"/>
      </a:accent4>
      <a:accent5>
        <a:srgbClr val="E9ECEF"/>
      </a:accent5>
      <a:accent6>
        <a:srgbClr val="D0D0C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TotalTime>
  <Words>2510</Words>
  <Application>Microsoft Office PowerPoint</Application>
  <PresentationFormat>Widescreen</PresentationFormat>
  <Paragraphs>349</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Calibri</vt:lpstr>
      <vt:lpstr>Arial</vt:lpstr>
      <vt:lpstr>Montserrat</vt:lpstr>
      <vt:lpstr>Courier New</vt:lpstr>
      <vt:lpstr>Rockwell</vt:lpstr>
      <vt:lpstr>Office Theme</vt:lpstr>
      <vt:lpstr>Charles County Maryland</vt:lpstr>
      <vt:lpstr>A Message from Leadership</vt:lpstr>
      <vt:lpstr>Meet Your Local Management Board</vt:lpstr>
      <vt:lpstr>About this Plan</vt:lpstr>
      <vt:lpstr>Charles County By the Numbers</vt:lpstr>
      <vt:lpstr>Charles County  By the Numbers</vt:lpstr>
      <vt:lpstr>Charles County  By the Numbers (all data is reflective of Charles County)</vt:lpstr>
      <vt:lpstr>Charles County  By the Numbers</vt:lpstr>
      <vt:lpstr>Charles County  By the Numbers</vt:lpstr>
      <vt:lpstr>Charles County  By the Numbers</vt:lpstr>
      <vt:lpstr>Theory of Change</vt:lpstr>
      <vt:lpstr>Strategic Roadmap       2023-2026</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Charles County Maryland</dc:title>
  <dc:subject/>
  <dc:creator>Robert Dwyer</dc:creator>
  <cp:keywords/>
  <dc:description/>
  <cp:lastModifiedBy>Leah A. Kerns</cp:lastModifiedBy>
  <cp:revision>31</cp:revision>
  <cp:lastPrinted>2022-09-23T15:00:27Z</cp:lastPrinted>
  <dcterms:created xsi:type="dcterms:W3CDTF">2022-07-29T15:48:11Z</dcterms:created>
  <dcterms:modified xsi:type="dcterms:W3CDTF">2023-02-08T21:25:47Z</dcterms:modified>
  <cp:category/>
</cp:coreProperties>
</file>